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0"/>
  </p:notesMasterIdLst>
  <p:handoutMasterIdLst>
    <p:handoutMasterId r:id="rId51"/>
  </p:handoutMasterIdLst>
  <p:sldIdLst>
    <p:sldId id="257" r:id="rId2"/>
    <p:sldId id="258" r:id="rId3"/>
    <p:sldId id="318" r:id="rId4"/>
    <p:sldId id="339" r:id="rId5"/>
    <p:sldId id="350" r:id="rId6"/>
    <p:sldId id="361" r:id="rId7"/>
    <p:sldId id="351" r:id="rId8"/>
    <p:sldId id="392" r:id="rId9"/>
    <p:sldId id="384" r:id="rId10"/>
    <p:sldId id="386" r:id="rId11"/>
    <p:sldId id="393" r:id="rId12"/>
    <p:sldId id="342" r:id="rId13"/>
    <p:sldId id="343" r:id="rId14"/>
    <p:sldId id="355" r:id="rId15"/>
    <p:sldId id="385" r:id="rId16"/>
    <p:sldId id="390" r:id="rId17"/>
    <p:sldId id="391" r:id="rId18"/>
    <p:sldId id="341" r:id="rId19"/>
    <p:sldId id="358" r:id="rId20"/>
    <p:sldId id="356" r:id="rId21"/>
    <p:sldId id="357" r:id="rId22"/>
    <p:sldId id="347" r:id="rId23"/>
    <p:sldId id="360" r:id="rId24"/>
    <p:sldId id="348" r:id="rId25"/>
    <p:sldId id="349" r:id="rId26"/>
    <p:sldId id="362" r:id="rId27"/>
    <p:sldId id="363" r:id="rId28"/>
    <p:sldId id="387" r:id="rId29"/>
    <p:sldId id="367" r:id="rId30"/>
    <p:sldId id="364" r:id="rId31"/>
    <p:sldId id="365" r:id="rId32"/>
    <p:sldId id="368" r:id="rId33"/>
    <p:sldId id="369" r:id="rId34"/>
    <p:sldId id="374" r:id="rId35"/>
    <p:sldId id="370" r:id="rId36"/>
    <p:sldId id="375" r:id="rId37"/>
    <p:sldId id="433" r:id="rId38"/>
    <p:sldId id="435" r:id="rId39"/>
    <p:sldId id="436" r:id="rId40"/>
    <p:sldId id="438" r:id="rId41"/>
    <p:sldId id="437" r:id="rId42"/>
    <p:sldId id="439" r:id="rId43"/>
    <p:sldId id="440" r:id="rId44"/>
    <p:sldId id="394" r:id="rId45"/>
    <p:sldId id="371" r:id="rId46"/>
    <p:sldId id="372" r:id="rId47"/>
    <p:sldId id="266" r:id="rId48"/>
    <p:sldId id="261" r:id="rId4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08" d="100"/>
          <a:sy n="108" d="100"/>
        </p:scale>
        <p:origin x="714" y="96"/>
      </p:cViewPr>
      <p:guideLst/>
    </p:cSldViewPr>
  </p:slideViewPr>
  <p:notesTextViewPr>
    <p:cViewPr>
      <p:scale>
        <a:sx n="1" d="1"/>
        <a:sy n="1" d="1"/>
      </p:scale>
      <p:origin x="0" y="0"/>
    </p:cViewPr>
  </p:notesTextViewPr>
  <p:notesViewPr>
    <p:cSldViewPr snapToGrid="0">
      <p:cViewPr varScale="1">
        <p:scale>
          <a:sx n="70" d="100"/>
          <a:sy n="70" d="100"/>
        </p:scale>
        <p:origin x="3240" y="78"/>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slide" Target="slides/slide38.xml" Id="rId39" /><Relationship Type="http://schemas.openxmlformats.org/officeDocument/2006/relationships/slide" Target="slides/slide20.xml" Id="rId21" /><Relationship Type="http://schemas.openxmlformats.org/officeDocument/2006/relationships/slide" Target="slides/slide33.xml" Id="rId34" /><Relationship Type="http://schemas.openxmlformats.org/officeDocument/2006/relationships/slide" Target="slides/slide41.xml" Id="rId42" /><Relationship Type="http://schemas.openxmlformats.org/officeDocument/2006/relationships/slide" Target="slides/slide46.xml" Id="rId47" /><Relationship Type="http://schemas.openxmlformats.org/officeDocument/2006/relationships/notesMaster" Target="notesMasters/notesMaster1.xml" Id="rId50" /><Relationship Type="http://schemas.openxmlformats.org/officeDocument/2006/relationships/tableStyles" Target="tableStyles.xml" Id="rId55"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slide" Target="slides/slide32.xml" Id="rId33" /><Relationship Type="http://schemas.openxmlformats.org/officeDocument/2006/relationships/slide" Target="slides/slide37.xml" Id="rId38" /><Relationship Type="http://schemas.openxmlformats.org/officeDocument/2006/relationships/slide" Target="slides/slide45.xml" Id="rId46"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19.xml" Id="rId20" /><Relationship Type="http://schemas.openxmlformats.org/officeDocument/2006/relationships/slide" Target="slides/slide28.xml" Id="rId29" /><Relationship Type="http://schemas.openxmlformats.org/officeDocument/2006/relationships/slide" Target="slides/slide40.xml" Id="rId41" /><Relationship Type="http://schemas.openxmlformats.org/officeDocument/2006/relationships/theme" Target="theme/theme1.xml" Id="rId54"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31.xml" Id="rId32" /><Relationship Type="http://schemas.openxmlformats.org/officeDocument/2006/relationships/slide" Target="slides/slide36.xml" Id="rId37" /><Relationship Type="http://schemas.openxmlformats.org/officeDocument/2006/relationships/slide" Target="slides/slide39.xml" Id="rId40" /><Relationship Type="http://schemas.openxmlformats.org/officeDocument/2006/relationships/slide" Target="slides/slide44.xml" Id="rId45" /><Relationship Type="http://schemas.openxmlformats.org/officeDocument/2006/relationships/viewProps" Target="viewProps.xml" Id="rId53"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slide" Target="slides/slide35.xml" Id="rId36" /><Relationship Type="http://schemas.openxmlformats.org/officeDocument/2006/relationships/slide" Target="slides/slide48.xml" Id="rId49"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0.xml" Id="rId31" /><Relationship Type="http://schemas.openxmlformats.org/officeDocument/2006/relationships/slide" Target="slides/slide43.xml" Id="rId44" /><Relationship Type="http://schemas.openxmlformats.org/officeDocument/2006/relationships/presProps" Target="presProps.xml" Id="rId52"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29.xml" Id="rId30" /><Relationship Type="http://schemas.openxmlformats.org/officeDocument/2006/relationships/slide" Target="slides/slide34.xml" Id="rId35" /><Relationship Type="http://schemas.openxmlformats.org/officeDocument/2006/relationships/slide" Target="slides/slide42.xml" Id="rId43" /><Relationship Type="http://schemas.openxmlformats.org/officeDocument/2006/relationships/slide" Target="slides/slide47.xml" Id="rId48" /><Relationship Type="http://schemas.openxmlformats.org/officeDocument/2006/relationships/slide" Target="slides/slide7.xml" Id="rId8" /><Relationship Type="http://schemas.openxmlformats.org/officeDocument/2006/relationships/handoutMaster" Target="handoutMasters/handoutMaster1.xml" Id="rId51" /><Relationship Type="http://schemas.openxmlformats.org/officeDocument/2006/relationships/slide" Target="slides/slide2.xml" Id="rId3" /><Relationship Type="http://schemas.openxmlformats.org/officeDocument/2006/relationships/customXml" Target="/customXML/item.xml" Id="imanage.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F8A8A10-3EEA-4F5B-BB55-611C8CBED9A4}" type="datetimeFigureOut">
              <a:rPr lang="en-US" smtClean="0"/>
              <a:t>10/1/2024</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D683C68-8C06-4265-BF0F-7162877FD3D2}" type="slidenum">
              <a:rPr lang="en-US" smtClean="0"/>
              <a:t>‹#›</a:t>
            </a:fld>
            <a:endParaRPr lang="en-US" dirty="0"/>
          </a:p>
        </p:txBody>
      </p:sp>
    </p:spTree>
    <p:extLst>
      <p:ext uri="{BB962C8B-B14F-4D97-AF65-F5344CB8AC3E}">
        <p14:creationId xmlns:p14="http://schemas.microsoft.com/office/powerpoint/2010/main" val="2791325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4504182-9DAD-411A-92E9-6F7FCFF05586}" type="datetimeFigureOut">
              <a:rPr lang="en-US" smtClean="0"/>
              <a:t>10/1/2024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88563CE-38E5-487F-9A0A-D39B755D3133}" type="slidenum">
              <a:rPr lang="en-US" smtClean="0"/>
              <a:t>‹#›</a:t>
            </a:fld>
            <a:endParaRPr lang="en-US" dirty="0"/>
          </a:p>
        </p:txBody>
      </p:sp>
    </p:spTree>
    <p:extLst>
      <p:ext uri="{BB962C8B-B14F-4D97-AF65-F5344CB8AC3E}">
        <p14:creationId xmlns:p14="http://schemas.microsoft.com/office/powerpoint/2010/main" val="3355053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6D232E-61E9-46AD-BADE-F25FC8E024CA}" type="slidenum">
              <a:rPr lang="en-US" smtClean="0"/>
              <a:t>1</a:t>
            </a:fld>
            <a:endParaRPr lang="en-US" dirty="0"/>
          </a:p>
        </p:txBody>
      </p:sp>
    </p:spTree>
    <p:extLst>
      <p:ext uri="{BB962C8B-B14F-4D97-AF65-F5344CB8AC3E}">
        <p14:creationId xmlns:p14="http://schemas.microsoft.com/office/powerpoint/2010/main" val="3566247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6</a:t>
            </a:fld>
            <a:endParaRPr lang="uk-UA"/>
          </a:p>
        </p:txBody>
      </p:sp>
    </p:spTree>
    <p:extLst>
      <p:ext uri="{BB962C8B-B14F-4D97-AF65-F5344CB8AC3E}">
        <p14:creationId xmlns:p14="http://schemas.microsoft.com/office/powerpoint/2010/main" val="1110638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6D232E-61E9-46AD-BADE-F25FC8E024CA}" type="slidenum">
              <a:rPr lang="en-US" smtClean="0"/>
              <a:t>48</a:t>
            </a:fld>
            <a:endParaRPr lang="en-US" dirty="0"/>
          </a:p>
        </p:txBody>
      </p:sp>
    </p:spTree>
    <p:extLst>
      <p:ext uri="{BB962C8B-B14F-4D97-AF65-F5344CB8AC3E}">
        <p14:creationId xmlns:p14="http://schemas.microsoft.com/office/powerpoint/2010/main" val="1694340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10/1/2024</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10/1/2024</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Slide </a:t>
            </a:r>
            <a:r>
              <a:rPr lang="en-US" b="1" dirty="0"/>
              <a:t>Title</a:t>
            </a:r>
            <a:endParaRPr lang="uk-UA" dirty="0"/>
          </a:p>
        </p:txBody>
      </p:sp>
      <p:sp>
        <p:nvSpPr>
          <p:cNvPr id="3" name="Content Placeholder 2"/>
          <p:cNvSpPr>
            <a:spLocks noGrp="1"/>
          </p:cNvSpPr>
          <p:nvPr>
            <p:ph idx="1"/>
          </p:nvPr>
        </p:nvSpPr>
        <p:spPr>
          <a:xfrm>
            <a:off x="609600" y="1604433"/>
            <a:ext cx="10972800" cy="45217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uk-UA" dirty="0"/>
          </a:p>
        </p:txBody>
      </p:sp>
      <p:sp>
        <p:nvSpPr>
          <p:cNvPr id="9" name="Date Placeholder 8"/>
          <p:cNvSpPr>
            <a:spLocks noGrp="1"/>
          </p:cNvSpPr>
          <p:nvPr>
            <p:ph type="dt" sz="half" idx="14"/>
          </p:nvPr>
        </p:nvSpPr>
        <p:spPr/>
        <p:txBody>
          <a:bodyPr/>
          <a:lstStyle>
            <a:lvl1pPr>
              <a:defRPr>
                <a:solidFill>
                  <a:srgbClr val="1A6832"/>
                </a:solidFill>
                <a:latin typeface="+mj-lt"/>
              </a:defRPr>
            </a:lvl1pPr>
          </a:lstStyle>
          <a:p>
            <a:r>
              <a:rPr lang="en-US" dirty="0"/>
              <a:t>Speaker Name</a:t>
            </a:r>
            <a:endParaRPr lang="uk-UA" dirty="0"/>
          </a:p>
        </p:txBody>
      </p:sp>
      <p:sp>
        <p:nvSpPr>
          <p:cNvPr id="10" name="Footer Placeholder 9"/>
          <p:cNvSpPr>
            <a:spLocks noGrp="1"/>
          </p:cNvSpPr>
          <p:nvPr>
            <p:ph type="ftr" sz="quarter" idx="15"/>
          </p:nvPr>
        </p:nvSpPr>
        <p:spPr/>
        <p:txBody>
          <a:bodyPr/>
          <a:lstStyle>
            <a:lvl1pPr>
              <a:defRPr>
                <a:latin typeface="+mj-lt"/>
              </a:defRPr>
            </a:lvl1pPr>
          </a:lstStyle>
          <a:p>
            <a:r>
              <a:rPr lang="en-US" dirty="0"/>
              <a:t>www.abernathy-law.com</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13" name="Text Placeholder 12"/>
          <p:cNvSpPr>
            <a:spLocks noGrp="1"/>
          </p:cNvSpPr>
          <p:nvPr>
            <p:ph type="body" sz="quarter" idx="17" hasCustomPrompt="1"/>
          </p:nvPr>
        </p:nvSpPr>
        <p:spPr>
          <a:xfrm>
            <a:off x="7344834" y="452967"/>
            <a:ext cx="4222751" cy="480484"/>
          </a:xfrm>
        </p:spPr>
        <p:txBody>
          <a:bodyPr anchor="ctr">
            <a:normAutofit/>
          </a:bodyPr>
          <a:lstStyle>
            <a:lvl1pPr marL="0" indent="0" algn="r">
              <a:buNone/>
              <a:defRPr sz="1333" baseline="0">
                <a:solidFill>
                  <a:srgbClr val="FFFFFF"/>
                </a:solidFill>
                <a:latin typeface="+mj-lt"/>
              </a:defRPr>
            </a:lvl1pPr>
          </a:lstStyle>
          <a:p>
            <a:pPr lvl="0"/>
            <a:r>
              <a:rPr lang="en-US" dirty="0"/>
              <a:t>Subtitle is here</a:t>
            </a:r>
            <a:endParaRPr lang="uk-UA" dirty="0"/>
          </a:p>
        </p:txBody>
      </p:sp>
    </p:spTree>
    <p:extLst>
      <p:ext uri="{BB962C8B-B14F-4D97-AF65-F5344CB8AC3E}">
        <p14:creationId xmlns:p14="http://schemas.microsoft.com/office/powerpoint/2010/main" val="3900769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Slide </a:t>
            </a:r>
            <a:r>
              <a:rPr lang="en-US" b="1" dirty="0"/>
              <a:t>Title</a:t>
            </a:r>
            <a:endParaRPr lang="uk-UA" dirty="0"/>
          </a:p>
        </p:txBody>
      </p:sp>
      <p:sp>
        <p:nvSpPr>
          <p:cNvPr id="3" name="Content Placeholder 2"/>
          <p:cNvSpPr>
            <a:spLocks noGrp="1"/>
          </p:cNvSpPr>
          <p:nvPr>
            <p:ph idx="1"/>
          </p:nvPr>
        </p:nvSpPr>
        <p:spPr>
          <a:xfrm>
            <a:off x="609600" y="1604433"/>
            <a:ext cx="10972800" cy="45217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uk-UA" dirty="0"/>
          </a:p>
        </p:txBody>
      </p:sp>
      <p:sp>
        <p:nvSpPr>
          <p:cNvPr id="9" name="Date Placeholder 8"/>
          <p:cNvSpPr>
            <a:spLocks noGrp="1"/>
          </p:cNvSpPr>
          <p:nvPr>
            <p:ph type="dt" sz="half" idx="14"/>
          </p:nvPr>
        </p:nvSpPr>
        <p:spPr/>
        <p:txBody>
          <a:bodyPr/>
          <a:lstStyle>
            <a:lvl1pPr>
              <a:defRPr>
                <a:solidFill>
                  <a:srgbClr val="1A6832"/>
                </a:solidFill>
                <a:latin typeface="+mj-lt"/>
              </a:defRPr>
            </a:lvl1pPr>
          </a:lstStyle>
          <a:p>
            <a:r>
              <a:rPr lang="en-US" dirty="0"/>
              <a:t>Speaker Name</a:t>
            </a:r>
            <a:endParaRPr lang="uk-UA" dirty="0"/>
          </a:p>
        </p:txBody>
      </p:sp>
      <p:sp>
        <p:nvSpPr>
          <p:cNvPr id="10" name="Footer Placeholder 9"/>
          <p:cNvSpPr>
            <a:spLocks noGrp="1"/>
          </p:cNvSpPr>
          <p:nvPr>
            <p:ph type="ftr" sz="quarter" idx="15"/>
          </p:nvPr>
        </p:nvSpPr>
        <p:spPr/>
        <p:txBody>
          <a:bodyPr/>
          <a:lstStyle>
            <a:lvl1pPr>
              <a:defRPr>
                <a:latin typeface="+mj-lt"/>
              </a:defRPr>
            </a:lvl1pPr>
          </a:lstStyle>
          <a:p>
            <a:r>
              <a:rPr lang="en-US" dirty="0"/>
              <a:t>www.abernathy-law.com</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13" name="Text Placeholder 12"/>
          <p:cNvSpPr>
            <a:spLocks noGrp="1"/>
          </p:cNvSpPr>
          <p:nvPr>
            <p:ph type="body" sz="quarter" idx="17" hasCustomPrompt="1"/>
          </p:nvPr>
        </p:nvSpPr>
        <p:spPr>
          <a:xfrm>
            <a:off x="7344834" y="452967"/>
            <a:ext cx="4222751" cy="480484"/>
          </a:xfrm>
        </p:spPr>
        <p:txBody>
          <a:bodyPr anchor="ctr">
            <a:normAutofit/>
          </a:bodyPr>
          <a:lstStyle>
            <a:lvl1pPr marL="0" indent="0" algn="r">
              <a:buNone/>
              <a:defRPr sz="1333" baseline="0">
                <a:solidFill>
                  <a:srgbClr val="FFFFFF"/>
                </a:solidFill>
                <a:latin typeface="+mj-lt"/>
              </a:defRPr>
            </a:lvl1pPr>
          </a:lstStyle>
          <a:p>
            <a:pPr lvl="0"/>
            <a:r>
              <a:rPr lang="en-US" dirty="0"/>
              <a:t>Subtitle is here</a:t>
            </a:r>
            <a:endParaRPr lang="uk-UA" dirty="0"/>
          </a:p>
        </p:txBody>
      </p:sp>
    </p:spTree>
    <p:extLst>
      <p:ext uri="{BB962C8B-B14F-4D97-AF65-F5344CB8AC3E}">
        <p14:creationId xmlns:p14="http://schemas.microsoft.com/office/powerpoint/2010/main" val="4034323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Slide </a:t>
            </a:r>
            <a:r>
              <a:rPr lang="en-US" b="1" dirty="0"/>
              <a:t>Title</a:t>
            </a:r>
            <a:endParaRPr lang="uk-UA" dirty="0"/>
          </a:p>
        </p:txBody>
      </p:sp>
      <p:sp>
        <p:nvSpPr>
          <p:cNvPr id="3" name="Content Placeholder 2"/>
          <p:cNvSpPr>
            <a:spLocks noGrp="1"/>
          </p:cNvSpPr>
          <p:nvPr>
            <p:ph idx="1"/>
          </p:nvPr>
        </p:nvSpPr>
        <p:spPr>
          <a:xfrm>
            <a:off x="609600" y="1604433"/>
            <a:ext cx="10972800" cy="45217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uk-UA" dirty="0"/>
          </a:p>
        </p:txBody>
      </p:sp>
      <p:sp>
        <p:nvSpPr>
          <p:cNvPr id="9" name="Date Placeholder 8"/>
          <p:cNvSpPr>
            <a:spLocks noGrp="1"/>
          </p:cNvSpPr>
          <p:nvPr>
            <p:ph type="dt" sz="half" idx="14"/>
          </p:nvPr>
        </p:nvSpPr>
        <p:spPr/>
        <p:txBody>
          <a:bodyPr/>
          <a:lstStyle>
            <a:lvl1pPr>
              <a:defRPr>
                <a:solidFill>
                  <a:srgbClr val="1A6832"/>
                </a:solidFill>
                <a:latin typeface="+mj-lt"/>
              </a:defRPr>
            </a:lvl1pPr>
          </a:lstStyle>
          <a:p>
            <a:r>
              <a:rPr lang="en-US" dirty="0"/>
              <a:t>Speaker Name</a:t>
            </a:r>
            <a:endParaRPr lang="uk-UA" dirty="0"/>
          </a:p>
        </p:txBody>
      </p:sp>
      <p:sp>
        <p:nvSpPr>
          <p:cNvPr id="10" name="Footer Placeholder 9"/>
          <p:cNvSpPr>
            <a:spLocks noGrp="1"/>
          </p:cNvSpPr>
          <p:nvPr>
            <p:ph type="ftr" sz="quarter" idx="15"/>
          </p:nvPr>
        </p:nvSpPr>
        <p:spPr/>
        <p:txBody>
          <a:bodyPr/>
          <a:lstStyle>
            <a:lvl1pPr>
              <a:defRPr>
                <a:latin typeface="+mj-lt"/>
              </a:defRPr>
            </a:lvl1pPr>
          </a:lstStyle>
          <a:p>
            <a:r>
              <a:rPr lang="en-US" dirty="0"/>
              <a:t>www.abernathy-law.com</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13" name="Text Placeholder 12"/>
          <p:cNvSpPr>
            <a:spLocks noGrp="1"/>
          </p:cNvSpPr>
          <p:nvPr>
            <p:ph type="body" sz="quarter" idx="17" hasCustomPrompt="1"/>
          </p:nvPr>
        </p:nvSpPr>
        <p:spPr>
          <a:xfrm>
            <a:off x="7344834" y="452967"/>
            <a:ext cx="4222751" cy="480484"/>
          </a:xfrm>
        </p:spPr>
        <p:txBody>
          <a:bodyPr anchor="ctr">
            <a:normAutofit/>
          </a:bodyPr>
          <a:lstStyle>
            <a:lvl1pPr marL="0" indent="0" algn="r">
              <a:buNone/>
              <a:defRPr sz="1333" baseline="0">
                <a:solidFill>
                  <a:srgbClr val="FFFFFF"/>
                </a:solidFill>
                <a:latin typeface="+mj-lt"/>
              </a:defRPr>
            </a:lvl1pPr>
          </a:lstStyle>
          <a:p>
            <a:pPr lvl="0"/>
            <a:r>
              <a:rPr lang="en-US" dirty="0"/>
              <a:t>Subtitle is here</a:t>
            </a:r>
            <a:endParaRPr lang="uk-UA" dirty="0"/>
          </a:p>
        </p:txBody>
      </p:sp>
    </p:spTree>
    <p:extLst>
      <p:ext uri="{BB962C8B-B14F-4D97-AF65-F5344CB8AC3E}">
        <p14:creationId xmlns:p14="http://schemas.microsoft.com/office/powerpoint/2010/main" val="12322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Slide </a:t>
            </a:r>
            <a:r>
              <a:rPr lang="en-US" b="1" dirty="0"/>
              <a:t>Title</a:t>
            </a:r>
            <a:endParaRPr lang="uk-UA" dirty="0"/>
          </a:p>
        </p:txBody>
      </p:sp>
      <p:sp>
        <p:nvSpPr>
          <p:cNvPr id="3" name="Content Placeholder 2"/>
          <p:cNvSpPr>
            <a:spLocks noGrp="1"/>
          </p:cNvSpPr>
          <p:nvPr>
            <p:ph idx="1"/>
          </p:nvPr>
        </p:nvSpPr>
        <p:spPr>
          <a:xfrm>
            <a:off x="609600" y="1604433"/>
            <a:ext cx="10972800" cy="45217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uk-UA" dirty="0"/>
          </a:p>
        </p:txBody>
      </p:sp>
      <p:sp>
        <p:nvSpPr>
          <p:cNvPr id="9" name="Date Placeholder 8"/>
          <p:cNvSpPr>
            <a:spLocks noGrp="1"/>
          </p:cNvSpPr>
          <p:nvPr>
            <p:ph type="dt" sz="half" idx="14"/>
          </p:nvPr>
        </p:nvSpPr>
        <p:spPr/>
        <p:txBody>
          <a:bodyPr/>
          <a:lstStyle>
            <a:lvl1pPr>
              <a:defRPr>
                <a:solidFill>
                  <a:srgbClr val="1A6832"/>
                </a:solidFill>
                <a:latin typeface="+mj-lt"/>
              </a:defRPr>
            </a:lvl1pPr>
          </a:lstStyle>
          <a:p>
            <a:r>
              <a:rPr lang="en-US" dirty="0"/>
              <a:t>Speaker Name</a:t>
            </a:r>
            <a:endParaRPr lang="uk-UA" dirty="0"/>
          </a:p>
        </p:txBody>
      </p:sp>
      <p:sp>
        <p:nvSpPr>
          <p:cNvPr id="10" name="Footer Placeholder 9"/>
          <p:cNvSpPr>
            <a:spLocks noGrp="1"/>
          </p:cNvSpPr>
          <p:nvPr>
            <p:ph type="ftr" sz="quarter" idx="15"/>
          </p:nvPr>
        </p:nvSpPr>
        <p:spPr/>
        <p:txBody>
          <a:bodyPr/>
          <a:lstStyle>
            <a:lvl1pPr>
              <a:defRPr>
                <a:latin typeface="+mj-lt"/>
              </a:defRPr>
            </a:lvl1pPr>
          </a:lstStyle>
          <a:p>
            <a:r>
              <a:rPr lang="en-US" dirty="0"/>
              <a:t>www.abernathy-law.com</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13" name="Text Placeholder 12"/>
          <p:cNvSpPr>
            <a:spLocks noGrp="1"/>
          </p:cNvSpPr>
          <p:nvPr>
            <p:ph type="body" sz="quarter" idx="17" hasCustomPrompt="1"/>
          </p:nvPr>
        </p:nvSpPr>
        <p:spPr>
          <a:xfrm>
            <a:off x="7344834" y="452967"/>
            <a:ext cx="4222751" cy="480484"/>
          </a:xfrm>
        </p:spPr>
        <p:txBody>
          <a:bodyPr anchor="ctr">
            <a:normAutofit/>
          </a:bodyPr>
          <a:lstStyle>
            <a:lvl1pPr marL="0" indent="0" algn="r">
              <a:buNone/>
              <a:defRPr sz="1333" baseline="0">
                <a:solidFill>
                  <a:srgbClr val="FFFFFF"/>
                </a:solidFill>
                <a:latin typeface="+mj-lt"/>
              </a:defRPr>
            </a:lvl1pPr>
          </a:lstStyle>
          <a:p>
            <a:pPr lvl="0"/>
            <a:r>
              <a:rPr lang="en-US" dirty="0"/>
              <a:t>Subtitle is here</a:t>
            </a:r>
            <a:endParaRPr lang="uk-UA" dirty="0"/>
          </a:p>
        </p:txBody>
      </p:sp>
    </p:spTree>
    <p:extLst>
      <p:ext uri="{BB962C8B-B14F-4D97-AF65-F5344CB8AC3E}">
        <p14:creationId xmlns:p14="http://schemas.microsoft.com/office/powerpoint/2010/main" val="1628746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Slide </a:t>
            </a:r>
            <a:r>
              <a:rPr lang="en-US" b="1" dirty="0"/>
              <a:t>Title</a:t>
            </a:r>
            <a:endParaRPr lang="uk-UA" dirty="0"/>
          </a:p>
        </p:txBody>
      </p:sp>
      <p:sp>
        <p:nvSpPr>
          <p:cNvPr id="3" name="Content Placeholder 2"/>
          <p:cNvSpPr>
            <a:spLocks noGrp="1"/>
          </p:cNvSpPr>
          <p:nvPr>
            <p:ph idx="1"/>
          </p:nvPr>
        </p:nvSpPr>
        <p:spPr>
          <a:xfrm>
            <a:off x="609600" y="1604433"/>
            <a:ext cx="10972800" cy="45217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uk-UA" dirty="0"/>
          </a:p>
        </p:txBody>
      </p:sp>
      <p:sp>
        <p:nvSpPr>
          <p:cNvPr id="9" name="Date Placeholder 8"/>
          <p:cNvSpPr>
            <a:spLocks noGrp="1"/>
          </p:cNvSpPr>
          <p:nvPr>
            <p:ph type="dt" sz="half" idx="14"/>
          </p:nvPr>
        </p:nvSpPr>
        <p:spPr/>
        <p:txBody>
          <a:bodyPr/>
          <a:lstStyle>
            <a:lvl1pPr>
              <a:defRPr>
                <a:solidFill>
                  <a:srgbClr val="1A6832"/>
                </a:solidFill>
                <a:latin typeface="+mj-lt"/>
              </a:defRPr>
            </a:lvl1pPr>
          </a:lstStyle>
          <a:p>
            <a:r>
              <a:rPr lang="en-US" dirty="0"/>
              <a:t>Speaker Name</a:t>
            </a:r>
            <a:endParaRPr lang="uk-UA" dirty="0"/>
          </a:p>
        </p:txBody>
      </p:sp>
      <p:sp>
        <p:nvSpPr>
          <p:cNvPr id="10" name="Footer Placeholder 9"/>
          <p:cNvSpPr>
            <a:spLocks noGrp="1"/>
          </p:cNvSpPr>
          <p:nvPr>
            <p:ph type="ftr" sz="quarter" idx="15"/>
          </p:nvPr>
        </p:nvSpPr>
        <p:spPr/>
        <p:txBody>
          <a:bodyPr/>
          <a:lstStyle>
            <a:lvl1pPr>
              <a:defRPr>
                <a:latin typeface="+mj-lt"/>
              </a:defRPr>
            </a:lvl1pPr>
          </a:lstStyle>
          <a:p>
            <a:r>
              <a:rPr lang="en-US" dirty="0"/>
              <a:t>www.abernathy-law.com</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13" name="Text Placeholder 12"/>
          <p:cNvSpPr>
            <a:spLocks noGrp="1"/>
          </p:cNvSpPr>
          <p:nvPr>
            <p:ph type="body" sz="quarter" idx="17" hasCustomPrompt="1"/>
          </p:nvPr>
        </p:nvSpPr>
        <p:spPr>
          <a:xfrm>
            <a:off x="7344834" y="452967"/>
            <a:ext cx="4222751" cy="480484"/>
          </a:xfrm>
        </p:spPr>
        <p:txBody>
          <a:bodyPr anchor="ctr">
            <a:normAutofit/>
          </a:bodyPr>
          <a:lstStyle>
            <a:lvl1pPr marL="0" indent="0" algn="r">
              <a:buNone/>
              <a:defRPr sz="1333" baseline="0">
                <a:solidFill>
                  <a:srgbClr val="FFFFFF"/>
                </a:solidFill>
                <a:latin typeface="+mj-lt"/>
              </a:defRPr>
            </a:lvl1pPr>
          </a:lstStyle>
          <a:p>
            <a:pPr lvl="0"/>
            <a:r>
              <a:rPr lang="en-US" dirty="0"/>
              <a:t>Subtitle is here</a:t>
            </a:r>
            <a:endParaRPr lang="uk-UA" dirty="0"/>
          </a:p>
        </p:txBody>
      </p:sp>
    </p:spTree>
    <p:extLst>
      <p:ext uri="{BB962C8B-B14F-4D97-AF65-F5344CB8AC3E}">
        <p14:creationId xmlns:p14="http://schemas.microsoft.com/office/powerpoint/2010/main" val="2906109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Slide </a:t>
            </a:r>
            <a:r>
              <a:rPr lang="en-US" b="1" dirty="0"/>
              <a:t>Title</a:t>
            </a:r>
            <a:endParaRPr lang="uk-UA" dirty="0"/>
          </a:p>
        </p:txBody>
      </p:sp>
      <p:sp>
        <p:nvSpPr>
          <p:cNvPr id="3" name="Content Placeholder 2"/>
          <p:cNvSpPr>
            <a:spLocks noGrp="1"/>
          </p:cNvSpPr>
          <p:nvPr>
            <p:ph idx="1"/>
          </p:nvPr>
        </p:nvSpPr>
        <p:spPr>
          <a:xfrm>
            <a:off x="609600" y="1604433"/>
            <a:ext cx="10972800" cy="45217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uk-UA" dirty="0"/>
          </a:p>
        </p:txBody>
      </p:sp>
      <p:sp>
        <p:nvSpPr>
          <p:cNvPr id="9" name="Date Placeholder 8"/>
          <p:cNvSpPr>
            <a:spLocks noGrp="1"/>
          </p:cNvSpPr>
          <p:nvPr>
            <p:ph type="dt" sz="half" idx="14"/>
          </p:nvPr>
        </p:nvSpPr>
        <p:spPr/>
        <p:txBody>
          <a:bodyPr/>
          <a:lstStyle>
            <a:lvl1pPr>
              <a:defRPr>
                <a:solidFill>
                  <a:srgbClr val="1A6832"/>
                </a:solidFill>
                <a:latin typeface="+mj-lt"/>
              </a:defRPr>
            </a:lvl1pPr>
          </a:lstStyle>
          <a:p>
            <a:r>
              <a:rPr lang="en-US" dirty="0"/>
              <a:t>Speaker Name</a:t>
            </a:r>
            <a:endParaRPr lang="uk-UA" dirty="0"/>
          </a:p>
        </p:txBody>
      </p:sp>
      <p:sp>
        <p:nvSpPr>
          <p:cNvPr id="10" name="Footer Placeholder 9"/>
          <p:cNvSpPr>
            <a:spLocks noGrp="1"/>
          </p:cNvSpPr>
          <p:nvPr>
            <p:ph type="ftr" sz="quarter" idx="15"/>
          </p:nvPr>
        </p:nvSpPr>
        <p:spPr/>
        <p:txBody>
          <a:bodyPr/>
          <a:lstStyle>
            <a:lvl1pPr>
              <a:defRPr>
                <a:latin typeface="+mj-lt"/>
              </a:defRPr>
            </a:lvl1pPr>
          </a:lstStyle>
          <a:p>
            <a:r>
              <a:rPr lang="en-US" dirty="0"/>
              <a:t>www.abernathy-law.com</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13" name="Text Placeholder 12"/>
          <p:cNvSpPr>
            <a:spLocks noGrp="1"/>
          </p:cNvSpPr>
          <p:nvPr>
            <p:ph type="body" sz="quarter" idx="17" hasCustomPrompt="1"/>
          </p:nvPr>
        </p:nvSpPr>
        <p:spPr>
          <a:xfrm>
            <a:off x="7344834" y="452967"/>
            <a:ext cx="4222751" cy="480484"/>
          </a:xfrm>
        </p:spPr>
        <p:txBody>
          <a:bodyPr anchor="ctr">
            <a:normAutofit/>
          </a:bodyPr>
          <a:lstStyle>
            <a:lvl1pPr marL="0" indent="0" algn="r">
              <a:buNone/>
              <a:defRPr sz="1333" baseline="0">
                <a:solidFill>
                  <a:srgbClr val="FFFFFF"/>
                </a:solidFill>
                <a:latin typeface="+mj-lt"/>
              </a:defRPr>
            </a:lvl1pPr>
          </a:lstStyle>
          <a:p>
            <a:pPr lvl="0"/>
            <a:r>
              <a:rPr lang="en-US" dirty="0"/>
              <a:t>Subtitle is here</a:t>
            </a:r>
            <a:endParaRPr lang="uk-UA" dirty="0"/>
          </a:p>
        </p:txBody>
      </p:sp>
    </p:spTree>
    <p:extLst>
      <p:ext uri="{BB962C8B-B14F-4D97-AF65-F5344CB8AC3E}">
        <p14:creationId xmlns:p14="http://schemas.microsoft.com/office/powerpoint/2010/main" val="2536064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Slide </a:t>
            </a:r>
            <a:r>
              <a:rPr lang="en-US" b="1" dirty="0"/>
              <a:t>Title</a:t>
            </a:r>
            <a:endParaRPr lang="uk-UA" dirty="0"/>
          </a:p>
        </p:txBody>
      </p:sp>
      <p:sp>
        <p:nvSpPr>
          <p:cNvPr id="3" name="Content Placeholder 2"/>
          <p:cNvSpPr>
            <a:spLocks noGrp="1"/>
          </p:cNvSpPr>
          <p:nvPr>
            <p:ph idx="1"/>
          </p:nvPr>
        </p:nvSpPr>
        <p:spPr>
          <a:xfrm>
            <a:off x="609600" y="1604433"/>
            <a:ext cx="10972800" cy="45217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uk-UA" dirty="0"/>
          </a:p>
        </p:txBody>
      </p:sp>
      <p:sp>
        <p:nvSpPr>
          <p:cNvPr id="9" name="Date Placeholder 8"/>
          <p:cNvSpPr>
            <a:spLocks noGrp="1"/>
          </p:cNvSpPr>
          <p:nvPr>
            <p:ph type="dt" sz="half" idx="14"/>
          </p:nvPr>
        </p:nvSpPr>
        <p:spPr/>
        <p:txBody>
          <a:bodyPr/>
          <a:lstStyle>
            <a:lvl1pPr>
              <a:defRPr>
                <a:solidFill>
                  <a:srgbClr val="1A6832"/>
                </a:solidFill>
                <a:latin typeface="+mj-lt"/>
              </a:defRPr>
            </a:lvl1pPr>
          </a:lstStyle>
          <a:p>
            <a:r>
              <a:rPr lang="en-US" dirty="0"/>
              <a:t>Speaker Name</a:t>
            </a:r>
            <a:endParaRPr lang="uk-UA" dirty="0"/>
          </a:p>
        </p:txBody>
      </p:sp>
      <p:sp>
        <p:nvSpPr>
          <p:cNvPr id="10" name="Footer Placeholder 9"/>
          <p:cNvSpPr>
            <a:spLocks noGrp="1"/>
          </p:cNvSpPr>
          <p:nvPr>
            <p:ph type="ftr" sz="quarter" idx="15"/>
          </p:nvPr>
        </p:nvSpPr>
        <p:spPr/>
        <p:txBody>
          <a:bodyPr/>
          <a:lstStyle>
            <a:lvl1pPr>
              <a:defRPr>
                <a:latin typeface="+mj-lt"/>
              </a:defRPr>
            </a:lvl1pPr>
          </a:lstStyle>
          <a:p>
            <a:r>
              <a:rPr lang="en-US" dirty="0"/>
              <a:t>www.abernathy-law.com</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13" name="Text Placeholder 12"/>
          <p:cNvSpPr>
            <a:spLocks noGrp="1"/>
          </p:cNvSpPr>
          <p:nvPr>
            <p:ph type="body" sz="quarter" idx="17" hasCustomPrompt="1"/>
          </p:nvPr>
        </p:nvSpPr>
        <p:spPr>
          <a:xfrm>
            <a:off x="7344834" y="452967"/>
            <a:ext cx="4222751" cy="480484"/>
          </a:xfrm>
        </p:spPr>
        <p:txBody>
          <a:bodyPr anchor="ctr">
            <a:normAutofit/>
          </a:bodyPr>
          <a:lstStyle>
            <a:lvl1pPr marL="0" indent="0" algn="r">
              <a:buNone/>
              <a:defRPr sz="1333" baseline="0">
                <a:solidFill>
                  <a:srgbClr val="FFFFFF"/>
                </a:solidFill>
                <a:latin typeface="+mj-lt"/>
              </a:defRPr>
            </a:lvl1pPr>
          </a:lstStyle>
          <a:p>
            <a:pPr lvl="0"/>
            <a:r>
              <a:rPr lang="en-US" dirty="0"/>
              <a:t>Subtitle is here</a:t>
            </a:r>
            <a:endParaRPr lang="uk-UA" dirty="0"/>
          </a:p>
        </p:txBody>
      </p:sp>
    </p:spTree>
    <p:extLst>
      <p:ext uri="{BB962C8B-B14F-4D97-AF65-F5344CB8AC3E}">
        <p14:creationId xmlns:p14="http://schemas.microsoft.com/office/powerpoint/2010/main" val="29680224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Slide </a:t>
            </a:r>
            <a:r>
              <a:rPr lang="en-US" b="1" dirty="0"/>
              <a:t>Title</a:t>
            </a:r>
            <a:endParaRPr lang="uk-UA" dirty="0"/>
          </a:p>
        </p:txBody>
      </p:sp>
      <p:sp>
        <p:nvSpPr>
          <p:cNvPr id="9" name="Date Placeholder 8"/>
          <p:cNvSpPr>
            <a:spLocks noGrp="1"/>
          </p:cNvSpPr>
          <p:nvPr>
            <p:ph type="dt" sz="half" idx="14"/>
          </p:nvPr>
        </p:nvSpPr>
        <p:spPr/>
        <p:txBody>
          <a:bodyPr/>
          <a:lstStyle/>
          <a:p>
            <a:r>
              <a:rPr lang="en-US" dirty="0"/>
              <a:t>Speaker Name</a:t>
            </a:r>
            <a:endParaRPr lang="uk-UA" dirty="0"/>
          </a:p>
        </p:txBody>
      </p:sp>
      <p:sp>
        <p:nvSpPr>
          <p:cNvPr id="10" name="Footer Placeholder 9"/>
          <p:cNvSpPr>
            <a:spLocks noGrp="1"/>
          </p:cNvSpPr>
          <p:nvPr>
            <p:ph type="ftr" sz="quarter" idx="15"/>
          </p:nvPr>
        </p:nvSpPr>
        <p:spPr/>
        <p:txBody>
          <a:bodyPr/>
          <a:lstStyle/>
          <a:p>
            <a:r>
              <a:rPr lang="en-US" dirty="0"/>
              <a:t>www.abernathy-law.com</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13" name="Text Placeholder 12"/>
          <p:cNvSpPr>
            <a:spLocks noGrp="1"/>
          </p:cNvSpPr>
          <p:nvPr>
            <p:ph type="body" sz="quarter" idx="17" hasCustomPrompt="1"/>
          </p:nvPr>
        </p:nvSpPr>
        <p:spPr>
          <a:xfrm>
            <a:off x="7344834" y="452967"/>
            <a:ext cx="4222751" cy="480484"/>
          </a:xfrm>
        </p:spPr>
        <p:txBody>
          <a:bodyPr anchor="ctr">
            <a:normAutofit/>
          </a:bodyPr>
          <a:lstStyle>
            <a:lvl1pPr marL="0" indent="0" algn="r">
              <a:buNone/>
              <a:defRPr sz="1333" baseline="0">
                <a:solidFill>
                  <a:srgbClr val="FFFFFF"/>
                </a:solidFill>
                <a:latin typeface="+mj-lt"/>
              </a:defRPr>
            </a:lvl1pPr>
          </a:lstStyle>
          <a:p>
            <a:pPr lvl="0"/>
            <a:r>
              <a:rPr lang="en-US" dirty="0"/>
              <a:t>Subtitle is here</a:t>
            </a:r>
            <a:endParaRPr lang="uk-UA" dirty="0"/>
          </a:p>
        </p:txBody>
      </p:sp>
    </p:spTree>
    <p:extLst>
      <p:ext uri="{BB962C8B-B14F-4D97-AF65-F5344CB8AC3E}">
        <p14:creationId xmlns:p14="http://schemas.microsoft.com/office/powerpoint/2010/main" val="1126893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10/1/2024</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10/1/2024</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10/1/2024</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191" y="1020432"/>
            <a:ext cx="10993549" cy="1475013"/>
          </a:xfrm>
        </p:spPr>
        <p:txBody>
          <a:bodyPr/>
          <a:lstStyle/>
          <a:p>
            <a:r>
              <a:rPr lang="en-US" dirty="0"/>
              <a:t>Title IX Investigations</a:t>
            </a:r>
          </a:p>
        </p:txBody>
      </p:sp>
      <p:sp>
        <p:nvSpPr>
          <p:cNvPr id="3" name="Subtitle 2"/>
          <p:cNvSpPr>
            <a:spLocks noGrp="1"/>
          </p:cNvSpPr>
          <p:nvPr>
            <p:ph type="subTitle" idx="1"/>
          </p:nvPr>
        </p:nvSpPr>
        <p:spPr/>
        <p:txBody>
          <a:bodyPr/>
          <a:lstStyle/>
          <a:p>
            <a:r>
              <a:rPr lang="en-US" dirty="0"/>
              <a:t>New guidance – new procedures</a:t>
            </a:r>
          </a:p>
        </p:txBody>
      </p:sp>
      <p:sp>
        <p:nvSpPr>
          <p:cNvPr id="6" name="TextBox 5"/>
          <p:cNvSpPr txBox="1"/>
          <p:nvPr/>
        </p:nvSpPr>
        <p:spPr>
          <a:xfrm>
            <a:off x="450761" y="3584334"/>
            <a:ext cx="5602309" cy="2031325"/>
          </a:xfrm>
          <a:prstGeom prst="rect">
            <a:avLst/>
          </a:prstGeom>
          <a:noFill/>
        </p:spPr>
        <p:txBody>
          <a:bodyPr wrap="square" rtlCol="0">
            <a:spAutoFit/>
          </a:bodyPr>
          <a:lstStyle/>
          <a:p>
            <a:pPr algn="ctr"/>
            <a:r>
              <a:rPr lang="en-US" dirty="0">
                <a:solidFill>
                  <a:schemeClr val="bg1"/>
                </a:solidFill>
              </a:rPr>
              <a:t>Chad Timmons</a:t>
            </a:r>
          </a:p>
          <a:p>
            <a:pPr algn="ctr"/>
            <a:r>
              <a:rPr lang="en-US" dirty="0">
                <a:solidFill>
                  <a:schemeClr val="bg1"/>
                </a:solidFill>
              </a:rPr>
              <a:t>Director/Shareholder</a:t>
            </a:r>
          </a:p>
          <a:p>
            <a:pPr algn="ctr"/>
            <a:r>
              <a:rPr lang="en-US">
                <a:solidFill>
                  <a:schemeClr val="bg1"/>
                </a:solidFill>
              </a:rPr>
              <a:t>ctimmons@</a:t>
            </a:r>
            <a:r>
              <a:rPr lang="en-US" dirty="0">
                <a:solidFill>
                  <a:schemeClr val="bg1"/>
                </a:solidFill>
              </a:rPr>
              <a:t>Abernathy-law.com</a:t>
            </a:r>
          </a:p>
          <a:p>
            <a:pPr algn="ctr"/>
            <a:endParaRPr lang="en-US" dirty="0">
              <a:solidFill>
                <a:schemeClr val="bg1"/>
              </a:solidFill>
            </a:endParaRPr>
          </a:p>
          <a:p>
            <a:pPr algn="ctr"/>
            <a:r>
              <a:rPr lang="en-US" dirty="0">
                <a:solidFill>
                  <a:schemeClr val="bg1"/>
                </a:solidFill>
              </a:rPr>
              <a:t>Angie Sander</a:t>
            </a:r>
          </a:p>
          <a:p>
            <a:pPr algn="ctr"/>
            <a:r>
              <a:rPr lang="en-US" dirty="0">
                <a:solidFill>
                  <a:schemeClr val="bg1"/>
                </a:solidFill>
              </a:rPr>
              <a:t>Associate</a:t>
            </a:r>
          </a:p>
          <a:p>
            <a:pPr algn="ctr"/>
            <a:r>
              <a:rPr lang="en-US" dirty="0">
                <a:solidFill>
                  <a:schemeClr val="bg1"/>
                </a:solidFill>
              </a:rPr>
              <a:t>asander@Abernathy-law.com</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8909" y="3071557"/>
            <a:ext cx="5926893" cy="3333878"/>
          </a:xfrm>
          <a:prstGeom prst="rect">
            <a:avLst/>
          </a:prstGeom>
        </p:spPr>
      </p:pic>
    </p:spTree>
    <p:extLst>
      <p:ext uri="{BB962C8B-B14F-4D97-AF65-F5344CB8AC3E}">
        <p14:creationId xmlns:p14="http://schemas.microsoft.com/office/powerpoint/2010/main" val="583591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that should be completed before investigation	</a:t>
            </a:r>
          </a:p>
        </p:txBody>
      </p:sp>
      <p:sp>
        <p:nvSpPr>
          <p:cNvPr id="3" name="Content Placeholder 2"/>
          <p:cNvSpPr>
            <a:spLocks noGrp="1"/>
          </p:cNvSpPr>
          <p:nvPr>
            <p:ph idx="1"/>
          </p:nvPr>
        </p:nvSpPr>
        <p:spPr/>
        <p:txBody>
          <a:bodyPr>
            <a:normAutofit fontScale="62500" lnSpcReduction="20000"/>
          </a:bodyPr>
          <a:lstStyle/>
          <a:p>
            <a:r>
              <a:rPr lang="en-US" altLang="en-US" sz="2800" dirty="0"/>
              <a:t>Title IX Coordinator spoke to complainant – offered supportive measures and explained the formal complaint process. </a:t>
            </a:r>
          </a:p>
          <a:p>
            <a:r>
              <a:rPr lang="en-US" altLang="en-US" sz="2800" dirty="0"/>
              <a:t>Title IX Coordinator sent detailed notice to both complainant and respondent regarding the allegations and next steps. </a:t>
            </a:r>
          </a:p>
          <a:p>
            <a:r>
              <a:rPr lang="en-US" altLang="en-US" sz="2800" dirty="0"/>
              <a:t>A formal complaint is received signed by the complainant or the Title IX coordinator. </a:t>
            </a:r>
          </a:p>
          <a:p>
            <a:r>
              <a:rPr lang="en-US" altLang="en-US" sz="2800" dirty="0"/>
              <a:t>Possible informal resolution, if appropriate. </a:t>
            </a:r>
          </a:p>
          <a:p>
            <a:pPr lvl="1"/>
            <a:r>
              <a:rPr lang="en-US" altLang="en-US" sz="2600" dirty="0"/>
              <a:t>Informal resolution may include stay away agreements or other mutually agreed upon remedies by Complainant and Respondent. </a:t>
            </a:r>
          </a:p>
          <a:p>
            <a:pPr lvl="1"/>
            <a:r>
              <a:rPr lang="en-US" altLang="en-US" sz="2600" dirty="0"/>
              <a:t>Must be written agreement / consent to participate by both parties. </a:t>
            </a:r>
          </a:p>
          <a:p>
            <a:pPr lvl="1"/>
            <a:r>
              <a:rPr lang="en-US" altLang="en-US" sz="2600" dirty="0"/>
              <a:t>If not successful, may proceed with formal complaint. </a:t>
            </a:r>
          </a:p>
          <a:p>
            <a:pPr lvl="1"/>
            <a:r>
              <a:rPr lang="en-US" altLang="en-US" sz="2600" dirty="0"/>
              <a:t>Informal resolution is not available to resolve allegations that an employee sexually harassed </a:t>
            </a:r>
          </a:p>
          <a:p>
            <a:pPr marL="324000" lvl="1" indent="0">
              <a:buNone/>
            </a:pPr>
            <a:r>
              <a:rPr lang="en-US" altLang="en-US" sz="2600" dirty="0"/>
              <a:t>		a student.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185" y="5631872"/>
            <a:ext cx="1781622" cy="1002163"/>
          </a:xfrm>
          <a:prstGeom prst="rect">
            <a:avLst/>
          </a:prstGeom>
        </p:spPr>
      </p:pic>
    </p:spTree>
    <p:extLst>
      <p:ext uri="{BB962C8B-B14F-4D97-AF65-F5344CB8AC3E}">
        <p14:creationId xmlns:p14="http://schemas.microsoft.com/office/powerpoint/2010/main" val="2165412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Presumption of innocence	</a:t>
            </a:r>
          </a:p>
        </p:txBody>
      </p:sp>
      <p:sp>
        <p:nvSpPr>
          <p:cNvPr id="3" name="Content Placeholder 2"/>
          <p:cNvSpPr>
            <a:spLocks noGrp="1"/>
          </p:cNvSpPr>
          <p:nvPr>
            <p:ph idx="1"/>
          </p:nvPr>
        </p:nvSpPr>
        <p:spPr/>
        <p:txBody>
          <a:bodyPr/>
          <a:lstStyle/>
          <a:p>
            <a:r>
              <a:rPr lang="en-US" dirty="0"/>
              <a:t>All investigations must begin with the presumption that the Respondent is “not responsible” for the alleged conduct until the end of the investigation. </a:t>
            </a:r>
          </a:p>
          <a:p>
            <a:r>
              <a:rPr lang="en-US" dirty="0"/>
              <a:t>At the end of the investigation, the decision maker will determine whether Respondent is “not responsible” or “responsible” for the alleged conduct.  </a:t>
            </a:r>
          </a:p>
          <a:p>
            <a:r>
              <a:rPr lang="en-US" dirty="0"/>
              <a:t>Crucial to receipt of unbiased, impartial due process for both parties. </a:t>
            </a:r>
          </a:p>
        </p:txBody>
      </p:sp>
    </p:spTree>
    <p:extLst>
      <p:ext uri="{BB962C8B-B14F-4D97-AF65-F5344CB8AC3E}">
        <p14:creationId xmlns:p14="http://schemas.microsoft.com/office/powerpoint/2010/main" val="3330441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Trigger of an investigation</a:t>
            </a:r>
          </a:p>
        </p:txBody>
      </p:sp>
      <p:sp>
        <p:nvSpPr>
          <p:cNvPr id="3" name="Content Placeholder 2"/>
          <p:cNvSpPr>
            <a:spLocks noGrp="1"/>
          </p:cNvSpPr>
          <p:nvPr>
            <p:ph idx="1"/>
          </p:nvPr>
        </p:nvSpPr>
        <p:spPr>
          <a:xfrm>
            <a:off x="581192" y="2180496"/>
            <a:ext cx="11029615" cy="4272259"/>
          </a:xfrm>
        </p:spPr>
        <p:txBody>
          <a:bodyPr>
            <a:normAutofit fontScale="92500" lnSpcReduction="20000"/>
          </a:bodyPr>
          <a:lstStyle/>
          <a:p>
            <a:pPr>
              <a:spcAft>
                <a:spcPts val="0"/>
              </a:spcAft>
              <a:buFont typeface="Wingdings" panose="05000000000000000000" pitchFamily="2" charset="2"/>
              <a:buChar char="§"/>
              <a:defRPr/>
            </a:pPr>
            <a:r>
              <a:rPr lang="en-US" sz="2400" dirty="0">
                <a:solidFill>
                  <a:schemeClr val="tx1"/>
                </a:solidFill>
              </a:rPr>
              <a:t>“Formal complaint” means a </a:t>
            </a:r>
            <a:r>
              <a:rPr lang="en-US" sz="2400" b="1" dirty="0">
                <a:solidFill>
                  <a:schemeClr val="tx1"/>
                </a:solidFill>
              </a:rPr>
              <a:t>document filed by a complainant or signed by the Title IX Coordinator</a:t>
            </a:r>
            <a:r>
              <a:rPr lang="en-US" sz="2400" dirty="0">
                <a:solidFill>
                  <a:schemeClr val="tx1"/>
                </a:solidFill>
              </a:rPr>
              <a:t> alleging sexual harassment </a:t>
            </a:r>
            <a:r>
              <a:rPr lang="en-US" altLang="en-US" sz="2400" dirty="0">
                <a:solidFill>
                  <a:schemeClr val="tx1"/>
                </a:solidFill>
              </a:rPr>
              <a:t>against a respondent and requesting that the College investigate the allegation of sexual harassment. </a:t>
            </a:r>
          </a:p>
          <a:p>
            <a:pPr lvl="1">
              <a:spcAft>
                <a:spcPts val="0"/>
              </a:spcAft>
              <a:buFont typeface="Wingdings" panose="05000000000000000000" pitchFamily="2" charset="2"/>
              <a:buChar char="§"/>
              <a:defRPr/>
            </a:pPr>
            <a:r>
              <a:rPr lang="en-US" altLang="en-US" sz="2200" dirty="0">
                <a:solidFill>
                  <a:schemeClr val="tx1"/>
                </a:solidFill>
              </a:rPr>
              <a:t>At the time of filing a formal complaint, a complainant must be participating in or attempting to participate in the education program or activity of the College with which the formal complaint is filed. </a:t>
            </a:r>
          </a:p>
          <a:p>
            <a:pPr lvl="1">
              <a:spcAft>
                <a:spcPts val="0"/>
              </a:spcAft>
              <a:buFont typeface="Wingdings" panose="05000000000000000000" pitchFamily="2" charset="2"/>
              <a:buChar char="§"/>
              <a:defRPr/>
            </a:pPr>
            <a:r>
              <a:rPr lang="en-US" altLang="en-US" sz="2200" dirty="0">
                <a:solidFill>
                  <a:schemeClr val="tx1"/>
                </a:solidFill>
              </a:rPr>
              <a:t>A formal complaint may be filed with the Title IX Coordinator in person, by mail, or by electronic mail, by using the contact information required to be listed for the Title IX Coordinator, and by any additional method designated by the College. As used in this paragraph, the phrase “document filed by a complainant” means a document or electronic submission (such as by electronic mail or through an online portal provided for this purpose by the College) that contains the complainant’s physical or digital signature, or otherwise indicates that the complainant is the person filing the formal complaint. </a:t>
            </a:r>
          </a:p>
          <a:p>
            <a:pPr lvl="1">
              <a:spcAft>
                <a:spcPts val="0"/>
              </a:spcAft>
              <a:buFont typeface="Wingdings" panose="05000000000000000000" pitchFamily="2" charset="2"/>
              <a:buChar char="§"/>
              <a:defRPr/>
            </a:pPr>
            <a:r>
              <a:rPr lang="en-US" altLang="en-US" sz="2200" dirty="0">
                <a:solidFill>
                  <a:schemeClr val="tx1"/>
                </a:solidFill>
              </a:rPr>
              <a:t>Where the Title IX Coordinator signs a formal complaint, the Title IX Coordinator is not a complainant or otherwise a party to a Title IX formal complaint, and must comply with the requirements of the Title IX formal complaint process, including the informal resolution process.</a:t>
            </a:r>
            <a:endParaRPr lang="en-US" dirty="0"/>
          </a:p>
        </p:txBody>
      </p:sp>
    </p:spTree>
    <p:extLst>
      <p:ext uri="{BB962C8B-B14F-4D97-AF65-F5344CB8AC3E}">
        <p14:creationId xmlns:p14="http://schemas.microsoft.com/office/powerpoint/2010/main" val="3570287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steps upon receipt of report - Checklist</a:t>
            </a:r>
          </a:p>
        </p:txBody>
      </p:sp>
      <p:sp>
        <p:nvSpPr>
          <p:cNvPr id="3" name="Content Placeholder 2"/>
          <p:cNvSpPr>
            <a:spLocks noGrp="1"/>
          </p:cNvSpPr>
          <p:nvPr>
            <p:ph idx="1"/>
          </p:nvPr>
        </p:nvSpPr>
        <p:spPr>
          <a:xfrm>
            <a:off x="581192" y="2025950"/>
            <a:ext cx="11029615" cy="4453539"/>
          </a:xfrm>
        </p:spPr>
        <p:txBody>
          <a:bodyPr>
            <a:normAutofit fontScale="70000" lnSpcReduction="20000"/>
          </a:bodyPr>
          <a:lstStyle/>
          <a:p>
            <a:r>
              <a:rPr lang="en-US" altLang="en-US" sz="2800" dirty="0"/>
              <a:t>Pull relevant video or social media posts ASAP</a:t>
            </a:r>
          </a:p>
          <a:p>
            <a:r>
              <a:rPr lang="en-US" altLang="en-US" sz="2800" dirty="0"/>
              <a:t>Ensure there are no conflicts of interest or bias issues</a:t>
            </a:r>
          </a:p>
          <a:p>
            <a:r>
              <a:rPr lang="en-US" altLang="en-US" sz="2800" dirty="0"/>
              <a:t>Define the parameters of the investigation</a:t>
            </a:r>
          </a:p>
          <a:p>
            <a:r>
              <a:rPr lang="en-US" altLang="en-US" sz="2800" dirty="0"/>
              <a:t>Consider the potential objectives of the investigation</a:t>
            </a:r>
          </a:p>
          <a:p>
            <a:r>
              <a:rPr lang="en-US" altLang="en-US" sz="2800" dirty="0"/>
              <a:t>Determine the appropriate deadline for completing the investigation</a:t>
            </a:r>
          </a:p>
          <a:p>
            <a:r>
              <a:rPr lang="en-US" altLang="en-US" sz="2800" dirty="0"/>
              <a:t>Identify documents to be reviewed and witnesses to be interviewed</a:t>
            </a:r>
          </a:p>
          <a:p>
            <a:r>
              <a:rPr lang="en-US" altLang="en-US" sz="2800" dirty="0"/>
              <a:t>Review relevant rules, policies, procedures and instructions</a:t>
            </a:r>
          </a:p>
          <a:p>
            <a:r>
              <a:rPr lang="en-US" altLang="en-US" sz="2800" dirty="0"/>
              <a:t>Review records of prior complaints against the accused and records of prior complaints made by the complainant</a:t>
            </a:r>
          </a:p>
          <a:p>
            <a:r>
              <a:rPr lang="en-US" altLang="en-US" sz="2800" dirty="0"/>
              <a:t>Decide the order of the interviews</a:t>
            </a:r>
          </a:p>
          <a:p>
            <a:r>
              <a:rPr lang="en-US" altLang="en-US" sz="2800" dirty="0"/>
              <a:t>Draft interview questions – focus on consistency</a:t>
            </a:r>
          </a:p>
          <a:p>
            <a:r>
              <a:rPr lang="en-US" altLang="en-US" sz="2800" dirty="0"/>
              <a:t>Be mindful of law enforcement’s involvement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185" y="5631872"/>
            <a:ext cx="1781622" cy="1002163"/>
          </a:xfrm>
          <a:prstGeom prst="rect">
            <a:avLst/>
          </a:prstGeom>
        </p:spPr>
      </p:pic>
    </p:spTree>
    <p:extLst>
      <p:ext uri="{BB962C8B-B14F-4D97-AF65-F5344CB8AC3E}">
        <p14:creationId xmlns:p14="http://schemas.microsoft.com/office/powerpoint/2010/main" val="3355743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to use an external investigator</a:t>
            </a:r>
          </a:p>
        </p:txBody>
      </p:sp>
      <p:sp>
        <p:nvSpPr>
          <p:cNvPr id="3" name="Content Placeholder 2"/>
          <p:cNvSpPr>
            <a:spLocks noGrp="1"/>
          </p:cNvSpPr>
          <p:nvPr>
            <p:ph idx="1"/>
          </p:nvPr>
        </p:nvSpPr>
        <p:spPr/>
        <p:txBody>
          <a:bodyPr>
            <a:noAutofit/>
          </a:bodyPr>
          <a:lstStyle/>
          <a:p>
            <a:r>
              <a:rPr lang="en-US" sz="2800" dirty="0">
                <a:solidFill>
                  <a:schemeClr val="tx1"/>
                </a:solidFill>
              </a:rPr>
              <a:t>The proposed investigator is the subject of the complaint;</a:t>
            </a:r>
          </a:p>
          <a:p>
            <a:r>
              <a:rPr lang="en-US" sz="2800" dirty="0">
                <a:solidFill>
                  <a:schemeClr val="tx1"/>
                </a:solidFill>
              </a:rPr>
              <a:t>The complainant and potential investigator have a close relationship (appearance of a friendship);</a:t>
            </a:r>
          </a:p>
          <a:p>
            <a:r>
              <a:rPr lang="en-US" sz="2800" dirty="0">
                <a:solidFill>
                  <a:schemeClr val="tx1"/>
                </a:solidFill>
              </a:rPr>
              <a:t>The issue is very complex;</a:t>
            </a:r>
          </a:p>
          <a:p>
            <a:r>
              <a:rPr lang="en-US" sz="2800" dirty="0">
                <a:solidFill>
                  <a:schemeClr val="tx1"/>
                </a:solidFill>
              </a:rPr>
              <a:t>The resources are not available internally to complete the investigation in a timely manner; or</a:t>
            </a:r>
          </a:p>
          <a:p>
            <a:r>
              <a:rPr lang="en-US" sz="2800" dirty="0">
                <a:solidFill>
                  <a:schemeClr val="tx1"/>
                </a:solidFill>
              </a:rPr>
              <a:t>It is an investigation of high-level administrators.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185" y="5631872"/>
            <a:ext cx="1781622" cy="1002163"/>
          </a:xfrm>
          <a:prstGeom prst="rect">
            <a:avLst/>
          </a:prstGeom>
        </p:spPr>
      </p:pic>
    </p:spTree>
    <p:extLst>
      <p:ext uri="{BB962C8B-B14F-4D97-AF65-F5344CB8AC3E}">
        <p14:creationId xmlns:p14="http://schemas.microsoft.com/office/powerpoint/2010/main" val="3031459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Send notification of meeting</a:t>
            </a:r>
          </a:p>
        </p:txBody>
      </p:sp>
      <p:sp>
        <p:nvSpPr>
          <p:cNvPr id="3" name="Content Placeholder 2"/>
          <p:cNvSpPr>
            <a:spLocks noGrp="1"/>
          </p:cNvSpPr>
          <p:nvPr>
            <p:ph idx="1"/>
          </p:nvPr>
        </p:nvSpPr>
        <p:spPr/>
        <p:txBody>
          <a:bodyPr/>
          <a:lstStyle/>
          <a:p>
            <a:r>
              <a:rPr lang="en-US" dirty="0"/>
              <a:t> Notice must include: </a:t>
            </a:r>
          </a:p>
          <a:p>
            <a:pPr lvl="1"/>
            <a:r>
              <a:rPr lang="en-US" dirty="0"/>
              <a:t>Date, </a:t>
            </a:r>
          </a:p>
          <a:p>
            <a:pPr lvl="1"/>
            <a:r>
              <a:rPr lang="en-US" dirty="0"/>
              <a:t>Time, </a:t>
            </a:r>
          </a:p>
          <a:p>
            <a:pPr lvl="1"/>
            <a:r>
              <a:rPr lang="en-US" dirty="0"/>
              <a:t>Location, </a:t>
            </a:r>
          </a:p>
          <a:p>
            <a:pPr lvl="1"/>
            <a:r>
              <a:rPr lang="en-US" dirty="0"/>
              <a:t>Participants, and </a:t>
            </a:r>
          </a:p>
          <a:p>
            <a:pPr lvl="1"/>
            <a:r>
              <a:rPr lang="en-US" dirty="0"/>
              <a:t>Purpose of all hearings, investigative interviews, or other meetings. </a:t>
            </a:r>
          </a:p>
          <a:p>
            <a:r>
              <a:rPr lang="en-US" dirty="0"/>
              <a:t>Must be provided with sufficient time for the party to prepare to participate (3 – 5 business days or other mutually agreeable timeline). </a:t>
            </a:r>
          </a:p>
          <a:p>
            <a:r>
              <a:rPr lang="en-US" dirty="0"/>
              <a:t>Request, but not require, the Complainant and Respondent bring all relevant evidence for your consideration. </a:t>
            </a:r>
          </a:p>
        </p:txBody>
      </p:sp>
      <p:pic>
        <p:nvPicPr>
          <p:cNvPr id="3076" name="Picture 4" descr="30+ Free Notice Templates | Free &amp; Premium Templ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2631" y="2180496"/>
            <a:ext cx="3381454" cy="1916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883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Evidentiary Standard </a:t>
            </a:r>
          </a:p>
        </p:txBody>
      </p:sp>
      <p:sp>
        <p:nvSpPr>
          <p:cNvPr id="4" name="Content Placeholder 3"/>
          <p:cNvSpPr>
            <a:spLocks noGrp="1"/>
          </p:cNvSpPr>
          <p:nvPr>
            <p:ph idx="1"/>
          </p:nvPr>
        </p:nvSpPr>
        <p:spPr/>
        <p:txBody>
          <a:bodyPr>
            <a:normAutofit/>
          </a:bodyPr>
          <a:lstStyle/>
          <a:p>
            <a:r>
              <a:rPr lang="en-US" sz="3200" dirty="0"/>
              <a:t>More likely than not, or anything above a “fifty-fifty” likelihood of responsibility. </a:t>
            </a:r>
          </a:p>
        </p:txBody>
      </p:sp>
      <p:grpSp>
        <p:nvGrpSpPr>
          <p:cNvPr id="5" name="Group 4"/>
          <p:cNvGrpSpPr/>
          <p:nvPr/>
        </p:nvGrpSpPr>
        <p:grpSpPr>
          <a:xfrm>
            <a:off x="2765989" y="2180496"/>
            <a:ext cx="6096000" cy="1219200"/>
            <a:chOff x="0" y="0"/>
            <a:chExt cx="6096000" cy="1219200"/>
          </a:xfrm>
        </p:grpSpPr>
        <p:sp>
          <p:nvSpPr>
            <p:cNvPr id="6" name="Rectangle 5"/>
            <p:cNvSpPr/>
            <p:nvPr/>
          </p:nvSpPr>
          <p:spPr>
            <a:xfrm>
              <a:off x="0" y="0"/>
              <a:ext cx="6096000" cy="1219200"/>
            </a:xfrm>
            <a:prstGeom prst="rect">
              <a:avLst/>
            </a:prstGeom>
          </p:spPr>
          <p:style>
            <a:lnRef idx="0">
              <a:schemeClr val="accen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7" name="Rectangle 6"/>
            <p:cNvSpPr/>
            <p:nvPr/>
          </p:nvSpPr>
          <p:spPr>
            <a:xfrm>
              <a:off x="0" y="0"/>
              <a:ext cx="6096000" cy="1219200"/>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a:t>Preponderance of Evidence</a:t>
              </a:r>
            </a:p>
          </p:txBody>
        </p:sp>
      </p:grpSp>
    </p:spTree>
    <p:extLst>
      <p:ext uri="{BB962C8B-B14F-4D97-AF65-F5344CB8AC3E}">
        <p14:creationId xmlns:p14="http://schemas.microsoft.com/office/powerpoint/2010/main" val="3307093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Rape shield	</a:t>
            </a:r>
          </a:p>
        </p:txBody>
      </p:sp>
      <p:sp>
        <p:nvSpPr>
          <p:cNvPr id="3" name="Content Placeholder 2"/>
          <p:cNvSpPr>
            <a:spLocks noGrp="1"/>
          </p:cNvSpPr>
          <p:nvPr>
            <p:ph idx="1"/>
          </p:nvPr>
        </p:nvSpPr>
        <p:spPr/>
        <p:txBody>
          <a:bodyPr/>
          <a:lstStyle/>
          <a:p>
            <a:pPr lvl="1" algn="just">
              <a:buFont typeface="Wingdings" panose="05000000000000000000" pitchFamily="2" charset="2"/>
              <a:buChar char="§"/>
            </a:pPr>
            <a:r>
              <a:rPr lang="en-US" sz="2400" dirty="0">
                <a:solidFill>
                  <a:schemeClr val="tx1"/>
                </a:solidFill>
              </a:rPr>
              <a:t>Rape shield protections to complainants. </a:t>
            </a:r>
          </a:p>
          <a:p>
            <a:pPr lvl="1" algn="just">
              <a:buFont typeface="Wingdings" panose="05000000000000000000" pitchFamily="2" charset="2"/>
              <a:buChar char="§"/>
            </a:pPr>
            <a:r>
              <a:rPr lang="en-US" sz="2400" dirty="0">
                <a:solidFill>
                  <a:schemeClr val="tx1"/>
                </a:solidFill>
              </a:rPr>
              <a:t>All questions and evidence about a complainant’s prior sexual behavior will be deemed </a:t>
            </a:r>
            <a:r>
              <a:rPr lang="en-US" sz="2400" u="sng" dirty="0">
                <a:solidFill>
                  <a:schemeClr val="tx1"/>
                </a:solidFill>
              </a:rPr>
              <a:t>irrelevant</a:t>
            </a:r>
            <a:r>
              <a:rPr lang="en-US" sz="2400" dirty="0">
                <a:solidFill>
                  <a:schemeClr val="tx1"/>
                </a:solidFill>
              </a:rPr>
              <a:t>. </a:t>
            </a:r>
          </a:p>
          <a:p>
            <a:pPr lvl="1" algn="just">
              <a:buFont typeface="Wingdings" panose="05000000000000000000" pitchFamily="2" charset="2"/>
              <a:buChar char="§"/>
            </a:pPr>
            <a:r>
              <a:rPr lang="en-US" sz="2400" dirty="0">
                <a:solidFill>
                  <a:schemeClr val="tx1"/>
                </a:solidFill>
              </a:rPr>
              <a:t>Exception: It will only be allowed to prove that someone other than the respondent committed the alleged misconduct, or it can be offered to prove consent. </a:t>
            </a:r>
          </a:p>
          <a:p>
            <a:endParaRPr lang="en-US" dirty="0"/>
          </a:p>
        </p:txBody>
      </p:sp>
    </p:spTree>
    <p:extLst>
      <p:ext uri="{BB962C8B-B14F-4D97-AF65-F5344CB8AC3E}">
        <p14:creationId xmlns:p14="http://schemas.microsoft.com/office/powerpoint/2010/main" val="567220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Components of an effective investigation</a:t>
            </a:r>
          </a:p>
        </p:txBody>
      </p:sp>
      <p:sp>
        <p:nvSpPr>
          <p:cNvPr id="3" name="Text Placeholder 2"/>
          <p:cNvSpPr>
            <a:spLocks noGrp="1"/>
          </p:cNvSpPr>
          <p:nvPr>
            <p:ph type="body" idx="1"/>
          </p:nvPr>
        </p:nvSpPr>
        <p:spPr/>
        <p:txBody>
          <a:bodyPr>
            <a:normAutofit/>
          </a:bodyPr>
          <a:lstStyle/>
          <a:p>
            <a:r>
              <a:rPr lang="en-US" dirty="0"/>
              <a:t>Key Elements to Consider</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4641" y="5141973"/>
            <a:ext cx="2342029" cy="1317392"/>
          </a:xfrm>
          <a:prstGeom prst="rect">
            <a:avLst/>
          </a:prstGeom>
        </p:spPr>
      </p:pic>
      <p:pic>
        <p:nvPicPr>
          <p:cNvPr id="6" name="Picture 5"/>
          <p:cNvPicPr>
            <a:picLocks noChangeAspect="1"/>
          </p:cNvPicPr>
          <p:nvPr/>
        </p:nvPicPr>
        <p:blipFill>
          <a:blip r:embed="rId3"/>
          <a:stretch>
            <a:fillRect/>
          </a:stretch>
        </p:blipFill>
        <p:spPr>
          <a:xfrm>
            <a:off x="4678627" y="611550"/>
            <a:ext cx="2834744" cy="3187530"/>
          </a:xfrm>
          <a:prstGeom prst="rect">
            <a:avLst/>
          </a:prstGeom>
        </p:spPr>
      </p:pic>
    </p:spTree>
    <p:extLst>
      <p:ext uri="{BB962C8B-B14F-4D97-AF65-F5344CB8AC3E}">
        <p14:creationId xmlns:p14="http://schemas.microsoft.com/office/powerpoint/2010/main" val="4199770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Elements</a:t>
            </a:r>
          </a:p>
        </p:txBody>
      </p:sp>
      <p:sp>
        <p:nvSpPr>
          <p:cNvPr id="3" name="Content Placeholder 2"/>
          <p:cNvSpPr>
            <a:spLocks noGrp="1"/>
          </p:cNvSpPr>
          <p:nvPr>
            <p:ph idx="1"/>
          </p:nvPr>
        </p:nvSpPr>
        <p:spPr/>
        <p:txBody>
          <a:bodyPr>
            <a:normAutofit fontScale="92500"/>
          </a:bodyPr>
          <a:lstStyle/>
          <a:p>
            <a:r>
              <a:rPr lang="en-US" sz="2800" b="1" dirty="0">
                <a:solidFill>
                  <a:schemeClr val="tx1"/>
                </a:solidFill>
              </a:rPr>
              <a:t>Impartiality</a:t>
            </a:r>
            <a:r>
              <a:rPr lang="en-US" sz="2800" dirty="0">
                <a:solidFill>
                  <a:schemeClr val="tx1"/>
                </a:solidFill>
              </a:rPr>
              <a:t>:</a:t>
            </a:r>
          </a:p>
          <a:p>
            <a:pPr lvl="1"/>
            <a:r>
              <a:rPr lang="en-US" sz="2600" dirty="0">
                <a:solidFill>
                  <a:schemeClr val="tx1"/>
                </a:solidFill>
              </a:rPr>
              <a:t>The investigation should be conducted by a qualified and impartial investigator.</a:t>
            </a:r>
          </a:p>
          <a:p>
            <a:r>
              <a:rPr lang="en-US" sz="2800" b="1" dirty="0">
                <a:solidFill>
                  <a:schemeClr val="tx1"/>
                </a:solidFill>
              </a:rPr>
              <a:t>Completeness</a:t>
            </a:r>
            <a:r>
              <a:rPr lang="en-US" sz="2800" dirty="0">
                <a:solidFill>
                  <a:schemeClr val="tx1"/>
                </a:solidFill>
              </a:rPr>
              <a:t>:</a:t>
            </a:r>
          </a:p>
          <a:p>
            <a:pPr lvl="1"/>
            <a:r>
              <a:rPr lang="en-US" sz="2600" dirty="0">
                <a:solidFill>
                  <a:schemeClr val="tx1"/>
                </a:solidFill>
              </a:rPr>
              <a:t>All relevant claims/issues should be investigated by </a:t>
            </a:r>
            <a:r>
              <a:rPr lang="en-US" sz="2600" u="sng" dirty="0">
                <a:solidFill>
                  <a:schemeClr val="tx1"/>
                </a:solidFill>
              </a:rPr>
              <a:t>interviewing all necessary witnesses</a:t>
            </a:r>
            <a:r>
              <a:rPr lang="en-US" sz="2600" dirty="0">
                <a:solidFill>
                  <a:schemeClr val="tx1"/>
                </a:solidFill>
              </a:rPr>
              <a:t>.</a:t>
            </a:r>
          </a:p>
          <a:p>
            <a:pPr lvl="1"/>
            <a:r>
              <a:rPr lang="en-US" sz="2600" dirty="0">
                <a:solidFill>
                  <a:schemeClr val="tx1"/>
                </a:solidFill>
              </a:rPr>
              <a:t>Each step of the investigation should be well-documented</a:t>
            </a:r>
            <a:r>
              <a:rPr lang="en-US" sz="2600" u="sng" dirty="0">
                <a:solidFill>
                  <a:schemeClr val="tx1"/>
                </a:solidFill>
              </a:rPr>
              <a:t>. Witness statements complete, signed and dated</a:t>
            </a:r>
            <a:r>
              <a:rPr lang="en-US" sz="2600" dirty="0"/>
              <a:t>.</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185" y="5631872"/>
            <a:ext cx="1781622" cy="1002163"/>
          </a:xfrm>
          <a:prstGeom prst="rect">
            <a:avLst/>
          </a:prstGeom>
        </p:spPr>
      </p:pic>
    </p:spTree>
    <p:extLst>
      <p:ext uri="{BB962C8B-B14F-4D97-AF65-F5344CB8AC3E}">
        <p14:creationId xmlns:p14="http://schemas.microsoft.com/office/powerpoint/2010/main" val="2703712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Agenda</a:t>
            </a:r>
          </a:p>
        </p:txBody>
      </p:sp>
      <p:sp>
        <p:nvSpPr>
          <p:cNvPr id="3" name="Content Placeholder 2"/>
          <p:cNvSpPr>
            <a:spLocks noGrp="1"/>
          </p:cNvSpPr>
          <p:nvPr>
            <p:ph idx="1"/>
          </p:nvPr>
        </p:nvSpPr>
        <p:spPr/>
        <p:txBody>
          <a:bodyPr/>
          <a:lstStyle/>
          <a:p>
            <a:r>
              <a:rPr lang="en-US" sz="2800" dirty="0">
                <a:solidFill>
                  <a:schemeClr val="tx1"/>
                </a:solidFill>
              </a:rPr>
              <a:t>Vocabulary</a:t>
            </a:r>
          </a:p>
          <a:p>
            <a:r>
              <a:rPr lang="en-US" sz="2800" dirty="0">
                <a:solidFill>
                  <a:schemeClr val="tx1"/>
                </a:solidFill>
              </a:rPr>
              <a:t>Planning an investigation</a:t>
            </a:r>
          </a:p>
          <a:p>
            <a:r>
              <a:rPr lang="en-US" sz="2800" dirty="0">
                <a:solidFill>
                  <a:schemeClr val="tx1"/>
                </a:solidFill>
              </a:rPr>
              <a:t>Components of an Effective Investigation</a:t>
            </a:r>
          </a:p>
          <a:p>
            <a:r>
              <a:rPr lang="en-US" sz="2800" dirty="0">
                <a:solidFill>
                  <a:schemeClr val="tx1"/>
                </a:solidFill>
              </a:rPr>
              <a:t>Conducting the Interviews</a:t>
            </a:r>
          </a:p>
          <a:p>
            <a:r>
              <a:rPr lang="en-US" sz="2800" dirty="0">
                <a:solidFill>
                  <a:schemeClr val="tx1"/>
                </a:solidFill>
              </a:rPr>
              <a:t>Conducting the Investigation</a:t>
            </a:r>
          </a:p>
          <a:p>
            <a:r>
              <a:rPr lang="en-US" sz="2800" dirty="0">
                <a:solidFill>
                  <a:schemeClr val="tx1"/>
                </a:solidFill>
              </a:rPr>
              <a:t>Completing the investigation report – The Finale</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185" y="5631872"/>
            <a:ext cx="1781622" cy="1002163"/>
          </a:xfrm>
          <a:prstGeom prst="rect">
            <a:avLst/>
          </a:prstGeom>
        </p:spPr>
      </p:pic>
    </p:spTree>
    <p:extLst>
      <p:ext uri="{BB962C8B-B14F-4D97-AF65-F5344CB8AC3E}">
        <p14:creationId xmlns:p14="http://schemas.microsoft.com/office/powerpoint/2010/main" val="2140046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Elements</a:t>
            </a:r>
          </a:p>
        </p:txBody>
      </p:sp>
      <p:sp>
        <p:nvSpPr>
          <p:cNvPr id="3" name="Content Placeholder 2"/>
          <p:cNvSpPr>
            <a:spLocks noGrp="1"/>
          </p:cNvSpPr>
          <p:nvPr>
            <p:ph idx="1"/>
          </p:nvPr>
        </p:nvSpPr>
        <p:spPr/>
        <p:txBody>
          <a:bodyPr>
            <a:noAutofit/>
          </a:bodyPr>
          <a:lstStyle/>
          <a:p>
            <a:r>
              <a:rPr lang="en-US" sz="2400" b="1" dirty="0">
                <a:solidFill>
                  <a:schemeClr val="tx1"/>
                </a:solidFill>
              </a:rPr>
              <a:t>Timeliness</a:t>
            </a:r>
            <a:r>
              <a:rPr lang="en-US" sz="2400" dirty="0">
                <a:solidFill>
                  <a:schemeClr val="tx1"/>
                </a:solidFill>
              </a:rPr>
              <a:t>:</a:t>
            </a:r>
          </a:p>
          <a:p>
            <a:pPr lvl="1"/>
            <a:r>
              <a:rPr lang="en-US" sz="2000" dirty="0">
                <a:solidFill>
                  <a:schemeClr val="tx1"/>
                </a:solidFill>
              </a:rPr>
              <a:t>The investigation should begin and end promptly within the timelines established by Board Policy. Any abatements / exceptions </a:t>
            </a:r>
            <a:r>
              <a:rPr lang="en-US" sz="2000" u="sng" dirty="0">
                <a:solidFill>
                  <a:schemeClr val="tx1"/>
                </a:solidFill>
              </a:rPr>
              <a:t>must be in writing</a:t>
            </a:r>
            <a:r>
              <a:rPr lang="en-US" sz="2000" dirty="0">
                <a:solidFill>
                  <a:schemeClr val="tx1"/>
                </a:solidFill>
              </a:rPr>
              <a:t>.</a:t>
            </a:r>
          </a:p>
          <a:p>
            <a:r>
              <a:rPr lang="en-US" sz="2400" b="1" dirty="0">
                <a:solidFill>
                  <a:schemeClr val="tx1"/>
                </a:solidFill>
              </a:rPr>
              <a:t>Conclusions</a:t>
            </a:r>
            <a:r>
              <a:rPr lang="en-US" sz="2400" dirty="0">
                <a:solidFill>
                  <a:schemeClr val="tx1"/>
                </a:solidFill>
              </a:rPr>
              <a:t>:</a:t>
            </a:r>
          </a:p>
          <a:p>
            <a:pPr lvl="1"/>
            <a:r>
              <a:rPr lang="en-US" sz="2000" dirty="0">
                <a:solidFill>
                  <a:schemeClr val="tx1"/>
                </a:solidFill>
              </a:rPr>
              <a:t>The investigator should state conclusions upon which a decision maker can act; these conclusions should be stated objectively.</a:t>
            </a:r>
          </a:p>
          <a:p>
            <a:pPr lvl="1"/>
            <a:r>
              <a:rPr lang="en-US" sz="2000" dirty="0">
                <a:solidFill>
                  <a:schemeClr val="tx1"/>
                </a:solidFill>
              </a:rPr>
              <a:t>Example conclusion: “The investigation demonstrates that Employee X violated the Acceptable Use of Technology Policy on Y date when he . . . . This finding is substantiated by . . . (cite to evidence and explain how it demonstrates a violation of the policy).”</a:t>
            </a:r>
          </a:p>
          <a:p>
            <a:pPr lvl="1"/>
            <a:r>
              <a:rPr lang="en-US" sz="2000" dirty="0">
                <a:solidFill>
                  <a:schemeClr val="tx1"/>
                </a:solidFill>
              </a:rPr>
              <a:t>Avoid “there is </a:t>
            </a:r>
            <a:r>
              <a:rPr lang="en-US" sz="2000" u="sng" dirty="0">
                <a:solidFill>
                  <a:schemeClr val="tx1"/>
                </a:solidFill>
              </a:rPr>
              <a:t>no</a:t>
            </a:r>
            <a:r>
              <a:rPr lang="en-US" sz="2000" dirty="0">
                <a:solidFill>
                  <a:schemeClr val="tx1"/>
                </a:solidFill>
              </a:rPr>
              <a:t> evidence.”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185" y="5631872"/>
            <a:ext cx="1781622" cy="1002163"/>
          </a:xfrm>
          <a:prstGeom prst="rect">
            <a:avLst/>
          </a:prstGeom>
        </p:spPr>
      </p:pic>
    </p:spTree>
    <p:extLst>
      <p:ext uri="{BB962C8B-B14F-4D97-AF65-F5344CB8AC3E}">
        <p14:creationId xmlns:p14="http://schemas.microsoft.com/office/powerpoint/2010/main" val="4058562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Elements </a:t>
            </a:r>
          </a:p>
        </p:txBody>
      </p:sp>
      <p:sp>
        <p:nvSpPr>
          <p:cNvPr id="3" name="Content Placeholder 2"/>
          <p:cNvSpPr>
            <a:spLocks noGrp="1"/>
          </p:cNvSpPr>
          <p:nvPr>
            <p:ph idx="1"/>
          </p:nvPr>
        </p:nvSpPr>
        <p:spPr>
          <a:xfrm>
            <a:off x="581192" y="1941504"/>
            <a:ext cx="11029615" cy="4789495"/>
          </a:xfrm>
        </p:spPr>
        <p:txBody>
          <a:bodyPr>
            <a:normAutofit/>
          </a:bodyPr>
          <a:lstStyle/>
          <a:p>
            <a:r>
              <a:rPr lang="en-US" sz="2200" b="1" dirty="0">
                <a:solidFill>
                  <a:schemeClr val="tx1"/>
                </a:solidFill>
              </a:rPr>
              <a:t>Confidentiality</a:t>
            </a:r>
            <a:r>
              <a:rPr lang="en-US" sz="2200" dirty="0">
                <a:solidFill>
                  <a:schemeClr val="tx1"/>
                </a:solidFill>
              </a:rPr>
              <a:t>:</a:t>
            </a:r>
          </a:p>
          <a:p>
            <a:pPr lvl="1"/>
            <a:r>
              <a:rPr lang="en-US" sz="2000" dirty="0">
                <a:solidFill>
                  <a:schemeClr val="tx1"/>
                </a:solidFill>
              </a:rPr>
              <a:t>Encourage parties to maintain confidentiality, CANNOT require confidentiality on the part of the Complainant or Respondent.</a:t>
            </a:r>
          </a:p>
          <a:p>
            <a:r>
              <a:rPr lang="en-US" sz="2200" b="1" dirty="0">
                <a:solidFill>
                  <a:schemeClr val="tx1"/>
                </a:solidFill>
              </a:rPr>
              <a:t>Communication</a:t>
            </a:r>
            <a:r>
              <a:rPr lang="en-US" sz="2200" dirty="0">
                <a:solidFill>
                  <a:schemeClr val="tx1"/>
                </a:solidFill>
              </a:rPr>
              <a:t>:</a:t>
            </a:r>
          </a:p>
          <a:p>
            <a:pPr lvl="1"/>
            <a:r>
              <a:rPr lang="en-US" sz="2000" dirty="0">
                <a:solidFill>
                  <a:schemeClr val="tx1"/>
                </a:solidFill>
              </a:rPr>
              <a:t>Interviewees should know when and where to meet. Investigation results should be promptly and properly communicated to the complainant and the respondent.</a:t>
            </a:r>
          </a:p>
          <a:p>
            <a:r>
              <a:rPr lang="en-US" sz="2200" b="1" dirty="0">
                <a:solidFill>
                  <a:schemeClr val="tx1"/>
                </a:solidFill>
              </a:rPr>
              <a:t>Remedial</a:t>
            </a:r>
            <a:r>
              <a:rPr lang="en-US" sz="2200" dirty="0">
                <a:solidFill>
                  <a:schemeClr val="tx1"/>
                </a:solidFill>
              </a:rPr>
              <a:t> </a:t>
            </a:r>
            <a:r>
              <a:rPr lang="en-US" sz="2200" b="1" dirty="0">
                <a:solidFill>
                  <a:schemeClr val="tx1"/>
                </a:solidFill>
              </a:rPr>
              <a:t>Action</a:t>
            </a:r>
            <a:r>
              <a:rPr lang="en-US" sz="2200" dirty="0">
                <a:solidFill>
                  <a:schemeClr val="tx1"/>
                </a:solidFill>
              </a:rPr>
              <a:t>:</a:t>
            </a:r>
          </a:p>
          <a:p>
            <a:pPr lvl="1"/>
            <a:r>
              <a:rPr lang="en-US" sz="2000" dirty="0">
                <a:solidFill>
                  <a:schemeClr val="tx1"/>
                </a:solidFill>
              </a:rPr>
              <a:t>Appropriate summary and interim remedial action should be taken and documented.</a:t>
            </a:r>
          </a:p>
          <a:p>
            <a:r>
              <a:rPr lang="en-US" sz="2200" b="1" dirty="0">
                <a:solidFill>
                  <a:schemeClr val="tx1"/>
                </a:solidFill>
              </a:rPr>
              <a:t>Policy Violation</a:t>
            </a:r>
            <a:r>
              <a:rPr lang="en-US" sz="2200" dirty="0">
                <a:solidFill>
                  <a:schemeClr val="tx1"/>
                </a:solidFill>
              </a:rPr>
              <a:t>:</a:t>
            </a:r>
          </a:p>
          <a:p>
            <a:pPr lvl="1"/>
            <a:r>
              <a:rPr lang="en-US" sz="2000" dirty="0">
                <a:solidFill>
                  <a:schemeClr val="tx1"/>
                </a:solidFill>
              </a:rPr>
              <a:t>Identify the applicable policy violation(s).</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185" y="5631872"/>
            <a:ext cx="1781622" cy="1002163"/>
          </a:xfrm>
          <a:prstGeom prst="rect">
            <a:avLst/>
          </a:prstGeom>
        </p:spPr>
      </p:pic>
    </p:spTree>
    <p:extLst>
      <p:ext uri="{BB962C8B-B14F-4D97-AF65-F5344CB8AC3E}">
        <p14:creationId xmlns:p14="http://schemas.microsoft.com/office/powerpoint/2010/main" val="685429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Conducting the interviews</a:t>
            </a:r>
          </a:p>
        </p:txBody>
      </p:sp>
      <p:sp>
        <p:nvSpPr>
          <p:cNvPr id="3" name="Text Placeholder 2"/>
          <p:cNvSpPr>
            <a:spLocks noGrp="1"/>
          </p:cNvSpPr>
          <p:nvPr>
            <p:ph type="body" idx="1"/>
          </p:nvPr>
        </p:nvSpPr>
        <p:spPr/>
        <p:txBody>
          <a:bodyPr>
            <a:normAutofit/>
          </a:bodyPr>
          <a:lstStyle/>
          <a:p>
            <a:r>
              <a:rPr lang="en-US" dirty="0"/>
              <a:t>Getting a complete Picture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4641" y="5141973"/>
            <a:ext cx="2342029" cy="1317392"/>
          </a:xfrm>
          <a:prstGeom prst="rect">
            <a:avLst/>
          </a:prstGeom>
        </p:spPr>
      </p:pic>
      <p:pic>
        <p:nvPicPr>
          <p:cNvPr id="4098" name="Picture 2" descr="Incident Investigation Interviews: Use your TapRooT® Root Caus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5172" y="644949"/>
            <a:ext cx="4451752" cy="2969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744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to interview</a:t>
            </a:r>
          </a:p>
        </p:txBody>
      </p:sp>
      <p:sp>
        <p:nvSpPr>
          <p:cNvPr id="3" name="Content Placeholder 2"/>
          <p:cNvSpPr>
            <a:spLocks noGrp="1"/>
          </p:cNvSpPr>
          <p:nvPr>
            <p:ph idx="1"/>
          </p:nvPr>
        </p:nvSpPr>
        <p:spPr/>
        <p:txBody>
          <a:bodyPr>
            <a:noAutofit/>
          </a:bodyPr>
          <a:lstStyle/>
          <a:p>
            <a:pPr>
              <a:buFont typeface="Wingdings" panose="05000000000000000000" pitchFamily="2" charset="2"/>
              <a:buChar char="§"/>
            </a:pPr>
            <a:r>
              <a:rPr lang="en-US" altLang="en-US" sz="2400" dirty="0">
                <a:solidFill>
                  <a:schemeClr val="tx1"/>
                </a:solidFill>
              </a:rPr>
              <a:t>Who should be interviewed?</a:t>
            </a:r>
          </a:p>
          <a:p>
            <a:pPr lvl="1">
              <a:buFont typeface="Wingdings" panose="05000000000000000000" pitchFamily="2" charset="2"/>
              <a:buChar char="§"/>
            </a:pPr>
            <a:r>
              <a:rPr lang="en-US" altLang="en-US" sz="2400" dirty="0">
                <a:solidFill>
                  <a:schemeClr val="tx1"/>
                </a:solidFill>
              </a:rPr>
              <a:t>The complainant(s);</a:t>
            </a:r>
          </a:p>
          <a:p>
            <a:pPr lvl="1">
              <a:buFont typeface="Wingdings" panose="05000000000000000000" pitchFamily="2" charset="2"/>
              <a:buChar char="§"/>
            </a:pPr>
            <a:r>
              <a:rPr lang="en-US" altLang="en-US" sz="2400" dirty="0">
                <a:solidFill>
                  <a:schemeClr val="tx1"/>
                </a:solidFill>
              </a:rPr>
              <a:t>The respondent;</a:t>
            </a:r>
          </a:p>
          <a:p>
            <a:pPr lvl="1">
              <a:buFont typeface="Wingdings" panose="05000000000000000000" pitchFamily="2" charset="2"/>
              <a:buChar char="§"/>
            </a:pPr>
            <a:r>
              <a:rPr lang="en-US" altLang="en-US" sz="2400" dirty="0">
                <a:solidFill>
                  <a:schemeClr val="tx1"/>
                </a:solidFill>
              </a:rPr>
              <a:t>Third-party reporters;</a:t>
            </a:r>
          </a:p>
          <a:p>
            <a:pPr lvl="1">
              <a:buFont typeface="Wingdings" panose="05000000000000000000" pitchFamily="2" charset="2"/>
              <a:buChar char="§"/>
            </a:pPr>
            <a:r>
              <a:rPr lang="en-US" altLang="en-US" sz="2400" dirty="0">
                <a:solidFill>
                  <a:schemeClr val="tx1"/>
                </a:solidFill>
              </a:rPr>
              <a:t>Individuals identified by the complainant and respondent; and</a:t>
            </a:r>
          </a:p>
          <a:p>
            <a:pPr lvl="1">
              <a:buFont typeface="Wingdings" panose="05000000000000000000" pitchFamily="2" charset="2"/>
              <a:buChar char="§"/>
            </a:pPr>
            <a:r>
              <a:rPr lang="en-US" altLang="en-US" sz="2400" dirty="0">
                <a:solidFill>
                  <a:schemeClr val="tx1"/>
                </a:solidFill>
              </a:rPr>
              <a:t>Others with knowledge.</a:t>
            </a:r>
          </a:p>
          <a:p>
            <a:pPr>
              <a:buFont typeface="Wingdings" panose="05000000000000000000" pitchFamily="2" charset="2"/>
              <a:buChar char="§"/>
            </a:pPr>
            <a:r>
              <a:rPr lang="en-US" altLang="en-US" sz="2600" dirty="0">
                <a:solidFill>
                  <a:schemeClr val="tx1"/>
                </a:solidFill>
              </a:rPr>
              <a:t>If the complainant or respondent mentions a person, they must be interviewed</a:t>
            </a:r>
            <a:r>
              <a:rPr lang="en-US" altLang="en-US" dirty="0">
                <a:solidFill>
                  <a:schemeClr val="tx1"/>
                </a:solidFill>
              </a:rPr>
              <a:t>.</a:t>
            </a:r>
            <a:endParaRPr lang="en-US" altLang="en-US" sz="26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185" y="5631872"/>
            <a:ext cx="1781622" cy="1002163"/>
          </a:xfrm>
          <a:prstGeom prst="rect">
            <a:avLst/>
          </a:prstGeom>
        </p:spPr>
      </p:pic>
    </p:spTree>
    <p:extLst>
      <p:ext uri="{BB962C8B-B14F-4D97-AF65-F5344CB8AC3E}">
        <p14:creationId xmlns:p14="http://schemas.microsoft.com/office/powerpoint/2010/main" val="1685877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Interview Process</a:t>
            </a:r>
          </a:p>
        </p:txBody>
      </p:sp>
      <p:sp>
        <p:nvSpPr>
          <p:cNvPr id="3" name="Content Placeholder 2"/>
          <p:cNvSpPr>
            <a:spLocks noGrp="1"/>
          </p:cNvSpPr>
          <p:nvPr>
            <p:ph idx="1"/>
          </p:nvPr>
        </p:nvSpPr>
        <p:spPr>
          <a:xfrm>
            <a:off x="581192" y="1727208"/>
            <a:ext cx="11029615" cy="4405745"/>
          </a:xfrm>
        </p:spPr>
        <p:txBody>
          <a:bodyPr>
            <a:normAutofit fontScale="55000" lnSpcReduction="20000"/>
          </a:bodyPr>
          <a:lstStyle/>
          <a:p>
            <a:pPr>
              <a:spcAft>
                <a:spcPts val="0"/>
              </a:spcAft>
              <a:buFont typeface="Wingdings" panose="05000000000000000000" pitchFamily="2" charset="2"/>
              <a:buChar char="§"/>
              <a:defRPr/>
            </a:pPr>
            <a:r>
              <a:rPr lang="en-US" sz="4000" dirty="0">
                <a:solidFill>
                  <a:schemeClr val="tx1"/>
                </a:solidFill>
              </a:rPr>
              <a:t>For </a:t>
            </a:r>
            <a:r>
              <a:rPr lang="en-US" sz="4000" u="sng" dirty="0">
                <a:solidFill>
                  <a:schemeClr val="tx1"/>
                </a:solidFill>
              </a:rPr>
              <a:t>every</a:t>
            </a:r>
            <a:r>
              <a:rPr lang="en-US" sz="4000" dirty="0">
                <a:solidFill>
                  <a:schemeClr val="tx1"/>
                </a:solidFill>
              </a:rPr>
              <a:t> interviewee:</a:t>
            </a:r>
          </a:p>
          <a:p>
            <a:pPr marL="617220" lvl="1" indent="-342900">
              <a:spcAft>
                <a:spcPts val="0"/>
              </a:spcAft>
              <a:buFont typeface="Wingdings" panose="05000000000000000000" pitchFamily="2" charset="2"/>
              <a:buChar char="§"/>
              <a:defRPr/>
            </a:pPr>
            <a:r>
              <a:rPr lang="en-US" sz="4000" dirty="0">
                <a:solidFill>
                  <a:schemeClr val="tx1"/>
                </a:solidFill>
              </a:rPr>
              <a:t>Briefly explain the nature of the investigation – be objective and neutral.</a:t>
            </a:r>
          </a:p>
          <a:p>
            <a:pPr marL="617220" lvl="1" indent="-342900">
              <a:spcAft>
                <a:spcPts val="0"/>
              </a:spcAft>
              <a:buFont typeface="Wingdings" panose="05000000000000000000" pitchFamily="2" charset="2"/>
              <a:buChar char="§"/>
              <a:defRPr/>
            </a:pPr>
            <a:r>
              <a:rPr lang="en-US" sz="4000" dirty="0">
                <a:solidFill>
                  <a:schemeClr val="tx1"/>
                </a:solidFill>
              </a:rPr>
              <a:t>Explain the College’s obligation to investigate, and its intention to seriously investigate all claims.</a:t>
            </a:r>
          </a:p>
          <a:p>
            <a:pPr marL="617220" lvl="1" indent="-342900">
              <a:spcAft>
                <a:spcPts val="0"/>
              </a:spcAft>
              <a:buFont typeface="Wingdings" panose="05000000000000000000" pitchFamily="2" charset="2"/>
              <a:buChar char="§"/>
              <a:defRPr/>
            </a:pPr>
            <a:r>
              <a:rPr lang="en-US" sz="4000" dirty="0">
                <a:solidFill>
                  <a:schemeClr val="tx1"/>
                </a:solidFill>
              </a:rPr>
              <a:t>Explain the witness’ obligation to provide complete, true, and accurate information.</a:t>
            </a:r>
          </a:p>
          <a:p>
            <a:pPr marL="617220" lvl="1" indent="-342900">
              <a:spcAft>
                <a:spcPts val="0"/>
              </a:spcAft>
              <a:buFont typeface="Wingdings" panose="05000000000000000000" pitchFamily="2" charset="2"/>
              <a:buChar char="§"/>
              <a:defRPr/>
            </a:pPr>
            <a:r>
              <a:rPr lang="en-US" sz="4000" dirty="0">
                <a:solidFill>
                  <a:schemeClr val="tx1"/>
                </a:solidFill>
              </a:rPr>
              <a:t>Provide a brief summary of the investigation process.</a:t>
            </a:r>
          </a:p>
          <a:p>
            <a:pPr marL="617220" lvl="1" indent="-342900">
              <a:spcAft>
                <a:spcPts val="0"/>
              </a:spcAft>
              <a:buFont typeface="Wingdings" panose="05000000000000000000" pitchFamily="2" charset="2"/>
              <a:buChar char="§"/>
              <a:defRPr/>
            </a:pPr>
            <a:r>
              <a:rPr lang="en-US" sz="4000" dirty="0">
                <a:solidFill>
                  <a:schemeClr val="tx1"/>
                </a:solidFill>
              </a:rPr>
              <a:t>Explain the need for confidentiality and privacy (but know that you cannot require it).</a:t>
            </a:r>
          </a:p>
          <a:p>
            <a:pPr marL="617220" lvl="1" indent="-342900">
              <a:spcAft>
                <a:spcPts val="0"/>
              </a:spcAft>
              <a:buFont typeface="Wingdings" panose="05000000000000000000" pitchFamily="2" charset="2"/>
              <a:buChar char="§"/>
              <a:defRPr/>
            </a:pPr>
            <a:r>
              <a:rPr lang="en-US" sz="4000" dirty="0">
                <a:solidFill>
                  <a:schemeClr val="tx1"/>
                </a:solidFill>
              </a:rPr>
              <a:t>Provide the interviewee with the policy against retaliation.</a:t>
            </a:r>
          </a:p>
          <a:p>
            <a:pPr marL="617220" lvl="1" indent="-342900">
              <a:spcAft>
                <a:spcPts val="0"/>
              </a:spcAft>
              <a:buFont typeface="Wingdings" panose="05000000000000000000" pitchFamily="2" charset="2"/>
              <a:buChar char="§"/>
              <a:defRPr/>
            </a:pPr>
            <a:r>
              <a:rPr lang="en-US" sz="4000" dirty="0">
                <a:solidFill>
                  <a:schemeClr val="tx1"/>
                </a:solidFill>
              </a:rPr>
              <a:t>Provide information about how the interviewee can follow up on the investigation (ex: who to contact if he/she left something out or has new information).</a:t>
            </a:r>
          </a:p>
          <a:p>
            <a:pPr marL="617220" lvl="1" indent="-342900">
              <a:spcAft>
                <a:spcPts val="0"/>
              </a:spcAft>
              <a:buFont typeface="Wingdings" panose="05000000000000000000" pitchFamily="2" charset="2"/>
              <a:buChar char="§"/>
              <a:defRPr/>
            </a:pPr>
            <a:r>
              <a:rPr lang="en-US" sz="4000" dirty="0">
                <a:solidFill>
                  <a:schemeClr val="tx1"/>
                </a:solidFill>
              </a:rPr>
              <a:t>Explain when the investigation will conclude, and if/how the interviewee will learn of the results.</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185" y="5631872"/>
            <a:ext cx="1781622" cy="1002163"/>
          </a:xfrm>
          <a:prstGeom prst="rect">
            <a:avLst/>
          </a:prstGeom>
        </p:spPr>
      </p:pic>
    </p:spTree>
    <p:extLst>
      <p:ext uri="{BB962C8B-B14F-4D97-AF65-F5344CB8AC3E}">
        <p14:creationId xmlns:p14="http://schemas.microsoft.com/office/powerpoint/2010/main" val="752913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Complainant’s interview</a:t>
            </a:r>
          </a:p>
        </p:txBody>
      </p:sp>
      <p:sp>
        <p:nvSpPr>
          <p:cNvPr id="3" name="Content Placeholder 2"/>
          <p:cNvSpPr>
            <a:spLocks noGrp="1"/>
          </p:cNvSpPr>
          <p:nvPr>
            <p:ph sz="half" idx="1"/>
          </p:nvPr>
        </p:nvSpPr>
        <p:spPr>
          <a:xfrm>
            <a:off x="581193" y="2228003"/>
            <a:ext cx="11293128" cy="3633047"/>
          </a:xfrm>
        </p:spPr>
        <p:txBody>
          <a:bodyPr>
            <a:normAutofit/>
          </a:bodyPr>
          <a:lstStyle/>
          <a:p>
            <a:pPr>
              <a:spcAft>
                <a:spcPts val="0"/>
              </a:spcAft>
              <a:buFont typeface="Wingdings" panose="05000000000000000000" pitchFamily="2" charset="2"/>
              <a:buChar char="§"/>
              <a:defRPr/>
            </a:pPr>
            <a:r>
              <a:rPr lang="en-US" sz="3200" dirty="0">
                <a:solidFill>
                  <a:schemeClr val="tx1"/>
                </a:solidFill>
              </a:rPr>
              <a:t>When interviewing the complainant:</a:t>
            </a:r>
          </a:p>
          <a:p>
            <a:pPr marL="617220" lvl="1" indent="-342900">
              <a:spcAft>
                <a:spcPts val="0"/>
              </a:spcAft>
              <a:buFont typeface="Wingdings" panose="05000000000000000000" pitchFamily="2" charset="2"/>
              <a:buChar char="§"/>
              <a:defRPr/>
            </a:pPr>
            <a:r>
              <a:rPr lang="en-US" sz="3200" dirty="0">
                <a:solidFill>
                  <a:schemeClr val="tx1"/>
                </a:solidFill>
              </a:rPr>
              <a:t>Devote extra attention to the anti-retaliation policy.</a:t>
            </a:r>
          </a:p>
          <a:p>
            <a:pPr marL="617220" lvl="1" indent="-342900">
              <a:spcAft>
                <a:spcPts val="0"/>
              </a:spcAft>
              <a:buFont typeface="Wingdings" panose="05000000000000000000" pitchFamily="2" charset="2"/>
              <a:buChar char="§"/>
              <a:defRPr/>
            </a:pPr>
            <a:r>
              <a:rPr lang="en-US" sz="3200" dirty="0">
                <a:solidFill>
                  <a:schemeClr val="tx1"/>
                </a:solidFill>
              </a:rPr>
              <a:t>Do not promise confidentiality.</a:t>
            </a:r>
          </a:p>
          <a:p>
            <a:pPr marL="617220" lvl="1" indent="-342900">
              <a:spcAft>
                <a:spcPts val="0"/>
              </a:spcAft>
              <a:buFont typeface="Wingdings" panose="05000000000000000000" pitchFamily="2" charset="2"/>
              <a:buChar char="§"/>
              <a:defRPr/>
            </a:pPr>
            <a:r>
              <a:rPr lang="en-US" sz="3200" dirty="0">
                <a:solidFill>
                  <a:schemeClr val="tx1"/>
                </a:solidFill>
              </a:rPr>
              <a:t>Encourage the complainant to produce a written statement.</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185" y="5631872"/>
            <a:ext cx="1781622" cy="1002163"/>
          </a:xfrm>
          <a:prstGeom prst="rect">
            <a:avLst/>
          </a:prstGeom>
        </p:spPr>
      </p:pic>
    </p:spTree>
    <p:extLst>
      <p:ext uri="{BB962C8B-B14F-4D97-AF65-F5344CB8AC3E}">
        <p14:creationId xmlns:p14="http://schemas.microsoft.com/office/powerpoint/2010/main" val="3095639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Interviewing the respondent</a:t>
            </a:r>
          </a:p>
        </p:txBody>
      </p:sp>
      <p:sp>
        <p:nvSpPr>
          <p:cNvPr id="3" name="Content Placeholder 2"/>
          <p:cNvSpPr>
            <a:spLocks noGrp="1"/>
          </p:cNvSpPr>
          <p:nvPr>
            <p:ph idx="1"/>
          </p:nvPr>
        </p:nvSpPr>
        <p:spPr/>
        <p:txBody>
          <a:bodyPr>
            <a:normAutofit fontScale="85000" lnSpcReduction="20000"/>
          </a:bodyPr>
          <a:lstStyle/>
          <a:p>
            <a:pPr>
              <a:spcAft>
                <a:spcPts val="0"/>
              </a:spcAft>
              <a:buFont typeface="Wingdings" panose="05000000000000000000" pitchFamily="2" charset="2"/>
              <a:buChar char="§"/>
              <a:defRPr/>
            </a:pPr>
            <a:r>
              <a:rPr lang="en-US" sz="3600" dirty="0">
                <a:solidFill>
                  <a:schemeClr val="tx1"/>
                </a:solidFill>
              </a:rPr>
              <a:t>When interviewing the respondent:</a:t>
            </a:r>
          </a:p>
          <a:p>
            <a:pPr lvl="1">
              <a:spcAft>
                <a:spcPts val="0"/>
              </a:spcAft>
              <a:buFont typeface="Wingdings" panose="05000000000000000000" pitchFamily="2" charset="2"/>
              <a:buChar char="§"/>
              <a:defRPr/>
            </a:pPr>
            <a:r>
              <a:rPr lang="en-US" sz="3600" dirty="0">
                <a:solidFill>
                  <a:schemeClr val="tx1"/>
                </a:solidFill>
              </a:rPr>
              <a:t>Explain the allegation objectively and carefully.</a:t>
            </a:r>
          </a:p>
          <a:p>
            <a:pPr lvl="1">
              <a:spcAft>
                <a:spcPts val="0"/>
              </a:spcAft>
              <a:buFont typeface="Wingdings" panose="05000000000000000000" pitchFamily="2" charset="2"/>
              <a:buChar char="§"/>
              <a:defRPr/>
            </a:pPr>
            <a:r>
              <a:rPr lang="en-US" sz="3600" dirty="0">
                <a:solidFill>
                  <a:schemeClr val="tx1"/>
                </a:solidFill>
              </a:rPr>
              <a:t>Share a copy of the formal complaint. </a:t>
            </a:r>
          </a:p>
          <a:p>
            <a:pPr lvl="1">
              <a:spcAft>
                <a:spcPts val="0"/>
              </a:spcAft>
              <a:buFont typeface="Wingdings" panose="05000000000000000000" pitchFamily="2" charset="2"/>
              <a:buChar char="§"/>
              <a:defRPr/>
            </a:pPr>
            <a:r>
              <a:rPr lang="en-US" sz="3600" dirty="0">
                <a:solidFill>
                  <a:schemeClr val="tx1"/>
                </a:solidFill>
              </a:rPr>
              <a:t>Reassure the accused that you would like to hear all of his/her side of the story.</a:t>
            </a:r>
          </a:p>
          <a:p>
            <a:pPr lvl="1">
              <a:spcAft>
                <a:spcPts val="0"/>
              </a:spcAft>
              <a:buFont typeface="Wingdings" panose="05000000000000000000" pitchFamily="2" charset="2"/>
              <a:buChar char="§"/>
              <a:defRPr/>
            </a:pPr>
            <a:r>
              <a:rPr lang="en-US" sz="3600" dirty="0">
                <a:solidFill>
                  <a:schemeClr val="tx1"/>
                </a:solidFill>
              </a:rPr>
              <a:t>Ask the hard questions last; stay neutral and nonjudgmental review your understanding of the story; ask one question at a time; ask open-ended questions.</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185" y="5631872"/>
            <a:ext cx="1781622" cy="1002163"/>
          </a:xfrm>
          <a:prstGeom prst="rect">
            <a:avLst/>
          </a:prstGeom>
        </p:spPr>
      </p:pic>
    </p:spTree>
    <p:extLst>
      <p:ext uri="{BB962C8B-B14F-4D97-AF65-F5344CB8AC3E}">
        <p14:creationId xmlns:p14="http://schemas.microsoft.com/office/powerpoint/2010/main" val="138904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advisor</a:t>
            </a:r>
          </a:p>
        </p:txBody>
      </p:sp>
      <p:sp>
        <p:nvSpPr>
          <p:cNvPr id="3" name="Content Placeholder 2"/>
          <p:cNvSpPr>
            <a:spLocks noGrp="1"/>
          </p:cNvSpPr>
          <p:nvPr>
            <p:ph sz="half" idx="1"/>
          </p:nvPr>
        </p:nvSpPr>
        <p:spPr>
          <a:xfrm>
            <a:off x="581193" y="2228003"/>
            <a:ext cx="10932520" cy="3633047"/>
          </a:xfrm>
        </p:spPr>
        <p:txBody>
          <a:bodyPr>
            <a:noAutofit/>
          </a:bodyPr>
          <a:lstStyle/>
          <a:p>
            <a:r>
              <a:rPr lang="en-US" sz="2400" dirty="0">
                <a:solidFill>
                  <a:schemeClr val="tx1"/>
                </a:solidFill>
              </a:rPr>
              <a:t>Each party is allowed to bring an advisor that may or may not be an attorney – cannot be restricted. </a:t>
            </a:r>
          </a:p>
          <a:p>
            <a:r>
              <a:rPr lang="en-US" sz="2400" dirty="0">
                <a:solidFill>
                  <a:schemeClr val="tx1"/>
                </a:solidFill>
              </a:rPr>
              <a:t>Can set parameters for advisor’s role or involvement: </a:t>
            </a:r>
          </a:p>
          <a:p>
            <a:pPr lvl="1"/>
            <a:r>
              <a:rPr lang="en-US" sz="2200" dirty="0">
                <a:solidFill>
                  <a:schemeClr val="tx1"/>
                </a:solidFill>
              </a:rPr>
              <a:t>Observational capacity. </a:t>
            </a:r>
            <a:endParaRPr lang="en-US" sz="2400" dirty="0">
              <a:solidFill>
                <a:schemeClr val="tx1"/>
              </a:solidFill>
            </a:endParaRPr>
          </a:p>
          <a:p>
            <a:pPr lvl="1"/>
            <a:r>
              <a:rPr lang="en-US" sz="2200" dirty="0">
                <a:solidFill>
                  <a:schemeClr val="tx1"/>
                </a:solidFill>
              </a:rPr>
              <a:t>If the advisor engages in unreasonable, disruptive, harassing or retaliatory behavior, the meeting may be ended early and rescheduled. </a:t>
            </a:r>
          </a:p>
          <a:p>
            <a:pPr lvl="1"/>
            <a:r>
              <a:rPr lang="en-US" sz="2200" dirty="0">
                <a:solidFill>
                  <a:schemeClr val="tx1"/>
                </a:solidFill>
              </a:rPr>
              <a:t>Visitor guidelines are applicable. </a:t>
            </a:r>
          </a:p>
          <a:p>
            <a:r>
              <a:rPr lang="en-US" sz="2400" dirty="0">
                <a:solidFill>
                  <a:schemeClr val="tx1"/>
                </a:solidFill>
              </a:rPr>
              <a:t>Not required to allow more than one advisor.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185" y="5631872"/>
            <a:ext cx="1781622" cy="1002163"/>
          </a:xfrm>
          <a:prstGeom prst="rect">
            <a:avLst/>
          </a:prstGeom>
        </p:spPr>
      </p:pic>
    </p:spTree>
    <p:extLst>
      <p:ext uri="{BB962C8B-B14F-4D97-AF65-F5344CB8AC3E}">
        <p14:creationId xmlns:p14="http://schemas.microsoft.com/office/powerpoint/2010/main" val="864947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the initial interviews	</a:t>
            </a:r>
          </a:p>
        </p:txBody>
      </p:sp>
      <p:sp>
        <p:nvSpPr>
          <p:cNvPr id="3" name="Content Placeholder 2"/>
          <p:cNvSpPr>
            <a:spLocks noGrp="1"/>
          </p:cNvSpPr>
          <p:nvPr>
            <p:ph sz="half" idx="1"/>
          </p:nvPr>
        </p:nvSpPr>
        <p:spPr>
          <a:xfrm>
            <a:off x="581193" y="2228003"/>
            <a:ext cx="10932520" cy="3633047"/>
          </a:xfrm>
        </p:spPr>
        <p:txBody>
          <a:bodyPr>
            <a:noAutofit/>
          </a:bodyPr>
          <a:lstStyle/>
          <a:p>
            <a:r>
              <a:rPr lang="en-US" sz="2400" dirty="0">
                <a:solidFill>
                  <a:schemeClr val="tx1"/>
                </a:solidFill>
              </a:rPr>
              <a:t>Provide both parties an equal opportunity to inspect and review any evidence obtained as part of the investigation that is directly related to the allegations raised in a formal complaint, including the evidence upon which the College does not intend to rely in reaching a determination regarding responsibility and inculpatory or exculpatory evidence whether obtained from a party or other source, so that each party can meaning- fully respond to the evidence prior to conclusion of the investigation.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185" y="5631872"/>
            <a:ext cx="1781622" cy="1002163"/>
          </a:xfrm>
          <a:prstGeom prst="rect">
            <a:avLst/>
          </a:prstGeom>
        </p:spPr>
      </p:pic>
    </p:spTree>
    <p:extLst>
      <p:ext uri="{BB962C8B-B14F-4D97-AF65-F5344CB8AC3E}">
        <p14:creationId xmlns:p14="http://schemas.microsoft.com/office/powerpoint/2010/main" val="3395608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1" y="2867264"/>
            <a:ext cx="11029615" cy="1497507"/>
          </a:xfrm>
        </p:spPr>
        <p:txBody>
          <a:bodyPr>
            <a:normAutofit/>
          </a:bodyPr>
          <a:lstStyle/>
          <a:p>
            <a:r>
              <a:rPr lang="en-US" dirty="0"/>
              <a:t>Conducting the investigation	</a:t>
            </a:r>
          </a:p>
        </p:txBody>
      </p:sp>
      <p:sp>
        <p:nvSpPr>
          <p:cNvPr id="3" name="Text Placeholder 2"/>
          <p:cNvSpPr>
            <a:spLocks noGrp="1"/>
          </p:cNvSpPr>
          <p:nvPr>
            <p:ph type="body" idx="1"/>
          </p:nvPr>
        </p:nvSpPr>
        <p:spPr>
          <a:xfrm>
            <a:off x="581190" y="4295969"/>
            <a:ext cx="11029615" cy="846004"/>
          </a:xfrm>
        </p:spPr>
        <p:txBody>
          <a:bodyPr>
            <a:normAutofit/>
          </a:bodyPr>
          <a:lstStyle/>
          <a:p>
            <a:r>
              <a:rPr lang="en-US" dirty="0"/>
              <a:t>Proper Documentation of Investigation materials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4641" y="5141973"/>
            <a:ext cx="2342029" cy="1317392"/>
          </a:xfrm>
          <a:prstGeom prst="rect">
            <a:avLst/>
          </a:prstGeom>
        </p:spPr>
      </p:pic>
      <p:pic>
        <p:nvPicPr>
          <p:cNvPr id="5122" name="Picture 2" descr="What is Technical Documentation? Examples and Tips | CleverT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8270" y="838417"/>
            <a:ext cx="649224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40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vocabulary</a:t>
            </a:r>
          </a:p>
        </p:txBody>
      </p:sp>
      <p:sp>
        <p:nvSpPr>
          <p:cNvPr id="3" name="Text Placeholder 2"/>
          <p:cNvSpPr>
            <a:spLocks noGrp="1"/>
          </p:cNvSpPr>
          <p:nvPr>
            <p:ph type="body" idx="1"/>
          </p:nvPr>
        </p:nvSpPr>
        <p:spPr/>
        <p:txBody>
          <a:bodyPr>
            <a:normAutofit/>
          </a:bodyPr>
          <a:lstStyle/>
          <a:p>
            <a:r>
              <a:rPr lang="en-US" dirty="0"/>
              <a:t>Definitions to keep in mind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4641" y="5141973"/>
            <a:ext cx="2342029" cy="1317392"/>
          </a:xfrm>
          <a:prstGeom prst="rect">
            <a:avLst/>
          </a:prstGeom>
        </p:spPr>
      </p:pic>
      <p:pic>
        <p:nvPicPr>
          <p:cNvPr id="1026" name="Picture 2" descr="WYG's Definition of Grief - Whats your Grie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0017" y="857594"/>
            <a:ext cx="5493868" cy="287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8214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Documentation basics </a:t>
            </a:r>
          </a:p>
        </p:txBody>
      </p:sp>
      <p:sp>
        <p:nvSpPr>
          <p:cNvPr id="3" name="Content Placeholder 2"/>
          <p:cNvSpPr>
            <a:spLocks noGrp="1"/>
          </p:cNvSpPr>
          <p:nvPr>
            <p:ph idx="1"/>
          </p:nvPr>
        </p:nvSpPr>
        <p:spPr/>
        <p:txBody>
          <a:bodyPr>
            <a:normAutofit lnSpcReduction="10000"/>
          </a:bodyPr>
          <a:lstStyle/>
          <a:p>
            <a:pPr>
              <a:defRPr/>
            </a:pPr>
            <a:r>
              <a:rPr lang="en-US" altLang="en-US" sz="2400" dirty="0">
                <a:solidFill>
                  <a:schemeClr val="tx1"/>
                </a:solidFill>
              </a:rPr>
              <a:t>Ensure that all your documents and notes are dated and labeled “privileged and confidential.”</a:t>
            </a:r>
          </a:p>
          <a:p>
            <a:pPr lvl="1">
              <a:defRPr/>
            </a:pPr>
            <a:r>
              <a:rPr lang="en-US" altLang="en-US" sz="2400" dirty="0">
                <a:solidFill>
                  <a:schemeClr val="tx1"/>
                </a:solidFill>
              </a:rPr>
              <a:t>Record the date, time, and duration of interviews.</a:t>
            </a:r>
          </a:p>
          <a:p>
            <a:pPr>
              <a:defRPr/>
            </a:pPr>
            <a:r>
              <a:rPr lang="en-US" altLang="en-US" sz="2400" dirty="0">
                <a:solidFill>
                  <a:schemeClr val="tx1"/>
                </a:solidFill>
              </a:rPr>
              <a:t>Avoid noting thoughts, impressions, or beliefs in notes.</a:t>
            </a:r>
          </a:p>
          <a:p>
            <a:pPr lvl="1">
              <a:defRPr/>
            </a:pPr>
            <a:r>
              <a:rPr lang="en-US" altLang="en-US" sz="2400" dirty="0">
                <a:solidFill>
                  <a:schemeClr val="tx1"/>
                </a:solidFill>
              </a:rPr>
              <a:t>Take notes as if they are going to be used as an exhibit in the grievance, an EEOC complaint, and/or a lawsuit.</a:t>
            </a:r>
          </a:p>
          <a:p>
            <a:pPr>
              <a:defRPr/>
            </a:pPr>
            <a:r>
              <a:rPr lang="en-US" altLang="en-US" sz="2400" dirty="0">
                <a:solidFill>
                  <a:schemeClr val="tx1"/>
                </a:solidFill>
              </a:rPr>
              <a:t>Ensure that all complaints/issues are noted, even if minor.</a:t>
            </a:r>
          </a:p>
          <a:p>
            <a:pPr>
              <a:defRPr/>
            </a:pPr>
            <a:r>
              <a:rPr lang="en-US" altLang="en-US" sz="2400" dirty="0">
                <a:solidFill>
                  <a:schemeClr val="tx1"/>
                </a:solidFill>
              </a:rPr>
              <a:t>Keep a record of when you received or provided documents to interviewees.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185" y="5631872"/>
            <a:ext cx="1781622" cy="1002163"/>
          </a:xfrm>
          <a:prstGeom prst="rect">
            <a:avLst/>
          </a:prstGeom>
        </p:spPr>
      </p:pic>
    </p:spTree>
    <p:extLst>
      <p:ext uri="{BB962C8B-B14F-4D97-AF65-F5344CB8AC3E}">
        <p14:creationId xmlns:p14="http://schemas.microsoft.com/office/powerpoint/2010/main" val="38390391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Document?</a:t>
            </a:r>
          </a:p>
        </p:txBody>
      </p:sp>
      <p:sp>
        <p:nvSpPr>
          <p:cNvPr id="3" name="Content Placeholder 2"/>
          <p:cNvSpPr>
            <a:spLocks noGrp="1"/>
          </p:cNvSpPr>
          <p:nvPr>
            <p:ph idx="1"/>
          </p:nvPr>
        </p:nvSpPr>
        <p:spPr/>
        <p:txBody>
          <a:bodyPr>
            <a:normAutofit fontScale="92500" lnSpcReduction="20000"/>
          </a:bodyPr>
          <a:lstStyle/>
          <a:p>
            <a:pPr marL="114300" indent="0">
              <a:buNone/>
              <a:defRPr/>
            </a:pPr>
            <a:r>
              <a:rPr lang="en-US" sz="3600" dirty="0">
                <a:solidFill>
                  <a:schemeClr val="tx1"/>
                </a:solidFill>
              </a:rPr>
              <a:t>How do I document?</a:t>
            </a:r>
          </a:p>
          <a:p>
            <a:pPr marL="457200" indent="-342900">
              <a:defRPr/>
            </a:pPr>
            <a:r>
              <a:rPr lang="en-US" sz="3600" b="1" dirty="0">
                <a:solidFill>
                  <a:schemeClr val="tx1"/>
                </a:solidFill>
              </a:rPr>
              <a:t>Email</a:t>
            </a:r>
            <a:r>
              <a:rPr lang="en-US" sz="3600" dirty="0">
                <a:solidFill>
                  <a:schemeClr val="tx1"/>
                </a:solidFill>
              </a:rPr>
              <a:t>:</a:t>
            </a:r>
          </a:p>
          <a:p>
            <a:pPr lvl="1">
              <a:defRPr/>
            </a:pPr>
            <a:r>
              <a:rPr lang="en-US" sz="3600" dirty="0">
                <a:solidFill>
                  <a:schemeClr val="tx1"/>
                </a:solidFill>
              </a:rPr>
              <a:t>Create a folder for conversations with the individual.</a:t>
            </a:r>
          </a:p>
          <a:p>
            <a:pPr lvl="1">
              <a:defRPr/>
            </a:pPr>
            <a:r>
              <a:rPr lang="en-US" sz="3600" dirty="0">
                <a:solidFill>
                  <a:schemeClr val="tx1"/>
                </a:solidFill>
              </a:rPr>
              <a:t>For very sensitive cases, print emails, with their properties, and store in physical notebook.</a:t>
            </a:r>
          </a:p>
          <a:p>
            <a:pPr lvl="1">
              <a:defRPr/>
            </a:pPr>
            <a:r>
              <a:rPr lang="en-US" sz="3600" dirty="0">
                <a:solidFill>
                  <a:schemeClr val="tx1"/>
                </a:solidFill>
              </a:rPr>
              <a:t>Collect all data – receiver, sender, dates, opened/not opened.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185" y="5631872"/>
            <a:ext cx="1781622" cy="1002163"/>
          </a:xfrm>
          <a:prstGeom prst="rect">
            <a:avLst/>
          </a:prstGeom>
        </p:spPr>
      </p:pic>
    </p:spTree>
    <p:extLst>
      <p:ext uri="{BB962C8B-B14F-4D97-AF65-F5344CB8AC3E}">
        <p14:creationId xmlns:p14="http://schemas.microsoft.com/office/powerpoint/2010/main" val="17521265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Document?</a:t>
            </a:r>
          </a:p>
        </p:txBody>
      </p:sp>
      <p:sp>
        <p:nvSpPr>
          <p:cNvPr id="3" name="Content Placeholder 2"/>
          <p:cNvSpPr>
            <a:spLocks noGrp="1"/>
          </p:cNvSpPr>
          <p:nvPr>
            <p:ph idx="1"/>
          </p:nvPr>
        </p:nvSpPr>
        <p:spPr/>
        <p:txBody>
          <a:bodyPr>
            <a:normAutofit/>
          </a:bodyPr>
          <a:lstStyle/>
          <a:p>
            <a:pPr marL="400050" indent="-285750">
              <a:defRPr/>
            </a:pPr>
            <a:r>
              <a:rPr lang="en-US" sz="3600" b="1" dirty="0">
                <a:solidFill>
                  <a:schemeClr val="tx1"/>
                </a:solidFill>
              </a:rPr>
              <a:t>An interview</a:t>
            </a:r>
            <a:r>
              <a:rPr lang="en-US" sz="3600" dirty="0">
                <a:solidFill>
                  <a:schemeClr val="tx1"/>
                </a:solidFill>
              </a:rPr>
              <a:t>:</a:t>
            </a:r>
          </a:p>
          <a:p>
            <a:pPr marL="724050" lvl="1" indent="-285750">
              <a:defRPr/>
            </a:pPr>
            <a:r>
              <a:rPr lang="en-US" sz="3200" dirty="0">
                <a:solidFill>
                  <a:schemeClr val="tx1"/>
                </a:solidFill>
              </a:rPr>
              <a:t>Collect a written statement from the individual.</a:t>
            </a:r>
          </a:p>
          <a:p>
            <a:pPr marL="724050" lvl="1" indent="-285750">
              <a:defRPr/>
            </a:pPr>
            <a:r>
              <a:rPr lang="en-US" sz="3200" dirty="0">
                <a:solidFill>
                  <a:schemeClr val="tx1"/>
                </a:solidFill>
              </a:rPr>
              <a:t>Use prepared forms or prepare a form.</a:t>
            </a:r>
          </a:p>
          <a:p>
            <a:pPr marL="724050" lvl="1" indent="-285750">
              <a:defRPr/>
            </a:pPr>
            <a:r>
              <a:rPr lang="en-US" sz="3200" dirty="0">
                <a:solidFill>
                  <a:schemeClr val="tx1"/>
                </a:solidFill>
              </a:rPr>
              <a:t>Have the witness write out, sign and date their statement – </a:t>
            </a:r>
            <a:r>
              <a:rPr lang="en-US" sz="3200" b="1" dirty="0">
                <a:solidFill>
                  <a:schemeClr val="tx1"/>
                </a:solidFill>
              </a:rPr>
              <a:t>do not write it for them</a:t>
            </a:r>
            <a:r>
              <a:rPr lang="en-US" sz="3200" dirty="0">
                <a:solidFill>
                  <a:schemeClr val="tx1"/>
                </a:solidFill>
              </a:rPr>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185" y="5631872"/>
            <a:ext cx="1781622" cy="1002163"/>
          </a:xfrm>
          <a:prstGeom prst="rect">
            <a:avLst/>
          </a:prstGeom>
        </p:spPr>
      </p:pic>
    </p:spTree>
    <p:extLst>
      <p:ext uri="{BB962C8B-B14F-4D97-AF65-F5344CB8AC3E}">
        <p14:creationId xmlns:p14="http://schemas.microsoft.com/office/powerpoint/2010/main" val="14237057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Document?</a:t>
            </a:r>
          </a:p>
        </p:txBody>
      </p:sp>
      <p:sp>
        <p:nvSpPr>
          <p:cNvPr id="3" name="Content Placeholder 2"/>
          <p:cNvSpPr>
            <a:spLocks noGrp="1"/>
          </p:cNvSpPr>
          <p:nvPr>
            <p:ph idx="1"/>
          </p:nvPr>
        </p:nvSpPr>
        <p:spPr>
          <a:xfrm>
            <a:off x="581192" y="1524000"/>
            <a:ext cx="11029615" cy="4826000"/>
          </a:xfrm>
        </p:spPr>
        <p:txBody>
          <a:bodyPr>
            <a:normAutofit/>
          </a:bodyPr>
          <a:lstStyle/>
          <a:p>
            <a:pPr marL="400050" indent="-285750">
              <a:defRPr/>
            </a:pPr>
            <a:r>
              <a:rPr lang="en-US" sz="2400" b="1" dirty="0">
                <a:solidFill>
                  <a:schemeClr val="tx1"/>
                </a:solidFill>
              </a:rPr>
              <a:t>An incident you witness</a:t>
            </a:r>
            <a:r>
              <a:rPr lang="en-US" sz="2400" dirty="0">
                <a:solidFill>
                  <a:schemeClr val="tx1"/>
                </a:solidFill>
              </a:rPr>
              <a:t>:</a:t>
            </a:r>
          </a:p>
          <a:p>
            <a:pPr marL="724050" lvl="1" indent="-285750">
              <a:defRPr/>
            </a:pPr>
            <a:r>
              <a:rPr lang="en-US" sz="2000" dirty="0">
                <a:solidFill>
                  <a:schemeClr val="tx1"/>
                </a:solidFill>
              </a:rPr>
              <a:t>Use only FACTS.</a:t>
            </a:r>
          </a:p>
          <a:p>
            <a:pPr marL="724050" lvl="1" indent="-285750">
              <a:defRPr/>
            </a:pPr>
            <a:r>
              <a:rPr lang="en-US" sz="2000" dirty="0">
                <a:solidFill>
                  <a:schemeClr val="tx1"/>
                </a:solidFill>
              </a:rPr>
              <a:t>Avoid conclusory and insufficiently specific statements.</a:t>
            </a:r>
          </a:p>
          <a:p>
            <a:pPr marL="994050" lvl="2" indent="-285750">
              <a:defRPr/>
            </a:pPr>
            <a:r>
              <a:rPr lang="en-US" sz="1800" dirty="0">
                <a:solidFill>
                  <a:schemeClr val="tx1"/>
                </a:solidFill>
              </a:rPr>
              <a:t>Example: “Jim was walking to class” (assumes Jim’s destination) v. “Jim was walking in the main hallway between B and C hall.”</a:t>
            </a:r>
          </a:p>
          <a:p>
            <a:pPr marL="994050" lvl="2" indent="-285750">
              <a:defRPr/>
            </a:pPr>
            <a:r>
              <a:rPr lang="en-US" sz="1800" dirty="0">
                <a:solidFill>
                  <a:schemeClr val="tx1"/>
                </a:solidFill>
              </a:rPr>
              <a:t>Example: “Carly was angry” v. “Carly spoke in a loud voice. She was crying, and had her arms crossed.”</a:t>
            </a:r>
          </a:p>
          <a:p>
            <a:pPr marL="724050" lvl="1" indent="-285750">
              <a:defRPr/>
            </a:pPr>
            <a:r>
              <a:rPr lang="en-US" sz="2000" dirty="0">
                <a:solidFill>
                  <a:schemeClr val="tx1"/>
                </a:solidFill>
              </a:rPr>
              <a:t>Use direct quotations rather than summaries or inferences, even if it involves “foul” language.</a:t>
            </a:r>
          </a:p>
          <a:p>
            <a:pPr marL="724050" lvl="1" indent="-285750">
              <a:defRPr/>
            </a:pPr>
            <a:r>
              <a:rPr lang="en-US" sz="2000" dirty="0">
                <a:solidFill>
                  <a:schemeClr val="tx1"/>
                </a:solidFill>
              </a:rPr>
              <a:t>Do not assume guilt.</a:t>
            </a:r>
          </a:p>
          <a:p>
            <a:pPr marL="994050" lvl="2" indent="-285750">
              <a:defRPr/>
            </a:pPr>
            <a:r>
              <a:rPr lang="en-US" sz="1800" dirty="0">
                <a:solidFill>
                  <a:schemeClr val="tx1"/>
                </a:solidFill>
              </a:rPr>
              <a:t>Example: “Frank attacked Edward” (assumes Frank was the aggressor) v. “Frank punched Edward in the stomach.”</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185" y="5631872"/>
            <a:ext cx="1781622" cy="1002163"/>
          </a:xfrm>
          <a:prstGeom prst="rect">
            <a:avLst/>
          </a:prstGeom>
        </p:spPr>
      </p:pic>
    </p:spTree>
    <p:extLst>
      <p:ext uri="{BB962C8B-B14F-4D97-AF65-F5344CB8AC3E}">
        <p14:creationId xmlns:p14="http://schemas.microsoft.com/office/powerpoint/2010/main" val="32853740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Document?</a:t>
            </a:r>
          </a:p>
        </p:txBody>
      </p:sp>
      <p:sp>
        <p:nvSpPr>
          <p:cNvPr id="3" name="Content Placeholder 2"/>
          <p:cNvSpPr>
            <a:spLocks noGrp="1"/>
          </p:cNvSpPr>
          <p:nvPr>
            <p:ph idx="1"/>
          </p:nvPr>
        </p:nvSpPr>
        <p:spPr>
          <a:xfrm>
            <a:off x="581192" y="2180496"/>
            <a:ext cx="11029615" cy="3953604"/>
          </a:xfrm>
        </p:spPr>
        <p:txBody>
          <a:bodyPr>
            <a:normAutofit fontScale="92500" lnSpcReduction="20000"/>
          </a:bodyPr>
          <a:lstStyle/>
          <a:p>
            <a:r>
              <a:rPr lang="en-US" sz="2400" b="1" dirty="0">
                <a:solidFill>
                  <a:schemeClr val="tx1"/>
                </a:solidFill>
              </a:rPr>
              <a:t>Something that happens online</a:t>
            </a:r>
            <a:r>
              <a:rPr lang="en-US" sz="2400" dirty="0">
                <a:solidFill>
                  <a:schemeClr val="tx1"/>
                </a:solidFill>
              </a:rPr>
              <a:t>:</a:t>
            </a:r>
          </a:p>
          <a:p>
            <a:pPr lvl="1"/>
            <a:r>
              <a:rPr lang="en-US" sz="2400" dirty="0">
                <a:solidFill>
                  <a:schemeClr val="tx1"/>
                </a:solidFill>
              </a:rPr>
              <a:t>Capture and print a screen shot. (unless pornography)</a:t>
            </a:r>
          </a:p>
          <a:p>
            <a:pPr lvl="1"/>
            <a:r>
              <a:rPr lang="en-US" sz="2400" dirty="0">
                <a:solidFill>
                  <a:schemeClr val="tx1"/>
                </a:solidFill>
              </a:rPr>
              <a:t>Write down the time and location of access as well as the nature of the content.</a:t>
            </a:r>
          </a:p>
          <a:p>
            <a:pPr lvl="1"/>
            <a:r>
              <a:rPr lang="en-US" sz="2400" dirty="0">
                <a:solidFill>
                  <a:schemeClr val="tx1"/>
                </a:solidFill>
              </a:rPr>
              <a:t>Report to the appropriate authorities.</a:t>
            </a:r>
          </a:p>
          <a:p>
            <a:r>
              <a:rPr lang="en-US" sz="2400" b="1" dirty="0">
                <a:solidFill>
                  <a:schemeClr val="tx1"/>
                </a:solidFill>
              </a:rPr>
              <a:t>Something that happens via text</a:t>
            </a:r>
            <a:r>
              <a:rPr lang="en-US" sz="2400" dirty="0">
                <a:solidFill>
                  <a:schemeClr val="tx1"/>
                </a:solidFill>
              </a:rPr>
              <a:t>:</a:t>
            </a:r>
          </a:p>
          <a:p>
            <a:pPr lvl="1"/>
            <a:r>
              <a:rPr lang="en-US" sz="2400" dirty="0">
                <a:solidFill>
                  <a:schemeClr val="tx1"/>
                </a:solidFill>
              </a:rPr>
              <a:t>Capture and print a screen shot of the text. (unless pornography)</a:t>
            </a:r>
          </a:p>
          <a:p>
            <a:pPr lvl="1"/>
            <a:r>
              <a:rPr lang="en-US" sz="2400" dirty="0">
                <a:solidFill>
                  <a:schemeClr val="tx1"/>
                </a:solidFill>
              </a:rPr>
              <a:t>Have the recipient write a statement regarding the context and interpretation of the text.</a:t>
            </a:r>
          </a:p>
          <a:p>
            <a:pPr lvl="1"/>
            <a:r>
              <a:rPr lang="en-US" sz="2400" dirty="0">
                <a:solidFill>
                  <a:schemeClr val="tx1"/>
                </a:solidFill>
              </a:rPr>
              <a:t>Capture texts ASAP! Deleted / old texts are often unavailable. </a:t>
            </a:r>
          </a:p>
          <a:p>
            <a:r>
              <a:rPr lang="en-US" sz="2600" dirty="0">
                <a:solidFill>
                  <a:schemeClr val="tx1"/>
                </a:solidFill>
              </a:rPr>
              <a:t>What if evidence is highly intimate or embarrassing? Male/female?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185" y="5631872"/>
            <a:ext cx="1781622" cy="1002163"/>
          </a:xfrm>
          <a:prstGeom prst="rect">
            <a:avLst/>
          </a:prstGeom>
        </p:spPr>
      </p:pic>
    </p:spTree>
    <p:extLst>
      <p:ext uri="{BB962C8B-B14F-4D97-AF65-F5344CB8AC3E}">
        <p14:creationId xmlns:p14="http://schemas.microsoft.com/office/powerpoint/2010/main" val="16313981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Documentation – best practices</a:t>
            </a:r>
          </a:p>
        </p:txBody>
      </p:sp>
      <p:sp>
        <p:nvSpPr>
          <p:cNvPr id="3" name="Content Placeholder 2"/>
          <p:cNvSpPr>
            <a:spLocks noGrp="1"/>
          </p:cNvSpPr>
          <p:nvPr>
            <p:ph idx="1"/>
          </p:nvPr>
        </p:nvSpPr>
        <p:spPr/>
        <p:txBody>
          <a:bodyPr>
            <a:normAutofit fontScale="92500" lnSpcReduction="20000"/>
          </a:bodyPr>
          <a:lstStyle/>
          <a:p>
            <a:r>
              <a:rPr lang="en-US" sz="2600" u="sng" dirty="0">
                <a:solidFill>
                  <a:schemeClr val="tx1"/>
                </a:solidFill>
              </a:rPr>
              <a:t>Sign and date</a:t>
            </a:r>
            <a:r>
              <a:rPr lang="en-US" sz="2600" dirty="0">
                <a:solidFill>
                  <a:schemeClr val="tx1"/>
                </a:solidFill>
              </a:rPr>
              <a:t> every document.</a:t>
            </a:r>
          </a:p>
          <a:p>
            <a:r>
              <a:rPr lang="en-US" sz="2600" dirty="0">
                <a:solidFill>
                  <a:schemeClr val="tx1"/>
                </a:solidFill>
              </a:rPr>
              <a:t>Paginate; reference pages when necessary.</a:t>
            </a:r>
          </a:p>
          <a:p>
            <a:pPr lvl="1"/>
            <a:r>
              <a:rPr lang="en-US" sz="2600" dirty="0">
                <a:solidFill>
                  <a:schemeClr val="tx1"/>
                </a:solidFill>
              </a:rPr>
              <a:t>Example: “Employee A did not sign-in at the beginning of the school day on Monday, November 9</a:t>
            </a:r>
            <a:r>
              <a:rPr lang="en-US" sz="2600" baseline="30000" dirty="0">
                <a:solidFill>
                  <a:schemeClr val="tx1"/>
                </a:solidFill>
              </a:rPr>
              <a:t>th</a:t>
            </a:r>
            <a:r>
              <a:rPr lang="en-US" sz="2600" dirty="0">
                <a:solidFill>
                  <a:schemeClr val="tx1"/>
                </a:solidFill>
              </a:rPr>
              <a:t> (see sign-in sheet, page 6) as required by the directive signed by Employee A on September 22</a:t>
            </a:r>
            <a:r>
              <a:rPr lang="en-US" sz="2600" baseline="30000" dirty="0">
                <a:solidFill>
                  <a:schemeClr val="tx1"/>
                </a:solidFill>
              </a:rPr>
              <a:t>nd</a:t>
            </a:r>
            <a:r>
              <a:rPr lang="en-US" sz="2600" dirty="0">
                <a:solidFill>
                  <a:schemeClr val="tx1"/>
                </a:solidFill>
              </a:rPr>
              <a:t> (see page 12); Employee A was not out sick on November 9</a:t>
            </a:r>
            <a:r>
              <a:rPr lang="en-US" sz="2600" baseline="30000" dirty="0">
                <a:solidFill>
                  <a:schemeClr val="tx1"/>
                </a:solidFill>
              </a:rPr>
              <a:t>th</a:t>
            </a:r>
            <a:r>
              <a:rPr lang="en-US" sz="2600" dirty="0">
                <a:solidFill>
                  <a:schemeClr val="tx1"/>
                </a:solidFill>
              </a:rPr>
              <a:t> (see Employee A attendance record, page 15).”</a:t>
            </a:r>
          </a:p>
          <a:p>
            <a:r>
              <a:rPr lang="en-US" sz="2600" dirty="0">
                <a:solidFill>
                  <a:schemeClr val="tx1"/>
                </a:solidFill>
              </a:rPr>
              <a:t>Use official letterhead.</a:t>
            </a:r>
          </a:p>
          <a:p>
            <a:r>
              <a:rPr lang="en-US" sz="2600" dirty="0">
                <a:solidFill>
                  <a:schemeClr val="tx1"/>
                </a:solidFill>
              </a:rPr>
              <a:t>Be factual (avoid opinions, inferences, and conclusions).</a:t>
            </a:r>
          </a:p>
          <a:p>
            <a:r>
              <a:rPr lang="en-US" sz="2600" dirty="0">
                <a:solidFill>
                  <a:schemeClr val="tx1"/>
                </a:solidFill>
              </a:rPr>
              <a:t>Retain records year-to-year.</a:t>
            </a:r>
          </a:p>
          <a:p>
            <a:pPr marL="400050" indent="-285750">
              <a:defRPr/>
            </a:pPr>
            <a:endParaRPr lang="en-US" sz="1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185" y="5631872"/>
            <a:ext cx="1781622" cy="1002163"/>
          </a:xfrm>
          <a:prstGeom prst="rect">
            <a:avLst/>
          </a:prstGeom>
        </p:spPr>
      </p:pic>
    </p:spTree>
    <p:extLst>
      <p:ext uri="{BB962C8B-B14F-4D97-AF65-F5344CB8AC3E}">
        <p14:creationId xmlns:p14="http://schemas.microsoft.com/office/powerpoint/2010/main" val="2487550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1" y="2867264"/>
            <a:ext cx="11029615" cy="1497507"/>
          </a:xfrm>
        </p:spPr>
        <p:txBody>
          <a:bodyPr>
            <a:normAutofit/>
          </a:bodyPr>
          <a:lstStyle/>
          <a:p>
            <a:r>
              <a:rPr lang="en-US" dirty="0"/>
              <a:t>Evidence – What is relevant?</a:t>
            </a:r>
          </a:p>
        </p:txBody>
      </p:sp>
      <p:sp>
        <p:nvSpPr>
          <p:cNvPr id="3" name="Text Placeholder 2"/>
          <p:cNvSpPr>
            <a:spLocks noGrp="1"/>
          </p:cNvSpPr>
          <p:nvPr>
            <p:ph type="body" idx="1"/>
          </p:nvPr>
        </p:nvSpPr>
        <p:spPr>
          <a:xfrm>
            <a:off x="581190" y="4295969"/>
            <a:ext cx="11029615" cy="846004"/>
          </a:xfrm>
        </p:spPr>
        <p:txBody>
          <a:bodyPr>
            <a:normAutofit/>
          </a:bodyPr>
          <a:lstStyle/>
          <a:p>
            <a:r>
              <a:rPr lang="en-US" dirty="0"/>
              <a:t>Permissible and non-permissible Evidence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4641" y="5141973"/>
            <a:ext cx="2342029" cy="1317392"/>
          </a:xfrm>
          <a:prstGeom prst="rect">
            <a:avLst/>
          </a:prstGeom>
        </p:spPr>
      </p:pic>
      <p:pic>
        <p:nvPicPr>
          <p:cNvPr id="6146" name="Picture 2" descr="Four Steps to a Great Investigation Re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7919" y="642262"/>
            <a:ext cx="4599306" cy="3060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712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Relevancy	</a:t>
            </a:r>
          </a:p>
        </p:txBody>
      </p:sp>
      <p:sp>
        <p:nvSpPr>
          <p:cNvPr id="4" name="Content Placeholder 3"/>
          <p:cNvSpPr>
            <a:spLocks noGrp="1"/>
          </p:cNvSpPr>
          <p:nvPr>
            <p:ph idx="1"/>
          </p:nvPr>
        </p:nvSpPr>
        <p:spPr>
          <a:xfrm>
            <a:off x="609600" y="632389"/>
            <a:ext cx="10972800" cy="5493775"/>
          </a:xfrm>
        </p:spPr>
        <p:txBody>
          <a:bodyPr>
            <a:normAutofit fontScale="92500" lnSpcReduction="10000"/>
          </a:bodyPr>
          <a:lstStyle/>
          <a:p>
            <a:pPr marL="0" indent="0">
              <a:buNone/>
            </a:pPr>
            <a:r>
              <a:rPr lang="en-US" sz="4200" b="1" dirty="0">
                <a:solidFill>
                  <a:srgbClr val="175B41"/>
                </a:solidFill>
              </a:rPr>
              <a:t>Relevance:</a:t>
            </a:r>
          </a:p>
          <a:p>
            <a:pPr marL="0" indent="0">
              <a:buNone/>
            </a:pPr>
            <a:endParaRPr lang="en-US" sz="3200" b="1" dirty="0">
              <a:solidFill>
                <a:srgbClr val="175B41"/>
              </a:solidFill>
            </a:endParaRPr>
          </a:p>
          <a:p>
            <a:pPr marL="0" indent="0">
              <a:buNone/>
            </a:pPr>
            <a:r>
              <a:rPr lang="en-US" sz="3200" b="1" dirty="0">
                <a:solidFill>
                  <a:srgbClr val="175B41"/>
                </a:solidFill>
              </a:rPr>
              <a:t>How to decide what is and is not relevant:</a:t>
            </a:r>
            <a:endParaRPr lang="en-US" sz="2667" dirty="0">
              <a:solidFill>
                <a:srgbClr val="175B41"/>
              </a:solidFill>
            </a:endParaRPr>
          </a:p>
          <a:p>
            <a:pPr algn="just"/>
            <a:r>
              <a:rPr lang="en-US" sz="2400" dirty="0">
                <a:solidFill>
                  <a:srgbClr val="175B41"/>
                </a:solidFill>
              </a:rPr>
              <a:t>If you are choosing to use the </a:t>
            </a:r>
            <a:r>
              <a:rPr lang="en-US" sz="2400" b="1" dirty="0">
                <a:solidFill>
                  <a:srgbClr val="175B41"/>
                </a:solidFill>
              </a:rPr>
              <a:t>preponderance of the evidence </a:t>
            </a:r>
            <a:r>
              <a:rPr lang="en-US" sz="2400" dirty="0">
                <a:solidFill>
                  <a:srgbClr val="175B41"/>
                </a:solidFill>
              </a:rPr>
              <a:t>standard:</a:t>
            </a:r>
          </a:p>
          <a:p>
            <a:pPr lvl="1" algn="just"/>
            <a:r>
              <a:rPr lang="en-US" sz="2400" dirty="0">
                <a:solidFill>
                  <a:srgbClr val="175B41"/>
                </a:solidFill>
              </a:rPr>
              <a:t>Does this help me in deciding if a fact is more likely to be true or false?</a:t>
            </a:r>
          </a:p>
          <a:p>
            <a:pPr lvl="1" algn="just"/>
            <a:r>
              <a:rPr lang="en-US" sz="2400" dirty="0">
                <a:solidFill>
                  <a:srgbClr val="175B41"/>
                </a:solidFill>
              </a:rPr>
              <a:t>Why or why not?</a:t>
            </a:r>
          </a:p>
          <a:p>
            <a:pPr lvl="1" algn="just"/>
            <a:endParaRPr lang="en-US" sz="2400" dirty="0"/>
          </a:p>
          <a:p>
            <a:pPr algn="just"/>
            <a:r>
              <a:rPr lang="en-US" sz="2400" dirty="0">
                <a:solidFill>
                  <a:srgbClr val="175B41"/>
                </a:solidFill>
              </a:rPr>
              <a:t>If you are choosing to use the </a:t>
            </a:r>
            <a:r>
              <a:rPr lang="en-US" sz="2400" b="1" dirty="0">
                <a:solidFill>
                  <a:srgbClr val="175B41"/>
                </a:solidFill>
              </a:rPr>
              <a:t>clear &amp; convincing </a:t>
            </a:r>
            <a:r>
              <a:rPr lang="en-US" sz="2400" dirty="0">
                <a:solidFill>
                  <a:srgbClr val="175B41"/>
                </a:solidFill>
              </a:rPr>
              <a:t>standard:</a:t>
            </a:r>
          </a:p>
          <a:p>
            <a:pPr lvl="1" algn="just"/>
            <a:r>
              <a:rPr lang="en-US" sz="2400" dirty="0">
                <a:solidFill>
                  <a:srgbClr val="175B41"/>
                </a:solidFill>
              </a:rPr>
              <a:t>Does this help me in deciding if a fact is highly probable to be true?</a:t>
            </a:r>
          </a:p>
          <a:p>
            <a:pPr lvl="1" algn="just"/>
            <a:r>
              <a:rPr lang="en-US" sz="2400" dirty="0">
                <a:solidFill>
                  <a:srgbClr val="175B41"/>
                </a:solidFill>
              </a:rPr>
              <a:t>Does this help me in deciding if a fact is more or less probable?</a:t>
            </a:r>
          </a:p>
          <a:p>
            <a:pPr lvl="1" algn="just"/>
            <a:r>
              <a:rPr lang="en-US" sz="2400" dirty="0">
                <a:solidFill>
                  <a:srgbClr val="175B41"/>
                </a:solidFill>
              </a:rPr>
              <a:t>Why or why not?</a:t>
            </a:r>
          </a:p>
          <a:p>
            <a:pPr marL="609585" lvl="1" indent="0">
              <a:buNone/>
            </a:pPr>
            <a:endParaRPr lang="en-US" dirty="0"/>
          </a:p>
        </p:txBody>
      </p:sp>
      <p:sp>
        <p:nvSpPr>
          <p:cNvPr id="3" name="Text Placeholder 2"/>
          <p:cNvSpPr>
            <a:spLocks noGrp="1"/>
          </p:cNvSpPr>
          <p:nvPr>
            <p:ph type="body" sz="quarter" idx="17"/>
          </p:nvPr>
        </p:nvSpPr>
        <p:spPr/>
        <p:txBody>
          <a:bodyPr>
            <a:normAutofit fontScale="62500" lnSpcReduction="20000"/>
          </a:bodyPr>
          <a:lstStyle/>
          <a:p>
            <a:endParaRPr lang="en-US" dirty="0"/>
          </a:p>
          <a:p>
            <a:r>
              <a:rPr lang="en-US" sz="1467" dirty="0"/>
              <a:t>Abernathy, Roeder, Boyd &amp; Hullett, P.C.</a:t>
            </a:r>
          </a:p>
          <a:p>
            <a:endParaRPr lang="en-US" sz="1467" dirty="0"/>
          </a:p>
        </p:txBody>
      </p:sp>
    </p:spTree>
    <p:extLst>
      <p:ext uri="{BB962C8B-B14F-4D97-AF65-F5344CB8AC3E}">
        <p14:creationId xmlns:p14="http://schemas.microsoft.com/office/powerpoint/2010/main" val="30807348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Relevancy – Rape Shield	</a:t>
            </a:r>
          </a:p>
        </p:txBody>
      </p:sp>
      <p:sp>
        <p:nvSpPr>
          <p:cNvPr id="4" name="Content Placeholder 3"/>
          <p:cNvSpPr>
            <a:spLocks noGrp="1"/>
          </p:cNvSpPr>
          <p:nvPr>
            <p:ph idx="1"/>
          </p:nvPr>
        </p:nvSpPr>
        <p:spPr>
          <a:xfrm>
            <a:off x="609600" y="811851"/>
            <a:ext cx="10972800" cy="5314314"/>
          </a:xfrm>
        </p:spPr>
        <p:txBody>
          <a:bodyPr>
            <a:normAutofit/>
          </a:bodyPr>
          <a:lstStyle/>
          <a:p>
            <a:pPr marL="0" indent="0" algn="just">
              <a:buNone/>
            </a:pPr>
            <a:r>
              <a:rPr lang="en-US" sz="3200" b="1" dirty="0">
                <a:solidFill>
                  <a:srgbClr val="175B41"/>
                </a:solidFill>
              </a:rPr>
              <a:t>Non-Admissible Evidence</a:t>
            </a:r>
          </a:p>
          <a:p>
            <a:pPr marL="0" indent="0" algn="just">
              <a:buNone/>
            </a:pPr>
            <a:endParaRPr lang="en-US" sz="3200" dirty="0">
              <a:solidFill>
                <a:srgbClr val="175B41"/>
              </a:solidFill>
            </a:endParaRPr>
          </a:p>
          <a:p>
            <a:pPr marL="0" indent="0" algn="just">
              <a:buNone/>
            </a:pPr>
            <a:r>
              <a:rPr lang="en-US" sz="3200" dirty="0">
                <a:solidFill>
                  <a:srgbClr val="175B41"/>
                </a:solidFill>
              </a:rPr>
              <a:t>Any evidence of the complainant’s sexual behavior or predisposition unless:</a:t>
            </a:r>
          </a:p>
          <a:p>
            <a:pPr marL="609585" indent="-609585" algn="just">
              <a:buFont typeface="+mj-lt"/>
              <a:buAutoNum type="arabicPeriod"/>
            </a:pPr>
            <a:r>
              <a:rPr lang="en-US" sz="3200" dirty="0">
                <a:solidFill>
                  <a:srgbClr val="175B41"/>
                </a:solidFill>
              </a:rPr>
              <a:t>It is used to prove that someone other than the respondent committed the conduct; or</a:t>
            </a:r>
          </a:p>
          <a:p>
            <a:pPr marL="609585" indent="-609585" algn="just">
              <a:buFont typeface="+mj-lt"/>
              <a:buAutoNum type="arabicPeriod"/>
            </a:pPr>
            <a:r>
              <a:rPr lang="en-US" sz="3200" dirty="0">
                <a:solidFill>
                  <a:srgbClr val="175B41"/>
                </a:solidFill>
              </a:rPr>
              <a:t>It concerns specific incidents of the complainant's sexual behavior with respect to the respondent and is offered to prove consent.</a:t>
            </a:r>
          </a:p>
          <a:p>
            <a:endParaRPr lang="en-US" dirty="0"/>
          </a:p>
        </p:txBody>
      </p:sp>
      <p:sp>
        <p:nvSpPr>
          <p:cNvPr id="3" name="Text Placeholder 2"/>
          <p:cNvSpPr>
            <a:spLocks noGrp="1"/>
          </p:cNvSpPr>
          <p:nvPr>
            <p:ph type="body" sz="quarter" idx="17"/>
          </p:nvPr>
        </p:nvSpPr>
        <p:spPr/>
        <p:txBody>
          <a:bodyPr/>
          <a:lstStyle/>
          <a:p>
            <a:r>
              <a:rPr lang="en-US" dirty="0"/>
              <a:t>Abernathy, Roeder, Boyd &amp; Hullett, P.C.</a:t>
            </a:r>
          </a:p>
        </p:txBody>
      </p:sp>
    </p:spTree>
    <p:extLst>
      <p:ext uri="{BB962C8B-B14F-4D97-AF65-F5344CB8AC3E}">
        <p14:creationId xmlns:p14="http://schemas.microsoft.com/office/powerpoint/2010/main" val="16858314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Relevancy – Rape Shield	</a:t>
            </a:r>
          </a:p>
        </p:txBody>
      </p:sp>
      <p:sp>
        <p:nvSpPr>
          <p:cNvPr id="4" name="Content Placeholder 3"/>
          <p:cNvSpPr>
            <a:spLocks noGrp="1"/>
          </p:cNvSpPr>
          <p:nvPr>
            <p:ph idx="1"/>
          </p:nvPr>
        </p:nvSpPr>
        <p:spPr>
          <a:xfrm>
            <a:off x="609600" y="572568"/>
            <a:ext cx="10972800" cy="5553597"/>
          </a:xfrm>
        </p:spPr>
        <p:txBody>
          <a:bodyPr>
            <a:noAutofit/>
          </a:bodyPr>
          <a:lstStyle/>
          <a:p>
            <a:pPr marL="0" indent="0" algn="just">
              <a:buNone/>
            </a:pPr>
            <a:r>
              <a:rPr lang="en-US" sz="3200" b="1" dirty="0">
                <a:solidFill>
                  <a:srgbClr val="175B41"/>
                </a:solidFill>
              </a:rPr>
              <a:t>Non-Admissible Evidence:</a:t>
            </a:r>
          </a:p>
          <a:p>
            <a:pPr marL="0" indent="0" algn="just">
              <a:buNone/>
            </a:pPr>
            <a:endParaRPr lang="en-US" sz="3200" b="1" dirty="0">
              <a:solidFill>
                <a:srgbClr val="175B41"/>
              </a:solidFill>
            </a:endParaRPr>
          </a:p>
          <a:p>
            <a:pPr algn="just"/>
            <a:r>
              <a:rPr lang="en-US" sz="3200" dirty="0">
                <a:solidFill>
                  <a:srgbClr val="175B41"/>
                </a:solidFill>
              </a:rPr>
              <a:t>Rape shield protections do not apply to the Respondent.</a:t>
            </a:r>
          </a:p>
          <a:p>
            <a:pPr algn="just"/>
            <a:r>
              <a:rPr lang="en-US" sz="3200" dirty="0">
                <a:solidFill>
                  <a:srgbClr val="175B41"/>
                </a:solidFill>
              </a:rPr>
              <a:t>Evidence of sexual behavior or predisposition may be a part of the investigative report. This may include evidence of a pattern of inappropriate behavior.</a:t>
            </a:r>
          </a:p>
          <a:p>
            <a:pPr algn="just"/>
            <a:r>
              <a:rPr lang="en-US" sz="3200" dirty="0">
                <a:solidFill>
                  <a:srgbClr val="175B41"/>
                </a:solidFill>
              </a:rPr>
              <a:t>This information should be judged for relevancy just like any other evidence.</a:t>
            </a:r>
          </a:p>
        </p:txBody>
      </p:sp>
      <p:sp>
        <p:nvSpPr>
          <p:cNvPr id="3" name="Text Placeholder 2"/>
          <p:cNvSpPr>
            <a:spLocks noGrp="1"/>
          </p:cNvSpPr>
          <p:nvPr>
            <p:ph type="body" sz="quarter" idx="17"/>
          </p:nvPr>
        </p:nvSpPr>
        <p:spPr/>
        <p:txBody>
          <a:bodyPr>
            <a:normAutofit fontScale="62500" lnSpcReduction="20000"/>
          </a:bodyPr>
          <a:lstStyle/>
          <a:p>
            <a:endParaRPr lang="en-US" dirty="0"/>
          </a:p>
          <a:p>
            <a:r>
              <a:rPr lang="en-US" sz="1467" dirty="0"/>
              <a:t>Abernathy, Roeder, Boyd &amp; Hullett, P.C.</a:t>
            </a:r>
          </a:p>
          <a:p>
            <a:endParaRPr lang="en-US" dirty="0"/>
          </a:p>
        </p:txBody>
      </p:sp>
    </p:spTree>
    <p:extLst>
      <p:ext uri="{BB962C8B-B14F-4D97-AF65-F5344CB8AC3E}">
        <p14:creationId xmlns:p14="http://schemas.microsoft.com/office/powerpoint/2010/main" val="1313524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sz="half" idx="1"/>
          </p:nvPr>
        </p:nvSpPr>
        <p:spPr>
          <a:xfrm>
            <a:off x="581193" y="2356792"/>
            <a:ext cx="11029614" cy="3633047"/>
          </a:xfrm>
        </p:spPr>
        <p:txBody>
          <a:bodyPr>
            <a:noAutofit/>
          </a:bodyPr>
          <a:lstStyle/>
          <a:p>
            <a:r>
              <a:rPr lang="en-US" sz="2200" dirty="0">
                <a:solidFill>
                  <a:schemeClr val="tx1"/>
                </a:solidFill>
              </a:rPr>
              <a:t>“Actual knowledge” means notice of sexual harassment or allegations of sexual harassment to a College’s Title IX Coordinator or any official of the college who has authority to institute corrective measures on behalf of the college. Imputation of knowledge based solely on vicarious liability or constructive notice is insufficient to constitute actual knowledge. </a:t>
            </a:r>
          </a:p>
          <a:p>
            <a:r>
              <a:rPr lang="en-US" sz="2200" dirty="0">
                <a:solidFill>
                  <a:schemeClr val="tx1"/>
                </a:solidFill>
              </a:rPr>
              <a:t>This standard is not met when the only official of the college with actual knowledge is the respondent. The mere ability or obligation to report sexual harassment or to inform a student about how to report sexual harassment, or having been trained to do so, does not qualify an individual as one who has authority to institute corrective measures on behalf of the College. “Notice” as used in this paragraph includes, but is not limited to, a report of sexual harassment to the Title IX Coordinator.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185" y="5631872"/>
            <a:ext cx="1781622" cy="1002163"/>
          </a:xfrm>
          <a:prstGeom prst="rect">
            <a:avLst/>
          </a:prstGeom>
        </p:spPr>
      </p:pic>
    </p:spTree>
    <p:extLst>
      <p:ext uri="{BB962C8B-B14F-4D97-AF65-F5344CB8AC3E}">
        <p14:creationId xmlns:p14="http://schemas.microsoft.com/office/powerpoint/2010/main" val="41986101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Relevancy – Treatment Records</a:t>
            </a:r>
          </a:p>
        </p:txBody>
      </p:sp>
      <p:sp>
        <p:nvSpPr>
          <p:cNvPr id="4" name="Content Placeholder 3"/>
          <p:cNvSpPr>
            <a:spLocks noGrp="1"/>
          </p:cNvSpPr>
          <p:nvPr>
            <p:ph idx="1"/>
          </p:nvPr>
        </p:nvSpPr>
        <p:spPr>
          <a:xfrm>
            <a:off x="609600" y="1604433"/>
            <a:ext cx="5294379" cy="4521731"/>
          </a:xfrm>
        </p:spPr>
        <p:txBody>
          <a:bodyPr/>
          <a:lstStyle/>
          <a:p>
            <a:pPr marL="0" indent="0" algn="just">
              <a:buNone/>
            </a:pPr>
            <a:r>
              <a:rPr lang="en-US" sz="2667" b="1" dirty="0">
                <a:solidFill>
                  <a:srgbClr val="175B41"/>
                </a:solidFill>
              </a:rPr>
              <a:t>Treatment Records</a:t>
            </a:r>
          </a:p>
          <a:p>
            <a:pPr algn="just"/>
            <a:r>
              <a:rPr lang="en-US" sz="2667" dirty="0">
                <a:solidFill>
                  <a:srgbClr val="175B41"/>
                </a:solidFill>
              </a:rPr>
              <a:t>An Investigator cannot access, consider, disclose or otherwise use a party’s records that are made or maintained by a physician, psychiatrist, psychologist, or other recognized professional without the party’s voluntary consent.</a:t>
            </a:r>
          </a:p>
        </p:txBody>
      </p:sp>
      <p:sp>
        <p:nvSpPr>
          <p:cNvPr id="3" name="Text Placeholder 2"/>
          <p:cNvSpPr>
            <a:spLocks noGrp="1"/>
          </p:cNvSpPr>
          <p:nvPr>
            <p:ph type="body" sz="quarter" idx="17"/>
          </p:nvPr>
        </p:nvSpPr>
        <p:spPr/>
        <p:txBody>
          <a:bodyPr>
            <a:normAutofit fontScale="25000" lnSpcReduction="20000"/>
          </a:bodyPr>
          <a:lstStyle/>
          <a:p>
            <a:endParaRPr lang="en-US" dirty="0"/>
          </a:p>
          <a:p>
            <a:endParaRPr lang="en-US" dirty="0"/>
          </a:p>
          <a:p>
            <a:r>
              <a:rPr lang="en-US" sz="3333" dirty="0"/>
              <a:t>Abernathy, Roeder, Boyd &amp; Hullett, P.C.</a:t>
            </a:r>
          </a:p>
          <a:p>
            <a:endParaRPr lang="en-US" sz="3333" dirty="0"/>
          </a:p>
          <a:p>
            <a:endParaRPr lang="en-US" dirty="0"/>
          </a:p>
        </p:txBody>
      </p:sp>
      <p:sp>
        <p:nvSpPr>
          <p:cNvPr id="5" name="AutoShape 2" descr="Mother Sues Son for Access to Medical Records - Treatment Advocacy ..."/>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dirty="0"/>
          </a:p>
        </p:txBody>
      </p:sp>
      <p:sp>
        <p:nvSpPr>
          <p:cNvPr id="6" name="AutoShape 4" descr="Mother Sues Son for Access to Medical Records - Treatment Advocacy ..."/>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dirty="0"/>
          </a:p>
        </p:txBody>
      </p:sp>
      <p:pic>
        <p:nvPicPr>
          <p:cNvPr id="11272" name="Picture 8" descr="What Is the Retention Requirement for a Minor's Medical Records i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3889" y="1988841"/>
            <a:ext cx="4943508" cy="3287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705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Relevancy – Hypothetical	</a:t>
            </a:r>
          </a:p>
        </p:txBody>
      </p:sp>
      <p:sp>
        <p:nvSpPr>
          <p:cNvPr id="6" name="Content Placeholder 5"/>
          <p:cNvSpPr>
            <a:spLocks noGrp="1"/>
          </p:cNvSpPr>
          <p:nvPr>
            <p:ph idx="1"/>
          </p:nvPr>
        </p:nvSpPr>
        <p:spPr>
          <a:xfrm>
            <a:off x="431371" y="1508787"/>
            <a:ext cx="6048672" cy="4521731"/>
          </a:xfrm>
        </p:spPr>
        <p:txBody>
          <a:bodyPr>
            <a:normAutofit fontScale="92500"/>
          </a:bodyPr>
          <a:lstStyle/>
          <a:p>
            <a:pPr marL="0" indent="0" algn="just">
              <a:buNone/>
            </a:pPr>
            <a:endParaRPr lang="en-US" sz="2667" dirty="0">
              <a:solidFill>
                <a:srgbClr val="175B41"/>
              </a:solidFill>
            </a:endParaRPr>
          </a:p>
          <a:p>
            <a:pPr marL="0" indent="0" algn="just">
              <a:buNone/>
            </a:pPr>
            <a:r>
              <a:rPr lang="en-US" sz="3500" b="1" dirty="0">
                <a:solidFill>
                  <a:srgbClr val="175B41"/>
                </a:solidFill>
              </a:rPr>
              <a:t>Hypothetical:</a:t>
            </a:r>
          </a:p>
          <a:p>
            <a:pPr marL="0" indent="0" algn="just">
              <a:buNone/>
            </a:pPr>
            <a:r>
              <a:rPr lang="en-US" sz="2667" dirty="0">
                <a:solidFill>
                  <a:srgbClr val="175B41"/>
                </a:solidFill>
              </a:rPr>
              <a:t>The complainant texted the respondent about having sex the week before the alleged incident.  </a:t>
            </a:r>
          </a:p>
          <a:p>
            <a:pPr marL="0" indent="0">
              <a:buNone/>
            </a:pPr>
            <a:endParaRPr lang="en-US" sz="2667" dirty="0">
              <a:solidFill>
                <a:srgbClr val="175B41"/>
              </a:solidFill>
            </a:endParaRPr>
          </a:p>
          <a:p>
            <a:pPr algn="just"/>
            <a:r>
              <a:rPr lang="en-US" sz="2667" dirty="0">
                <a:solidFill>
                  <a:srgbClr val="175B41"/>
                </a:solidFill>
              </a:rPr>
              <a:t>Is this evidence relevant?</a:t>
            </a:r>
          </a:p>
          <a:p>
            <a:pPr algn="just"/>
            <a:r>
              <a:rPr lang="en-US" sz="2667" dirty="0">
                <a:solidFill>
                  <a:srgbClr val="175B41"/>
                </a:solidFill>
              </a:rPr>
              <a:t>Do you need any additional information to determine if this information is relevant?</a:t>
            </a:r>
          </a:p>
          <a:p>
            <a:pPr>
              <a:buFont typeface="+mj-lt"/>
              <a:buAutoNum type="arabicPeriod"/>
            </a:pPr>
            <a:endParaRPr lang="en-US" dirty="0"/>
          </a:p>
        </p:txBody>
      </p:sp>
      <p:sp>
        <p:nvSpPr>
          <p:cNvPr id="3" name="Text Placeholder 2"/>
          <p:cNvSpPr>
            <a:spLocks noGrp="1"/>
          </p:cNvSpPr>
          <p:nvPr>
            <p:ph type="body" sz="quarter" idx="17"/>
          </p:nvPr>
        </p:nvSpPr>
        <p:spPr/>
        <p:txBody>
          <a:bodyPr/>
          <a:lstStyle/>
          <a:p>
            <a:r>
              <a:rPr lang="en-US" dirty="0"/>
              <a:t>Abernathy, Roeder, Boyd &amp; Hullett, P.C.</a:t>
            </a:r>
          </a:p>
          <a:p>
            <a:endParaRPr lang="en-US" dirty="0"/>
          </a:p>
        </p:txBody>
      </p:sp>
      <p:pic>
        <p:nvPicPr>
          <p:cNvPr id="10244" name="Picture 4" descr="The Problem With Hypothetical Job Interview Questions | LinkedIn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2118" y="2276872"/>
            <a:ext cx="3993767" cy="2465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7206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Relevancy – Hypothetical</a:t>
            </a:r>
          </a:p>
        </p:txBody>
      </p:sp>
      <p:sp>
        <p:nvSpPr>
          <p:cNvPr id="4" name="Content Placeholder 3"/>
          <p:cNvSpPr>
            <a:spLocks noGrp="1"/>
          </p:cNvSpPr>
          <p:nvPr>
            <p:ph idx="1"/>
          </p:nvPr>
        </p:nvSpPr>
        <p:spPr/>
        <p:txBody>
          <a:bodyPr>
            <a:noAutofit/>
          </a:bodyPr>
          <a:lstStyle/>
          <a:p>
            <a:pPr marL="0" indent="0" algn="just">
              <a:buNone/>
            </a:pPr>
            <a:r>
              <a:rPr lang="en-US" sz="3200" b="1" dirty="0">
                <a:solidFill>
                  <a:srgbClr val="175B41"/>
                </a:solidFill>
              </a:rPr>
              <a:t>Hypothetical:</a:t>
            </a:r>
          </a:p>
          <a:p>
            <a:pPr marL="0" indent="0" algn="just">
              <a:buNone/>
            </a:pPr>
            <a:endParaRPr lang="en-US" sz="2667" dirty="0">
              <a:solidFill>
                <a:srgbClr val="175B41"/>
              </a:solidFill>
            </a:endParaRPr>
          </a:p>
          <a:p>
            <a:pPr marL="0" indent="0" algn="just">
              <a:buNone/>
            </a:pPr>
            <a:r>
              <a:rPr lang="en-US" sz="2667" dirty="0">
                <a:solidFill>
                  <a:srgbClr val="175B41"/>
                </a:solidFill>
              </a:rPr>
              <a:t>The witness mentions psychological treatment the complainant sought. Witness did not provide any actual medical records and no signed consent form. </a:t>
            </a:r>
          </a:p>
          <a:p>
            <a:pPr marL="0" indent="0">
              <a:buNone/>
            </a:pPr>
            <a:endParaRPr lang="en-US" sz="2667" dirty="0">
              <a:solidFill>
                <a:srgbClr val="175B41"/>
              </a:solidFill>
            </a:endParaRPr>
          </a:p>
          <a:p>
            <a:r>
              <a:rPr lang="en-US" sz="2667" dirty="0">
                <a:solidFill>
                  <a:srgbClr val="175B41"/>
                </a:solidFill>
              </a:rPr>
              <a:t>Can witness statement be included in the investigation?</a:t>
            </a:r>
          </a:p>
          <a:p>
            <a:r>
              <a:rPr lang="en-US" sz="2667" dirty="0">
                <a:solidFill>
                  <a:srgbClr val="175B41"/>
                </a:solidFill>
              </a:rPr>
              <a:t>Should you request these records from party or witness?</a:t>
            </a:r>
          </a:p>
          <a:p>
            <a:r>
              <a:rPr lang="en-US" sz="2667" dirty="0">
                <a:solidFill>
                  <a:srgbClr val="175B41"/>
                </a:solidFill>
              </a:rPr>
              <a:t>What if a party or witness provides them to you (without you asking), can you include them in the investigative report?</a:t>
            </a:r>
          </a:p>
        </p:txBody>
      </p:sp>
      <p:sp>
        <p:nvSpPr>
          <p:cNvPr id="3" name="Text Placeholder 2"/>
          <p:cNvSpPr>
            <a:spLocks noGrp="1"/>
          </p:cNvSpPr>
          <p:nvPr>
            <p:ph type="body" sz="quarter" idx="17"/>
          </p:nvPr>
        </p:nvSpPr>
        <p:spPr/>
        <p:txBody>
          <a:bodyPr>
            <a:normAutofit fontScale="25000" lnSpcReduction="20000"/>
          </a:bodyPr>
          <a:lstStyle/>
          <a:p>
            <a:endParaRPr lang="en-US" dirty="0"/>
          </a:p>
          <a:p>
            <a:endParaRPr lang="en-US" dirty="0"/>
          </a:p>
          <a:p>
            <a:endParaRPr lang="en-US" sz="3333" dirty="0"/>
          </a:p>
          <a:p>
            <a:r>
              <a:rPr lang="en-US" sz="5333" dirty="0"/>
              <a:t>Abernathy, Roeder, Boyd &amp; Hullett, P.C.</a:t>
            </a:r>
          </a:p>
          <a:p>
            <a:endParaRPr lang="en-US" sz="3333" dirty="0"/>
          </a:p>
          <a:p>
            <a:endParaRPr lang="en-US" sz="3333" dirty="0"/>
          </a:p>
        </p:txBody>
      </p:sp>
    </p:spTree>
    <p:extLst>
      <p:ext uri="{BB962C8B-B14F-4D97-AF65-F5344CB8AC3E}">
        <p14:creationId xmlns:p14="http://schemas.microsoft.com/office/powerpoint/2010/main" val="7433761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Relevancy - Hypothetical</a:t>
            </a:r>
          </a:p>
        </p:txBody>
      </p:sp>
      <p:sp>
        <p:nvSpPr>
          <p:cNvPr id="4" name="Content Placeholder 3"/>
          <p:cNvSpPr>
            <a:spLocks noGrp="1"/>
          </p:cNvSpPr>
          <p:nvPr>
            <p:ph idx="1"/>
          </p:nvPr>
        </p:nvSpPr>
        <p:spPr>
          <a:xfrm>
            <a:off x="609600" y="1604433"/>
            <a:ext cx="5390389" cy="4521731"/>
          </a:xfrm>
        </p:spPr>
        <p:txBody>
          <a:bodyPr>
            <a:noAutofit/>
          </a:bodyPr>
          <a:lstStyle/>
          <a:p>
            <a:pPr marL="0" indent="0" algn="just">
              <a:buNone/>
            </a:pPr>
            <a:r>
              <a:rPr lang="en-US" sz="2400" dirty="0">
                <a:solidFill>
                  <a:srgbClr val="175B41"/>
                </a:solidFill>
              </a:rPr>
              <a:t>During an interview for a case of unwelcomed touching, a witness states the respondent had previously tested positive for a sexually transmitted disease.</a:t>
            </a:r>
          </a:p>
          <a:p>
            <a:pPr marL="0" indent="0" algn="just">
              <a:buNone/>
            </a:pPr>
            <a:endParaRPr lang="en-US" sz="2400" dirty="0">
              <a:solidFill>
                <a:srgbClr val="175B41"/>
              </a:solidFill>
            </a:endParaRPr>
          </a:p>
          <a:p>
            <a:pPr algn="just"/>
            <a:r>
              <a:rPr lang="en-US" sz="2400" dirty="0">
                <a:solidFill>
                  <a:srgbClr val="175B41"/>
                </a:solidFill>
              </a:rPr>
              <a:t>What do you do with this information?</a:t>
            </a:r>
          </a:p>
          <a:p>
            <a:pPr algn="just"/>
            <a:r>
              <a:rPr lang="en-US" sz="2400" dirty="0">
                <a:solidFill>
                  <a:srgbClr val="175B41"/>
                </a:solidFill>
              </a:rPr>
              <a:t>What if you receive a physical medical record showing that respondent tested positive for a STD? Do you tell anyone?</a:t>
            </a:r>
          </a:p>
        </p:txBody>
      </p:sp>
      <p:sp>
        <p:nvSpPr>
          <p:cNvPr id="5" name="Text Placeholder 4"/>
          <p:cNvSpPr>
            <a:spLocks noGrp="1"/>
          </p:cNvSpPr>
          <p:nvPr>
            <p:ph type="body" sz="quarter" idx="17"/>
          </p:nvPr>
        </p:nvSpPr>
        <p:spPr/>
        <p:txBody>
          <a:bodyPr>
            <a:normAutofit fontScale="62500" lnSpcReduction="20000"/>
          </a:bodyPr>
          <a:lstStyle/>
          <a:p>
            <a:endParaRPr lang="en-US" dirty="0"/>
          </a:p>
          <a:p>
            <a:r>
              <a:rPr lang="en-US" sz="1467" dirty="0"/>
              <a:t>Abernathy, Roeder, Boyd &amp; Hullett, P.C.</a:t>
            </a:r>
          </a:p>
          <a:p>
            <a:endParaRPr lang="en-US" sz="1467" dirty="0"/>
          </a:p>
        </p:txBody>
      </p:sp>
      <p:pic>
        <p:nvPicPr>
          <p:cNvPr id="12290" name="Picture 2" descr="Hypothetical: What would you do if . . . ? (Part One) - » Th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0043" y="2564904"/>
            <a:ext cx="5001637" cy="2789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8580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1" y="2867264"/>
            <a:ext cx="11029615" cy="1497507"/>
          </a:xfrm>
        </p:spPr>
        <p:txBody>
          <a:bodyPr>
            <a:normAutofit/>
          </a:bodyPr>
          <a:lstStyle/>
          <a:p>
            <a:r>
              <a:rPr lang="en-US" dirty="0"/>
              <a:t>The finale</a:t>
            </a:r>
          </a:p>
        </p:txBody>
      </p:sp>
      <p:sp>
        <p:nvSpPr>
          <p:cNvPr id="3" name="Text Placeholder 2"/>
          <p:cNvSpPr>
            <a:spLocks noGrp="1"/>
          </p:cNvSpPr>
          <p:nvPr>
            <p:ph type="body" idx="1"/>
          </p:nvPr>
        </p:nvSpPr>
        <p:spPr>
          <a:xfrm>
            <a:off x="581190" y="4295969"/>
            <a:ext cx="11029615" cy="846004"/>
          </a:xfrm>
        </p:spPr>
        <p:txBody>
          <a:bodyPr>
            <a:normAutofit/>
          </a:bodyPr>
          <a:lstStyle/>
          <a:p>
            <a:r>
              <a:rPr lang="en-US" dirty="0"/>
              <a:t>Finishing the Investigation and Drafting Findings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4641" y="5141973"/>
            <a:ext cx="2342029" cy="1317392"/>
          </a:xfrm>
          <a:prstGeom prst="rect">
            <a:avLst/>
          </a:prstGeom>
        </p:spPr>
      </p:pic>
      <p:pic>
        <p:nvPicPr>
          <p:cNvPr id="6146" name="Picture 2" descr="Four Steps to a Great Investigation Re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7919" y="967002"/>
            <a:ext cx="4599306" cy="3060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8691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Draft Investigation report</a:t>
            </a:r>
          </a:p>
        </p:txBody>
      </p:sp>
      <p:sp>
        <p:nvSpPr>
          <p:cNvPr id="3" name="Content Placeholder 2"/>
          <p:cNvSpPr>
            <a:spLocks noGrp="1"/>
          </p:cNvSpPr>
          <p:nvPr>
            <p:ph idx="1"/>
          </p:nvPr>
        </p:nvSpPr>
        <p:spPr/>
        <p:txBody>
          <a:bodyPr>
            <a:normAutofit fontScale="85000" lnSpcReduction="10000"/>
          </a:bodyPr>
          <a:lstStyle/>
          <a:p>
            <a:r>
              <a:rPr lang="en-US" sz="3000" dirty="0">
                <a:solidFill>
                  <a:schemeClr val="tx1"/>
                </a:solidFill>
              </a:rPr>
              <a:t>Once you have a report, share all evidence used in the report with both the complainant and respondent.</a:t>
            </a:r>
          </a:p>
          <a:p>
            <a:r>
              <a:rPr lang="en-US" sz="3000" dirty="0">
                <a:solidFill>
                  <a:schemeClr val="tx1"/>
                </a:solidFill>
              </a:rPr>
              <a:t>Parties must have at least 10 days to submit a written response, which the investigator will consider prior to completion of the investigative report.</a:t>
            </a:r>
          </a:p>
          <a:p>
            <a:r>
              <a:rPr lang="en-US" sz="3000" dirty="0">
                <a:solidFill>
                  <a:schemeClr val="tx1"/>
                </a:solidFill>
              </a:rPr>
              <a:t>Send to each party and the party's advisor, if any, the investigative report in an electronic format or a hard copy, for their review and written response.</a:t>
            </a:r>
          </a:p>
          <a:p>
            <a:r>
              <a:rPr lang="en-US" sz="3000" dirty="0">
                <a:solidFill>
                  <a:schemeClr val="tx1"/>
                </a:solidFill>
              </a:rPr>
              <a:t>The investigative report must be available to the parties at least 10 days prior to a hearing.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185" y="5631872"/>
            <a:ext cx="1781622" cy="1002163"/>
          </a:xfrm>
          <a:prstGeom prst="rect">
            <a:avLst/>
          </a:prstGeom>
        </p:spPr>
      </p:pic>
    </p:spTree>
    <p:extLst>
      <p:ext uri="{BB962C8B-B14F-4D97-AF65-F5344CB8AC3E}">
        <p14:creationId xmlns:p14="http://schemas.microsoft.com/office/powerpoint/2010/main" val="24853256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 Components</a:t>
            </a: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
              <a:defRPr/>
            </a:pPr>
            <a:r>
              <a:rPr lang="en-US" altLang="en-US" sz="3200" dirty="0">
                <a:solidFill>
                  <a:schemeClr val="tx1"/>
                </a:solidFill>
              </a:rPr>
              <a:t>Investigation report components:</a:t>
            </a:r>
          </a:p>
          <a:p>
            <a:pPr lvl="1">
              <a:buFont typeface="Wingdings" panose="05000000000000000000" pitchFamily="2" charset="2"/>
              <a:buChar char="§"/>
              <a:defRPr/>
            </a:pPr>
            <a:r>
              <a:rPr lang="en-US" altLang="en-US" sz="3200" dirty="0">
                <a:solidFill>
                  <a:schemeClr val="tx1"/>
                </a:solidFill>
              </a:rPr>
              <a:t>Background.</a:t>
            </a:r>
          </a:p>
          <a:p>
            <a:pPr lvl="1">
              <a:buFont typeface="Wingdings" panose="05000000000000000000" pitchFamily="2" charset="2"/>
              <a:buChar char="§"/>
              <a:defRPr/>
            </a:pPr>
            <a:r>
              <a:rPr lang="en-US" altLang="en-US" sz="3200" dirty="0">
                <a:solidFill>
                  <a:schemeClr val="tx1"/>
                </a:solidFill>
              </a:rPr>
              <a:t>Application of College’s Guidelines or Policies.</a:t>
            </a:r>
          </a:p>
          <a:p>
            <a:pPr lvl="1">
              <a:buFont typeface="Wingdings" panose="05000000000000000000" pitchFamily="2" charset="2"/>
              <a:buChar char="§"/>
              <a:defRPr/>
            </a:pPr>
            <a:r>
              <a:rPr lang="en-US" altLang="en-US" sz="3200" dirty="0">
                <a:solidFill>
                  <a:schemeClr val="tx1"/>
                </a:solidFill>
              </a:rPr>
              <a:t>Key Factual Findings (Summary and Analysis).</a:t>
            </a:r>
          </a:p>
          <a:p>
            <a:pPr lvl="1">
              <a:buFont typeface="Wingdings" panose="05000000000000000000" pitchFamily="2" charset="2"/>
              <a:buChar char="§"/>
              <a:defRPr/>
            </a:pPr>
            <a:r>
              <a:rPr lang="en-US" altLang="en-US" sz="3200" dirty="0">
                <a:solidFill>
                  <a:schemeClr val="tx1"/>
                </a:solidFill>
              </a:rPr>
              <a:t>Conclusion and Recommendations.</a:t>
            </a:r>
          </a:p>
          <a:p>
            <a:pPr>
              <a:buFont typeface="Wingdings" panose="05000000000000000000" pitchFamily="2" charset="2"/>
              <a:buChar char="§"/>
              <a:defRPr/>
            </a:pPr>
            <a:r>
              <a:rPr lang="en-US" altLang="en-US" sz="3400" dirty="0">
                <a:solidFill>
                  <a:schemeClr val="tx1"/>
                </a:solidFill>
              </a:rPr>
              <a:t>Send to the decision maker.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185" y="5631872"/>
            <a:ext cx="1781622" cy="1002163"/>
          </a:xfrm>
          <a:prstGeom prst="rect">
            <a:avLst/>
          </a:prstGeom>
        </p:spPr>
      </p:pic>
    </p:spTree>
    <p:extLst>
      <p:ext uri="{BB962C8B-B14F-4D97-AF65-F5344CB8AC3E}">
        <p14:creationId xmlns:p14="http://schemas.microsoft.com/office/powerpoint/2010/main" val="21958363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51057" y="2181225"/>
            <a:ext cx="5089886" cy="3678238"/>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8778" y="5327034"/>
            <a:ext cx="2342029" cy="1317392"/>
          </a:xfrm>
          <a:prstGeom prst="rect">
            <a:avLst/>
          </a:prstGeom>
        </p:spPr>
      </p:pic>
    </p:spTree>
    <p:extLst>
      <p:ext uri="{BB962C8B-B14F-4D97-AF65-F5344CB8AC3E}">
        <p14:creationId xmlns:p14="http://schemas.microsoft.com/office/powerpoint/2010/main" val="9172596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8909" y="3071557"/>
            <a:ext cx="5926893" cy="3333878"/>
          </a:xfrm>
          <a:prstGeom prst="rect">
            <a:avLst/>
          </a:prstGeom>
        </p:spPr>
      </p:pic>
      <p:pic>
        <p:nvPicPr>
          <p:cNvPr id="7170" name="Picture 2" descr="11 Unique Ways to Say 'Thank You' in an Email | Grammarl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772" y="3436669"/>
            <a:ext cx="4162425"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298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Cont’D.</a:t>
            </a:r>
          </a:p>
        </p:txBody>
      </p:sp>
      <p:sp>
        <p:nvSpPr>
          <p:cNvPr id="3" name="Content Placeholder 2"/>
          <p:cNvSpPr>
            <a:spLocks noGrp="1"/>
          </p:cNvSpPr>
          <p:nvPr>
            <p:ph idx="1"/>
          </p:nvPr>
        </p:nvSpPr>
        <p:spPr/>
        <p:txBody>
          <a:bodyPr>
            <a:normAutofit/>
          </a:bodyPr>
          <a:lstStyle/>
          <a:p>
            <a:r>
              <a:rPr lang="en-US" sz="2800" dirty="0">
                <a:solidFill>
                  <a:schemeClr val="tx1"/>
                </a:solidFill>
              </a:rPr>
              <a:t>“Complainant” means an individual who is alleged to be the victim of conduct that could constitute sexual harassment.</a:t>
            </a:r>
          </a:p>
          <a:p>
            <a:r>
              <a:rPr lang="en-US" sz="2800" dirty="0">
                <a:solidFill>
                  <a:schemeClr val="tx1"/>
                </a:solidFill>
              </a:rPr>
              <a:t>“Consent” is not defined by the Title IX regulations, nor do the regulations require Colleges to adopt a particular definition of consent with respect to sexual assault.</a:t>
            </a:r>
          </a:p>
          <a:p>
            <a:r>
              <a:rPr lang="en-US" sz="2800" dirty="0">
                <a:solidFill>
                  <a:schemeClr val="tx1"/>
                </a:solidFill>
              </a:rPr>
              <a:t>“Respondent” means an individual who has been reported to be the perpetrator of conduct that could constitute sexual harassment.</a:t>
            </a:r>
          </a:p>
          <a:p>
            <a:endParaRPr lang="en-US" sz="2800"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185" y="5631872"/>
            <a:ext cx="1781622" cy="1002163"/>
          </a:xfrm>
          <a:prstGeom prst="rect">
            <a:avLst/>
          </a:prstGeom>
        </p:spPr>
      </p:pic>
    </p:spTree>
    <p:extLst>
      <p:ext uri="{BB962C8B-B14F-4D97-AF65-F5344CB8AC3E}">
        <p14:creationId xmlns:p14="http://schemas.microsoft.com/office/powerpoint/2010/main" val="836135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p:txBody>
          <a:bodyPr>
            <a:normAutofit/>
          </a:bodyPr>
          <a:lstStyle/>
          <a:p>
            <a:r>
              <a:rPr lang="en-US" sz="3200" dirty="0"/>
              <a:t>Jurisdiction</a:t>
            </a:r>
            <a:endParaRPr lang="uk-UA" sz="3200" b="1" dirty="0"/>
          </a:p>
        </p:txBody>
      </p:sp>
      <p:sp>
        <p:nvSpPr>
          <p:cNvPr id="39" name="Footer Placeholder 38"/>
          <p:cNvSpPr>
            <a:spLocks noGrp="1"/>
          </p:cNvSpPr>
          <p:nvPr>
            <p:ph type="ftr" sz="quarter" idx="15"/>
          </p:nvPr>
        </p:nvSpPr>
        <p:spPr/>
        <p:txBody>
          <a:bodyPr/>
          <a:lstStyle/>
          <a:p>
            <a:r>
              <a:rPr lang="en-US" dirty="0"/>
              <a:t>www.abernathy-law.com</a:t>
            </a:r>
            <a:endParaRPr lang="uk-UA" dirty="0"/>
          </a:p>
        </p:txBody>
      </p:sp>
      <p:sp>
        <p:nvSpPr>
          <p:cNvPr id="40" name="Slide Number Placeholder 39"/>
          <p:cNvSpPr>
            <a:spLocks noGrp="1"/>
          </p:cNvSpPr>
          <p:nvPr>
            <p:ph type="sldNum" sz="quarter" idx="16"/>
          </p:nvPr>
        </p:nvSpPr>
        <p:spPr/>
        <p:txBody>
          <a:bodyPr/>
          <a:lstStyle/>
          <a:p>
            <a:fld id="{5A12E19C-F0D7-470F-8E3A-FEF858791E3B}" type="slidenum">
              <a:rPr lang="uk-UA" smtClean="0"/>
              <a:pPr/>
              <a:t>6</a:t>
            </a:fld>
            <a:endParaRPr lang="uk-UA"/>
          </a:p>
        </p:txBody>
      </p:sp>
      <p:sp>
        <p:nvSpPr>
          <p:cNvPr id="43" name="Text Placeholder 42"/>
          <p:cNvSpPr>
            <a:spLocks noGrp="1"/>
          </p:cNvSpPr>
          <p:nvPr>
            <p:ph type="body" sz="quarter" idx="17"/>
          </p:nvPr>
        </p:nvSpPr>
        <p:spPr/>
        <p:txBody>
          <a:bodyPr/>
          <a:lstStyle/>
          <a:p>
            <a:r>
              <a:rPr lang="en-US" dirty="0"/>
              <a:t>Abernathy, Roeder, Boyd &amp; Hullett, P.C.</a:t>
            </a:r>
            <a:endParaRPr lang="uk-UA" dirty="0"/>
          </a:p>
        </p:txBody>
      </p:sp>
      <p:sp>
        <p:nvSpPr>
          <p:cNvPr id="17" name="Content Placeholder 45"/>
          <p:cNvSpPr txBox="1">
            <a:spLocks/>
          </p:cNvSpPr>
          <p:nvPr/>
        </p:nvSpPr>
        <p:spPr>
          <a:xfrm>
            <a:off x="624418" y="1412777"/>
            <a:ext cx="10943167" cy="488261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just">
              <a:buNone/>
            </a:pPr>
            <a:r>
              <a:rPr lang="en-US" sz="3200" dirty="0">
                <a:solidFill>
                  <a:srgbClr val="1B5A41"/>
                </a:solidFill>
              </a:rPr>
              <a:t>Jurisdiction:</a:t>
            </a:r>
          </a:p>
          <a:p>
            <a:pPr lvl="1" algn="just">
              <a:buFont typeface="Arial" panose="020B0604020202020204" pitchFamily="34" charset="0"/>
              <a:buChar char="•"/>
            </a:pPr>
            <a:r>
              <a:rPr lang="en-US" sz="3200" dirty="0">
                <a:solidFill>
                  <a:srgbClr val="1B5A41"/>
                </a:solidFill>
              </a:rPr>
              <a:t>The Decision Makers have jurisdiction over Title IX claims that are within the </a:t>
            </a:r>
            <a:r>
              <a:rPr lang="en-US" sz="3200" b="1" dirty="0">
                <a:solidFill>
                  <a:srgbClr val="1B5A41"/>
                </a:solidFill>
              </a:rPr>
              <a:t>“Education program or activity” </a:t>
            </a:r>
            <a:r>
              <a:rPr lang="en-US" sz="3200" dirty="0">
                <a:solidFill>
                  <a:srgbClr val="1B5A41"/>
                </a:solidFill>
              </a:rPr>
              <a:t>of the College. This</a:t>
            </a:r>
            <a:r>
              <a:rPr lang="en-US" sz="3200" b="1" dirty="0">
                <a:solidFill>
                  <a:srgbClr val="1B5A41"/>
                </a:solidFill>
              </a:rPr>
              <a:t> </a:t>
            </a:r>
            <a:r>
              <a:rPr lang="en-US" sz="3200" dirty="0">
                <a:solidFill>
                  <a:srgbClr val="1B5A41"/>
                </a:solidFill>
              </a:rPr>
              <a:t>includes situations over which the College exercises substantial control.</a:t>
            </a:r>
          </a:p>
          <a:p>
            <a:pPr lvl="1" algn="just">
              <a:buFont typeface="Arial" panose="020B0604020202020204" pitchFamily="34" charset="0"/>
              <a:buChar char="•"/>
            </a:pPr>
            <a:r>
              <a:rPr lang="en-US" sz="3200" dirty="0">
                <a:solidFill>
                  <a:srgbClr val="1B5A41"/>
                </a:solidFill>
              </a:rPr>
              <a:t>Substantial control over activities includes field trips, academic conferences, or other school-sponsored travel. Substantial control also applies to College-owned buildings.</a:t>
            </a:r>
          </a:p>
        </p:txBody>
      </p:sp>
    </p:spTree>
    <p:extLst>
      <p:ext uri="{BB962C8B-B14F-4D97-AF65-F5344CB8AC3E}">
        <p14:creationId xmlns:p14="http://schemas.microsoft.com/office/powerpoint/2010/main" val="180432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3"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Prohibited conduct</a:t>
            </a:r>
          </a:p>
        </p:txBody>
      </p:sp>
      <p:sp>
        <p:nvSpPr>
          <p:cNvPr id="3" name="Content Placeholder 2"/>
          <p:cNvSpPr>
            <a:spLocks noGrp="1"/>
          </p:cNvSpPr>
          <p:nvPr>
            <p:ph idx="1"/>
          </p:nvPr>
        </p:nvSpPr>
        <p:spPr>
          <a:xfrm>
            <a:off x="581192" y="1905001"/>
            <a:ext cx="11029615" cy="3901844"/>
          </a:xfrm>
        </p:spPr>
        <p:txBody>
          <a:bodyPr>
            <a:normAutofit fontScale="92500"/>
          </a:bodyPr>
          <a:lstStyle/>
          <a:p>
            <a:pPr marL="0" indent="0">
              <a:buNone/>
            </a:pPr>
            <a:r>
              <a:rPr lang="en-US" sz="2400" dirty="0">
                <a:solidFill>
                  <a:schemeClr val="tx1"/>
                </a:solidFill>
              </a:rPr>
              <a:t>“Sexual harassment” means conduct on the basis of sex that satisfies one or more of the following:</a:t>
            </a:r>
          </a:p>
          <a:p>
            <a:pPr marL="0" indent="0">
              <a:buNone/>
            </a:pPr>
            <a:r>
              <a:rPr lang="en-US" sz="2400" dirty="0">
                <a:solidFill>
                  <a:schemeClr val="tx1"/>
                </a:solidFill>
              </a:rPr>
              <a:t>1.  Quid Pro Quo.  An employee of the College conditioning the provision of an aid, benefit, or service of the College on an individual’s participation in unwelcome sexual conduct;</a:t>
            </a:r>
          </a:p>
          <a:p>
            <a:pPr marL="0" indent="0">
              <a:buNone/>
            </a:pPr>
            <a:r>
              <a:rPr lang="en-US" sz="2400" dirty="0">
                <a:solidFill>
                  <a:schemeClr val="tx1"/>
                </a:solidFill>
              </a:rPr>
              <a:t>2. Unwelcome conduct determined by a reasonable person to be so severe, pervasive, and objectively offensive that it effectively denies a person equal access to the College’s education program or activity; or</a:t>
            </a:r>
          </a:p>
          <a:p>
            <a:pPr marL="0" indent="0">
              <a:buNone/>
            </a:pPr>
            <a:r>
              <a:rPr lang="en-US" sz="2400" dirty="0">
                <a:solidFill>
                  <a:schemeClr val="tx1"/>
                </a:solidFill>
              </a:rPr>
              <a:t>3. “Sexual assault” as defined in 20 U.S.C. 1092(f)(6)(A)(v), “dating violence” as defined in 34 U.S.C. 12291(a)(10), “domestic violence” as defined in 34 U.S.C. 12291(a)(8), or “stalking” as defined in 34 U.S.C. 12291(a)(30).</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185" y="5631872"/>
            <a:ext cx="1781622" cy="1002163"/>
          </a:xfrm>
          <a:prstGeom prst="rect">
            <a:avLst/>
          </a:prstGeom>
        </p:spPr>
      </p:pic>
    </p:spTree>
    <p:extLst>
      <p:ext uri="{BB962C8B-B14F-4D97-AF65-F5344CB8AC3E}">
        <p14:creationId xmlns:p14="http://schemas.microsoft.com/office/powerpoint/2010/main" val="1142254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Prohibited conduct</a:t>
            </a:r>
          </a:p>
        </p:txBody>
      </p:sp>
      <p:sp>
        <p:nvSpPr>
          <p:cNvPr id="3" name="Content Placeholder 2"/>
          <p:cNvSpPr>
            <a:spLocks noGrp="1"/>
          </p:cNvSpPr>
          <p:nvPr>
            <p:ph idx="1"/>
          </p:nvPr>
        </p:nvSpPr>
        <p:spPr/>
        <p:txBody>
          <a:bodyPr>
            <a:normAutofit fontScale="85000" lnSpcReduction="10000"/>
          </a:bodyPr>
          <a:lstStyle/>
          <a:p>
            <a:r>
              <a:rPr lang="en-US" dirty="0"/>
              <a:t>“Sexual assault” means an offense classified as a forcible or nonforcible sex offense under the uniform crime reporting system of the Federal Bureau of Investigation.</a:t>
            </a:r>
          </a:p>
          <a:p>
            <a:r>
              <a:rPr lang="en-US" dirty="0"/>
              <a:t>“Domestic violence” includes felony or misdemeanor crimes of violence committed by a current or former spouse or intimate partner of the victim, by a person with whom the victim shares a child in common, by a person who is cohabitating with or has cohabitated with the victim as a spouse or intimate partner, by a person similarly situated to a spouse of the victim under the domestic or family violence laws of the jurisdiction receiving grant monies, or by any other person against an adult or youth victim who is protected from that person’s acts under the domestic or family violence laws of the jurisdiction.</a:t>
            </a:r>
          </a:p>
          <a:p>
            <a:r>
              <a:rPr lang="en-US" sz="1600" dirty="0"/>
              <a:t>“Dating violence” means violence committed by a person—</a:t>
            </a:r>
          </a:p>
          <a:p>
            <a:pPr marL="0" indent="0">
              <a:buNone/>
            </a:pPr>
            <a:r>
              <a:rPr lang="en-US" sz="1600" dirty="0"/>
              <a:t>	(A) who is or has been in a social relationship of a romantic or intimate nature with the victim; and</a:t>
            </a:r>
          </a:p>
          <a:p>
            <a:pPr marL="0" indent="0">
              <a:buNone/>
            </a:pPr>
            <a:r>
              <a:rPr lang="en-US" sz="1600" dirty="0"/>
              <a:t>	(B) where the existence of such a relationship shall be determined based on a consideration of the following factors:</a:t>
            </a:r>
          </a:p>
          <a:p>
            <a:pPr marL="0" indent="0">
              <a:buNone/>
            </a:pPr>
            <a:r>
              <a:rPr lang="en-US" sz="1600" dirty="0"/>
              <a:t>		(i)The length of the relationship.</a:t>
            </a:r>
          </a:p>
          <a:p>
            <a:pPr marL="630000" lvl="2" indent="0">
              <a:buNone/>
            </a:pPr>
            <a:r>
              <a:rPr lang="en-US" sz="1600" dirty="0"/>
              <a:t>	(ii)The type of relationship.</a:t>
            </a:r>
          </a:p>
          <a:p>
            <a:pPr marL="0" indent="0">
              <a:buNone/>
            </a:pPr>
            <a:r>
              <a:rPr lang="en-US" sz="1600" dirty="0"/>
              <a:t>		(iii)The frequency of interaction between the persons involved in the relationship.</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185" y="5631872"/>
            <a:ext cx="1781622" cy="1002163"/>
          </a:xfrm>
          <a:prstGeom prst="rect">
            <a:avLst/>
          </a:prstGeom>
        </p:spPr>
      </p:pic>
    </p:spTree>
    <p:extLst>
      <p:ext uri="{BB962C8B-B14F-4D97-AF65-F5344CB8AC3E}">
        <p14:creationId xmlns:p14="http://schemas.microsoft.com/office/powerpoint/2010/main" val="3708835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Starting / planning an investigation</a:t>
            </a:r>
          </a:p>
        </p:txBody>
      </p:sp>
      <p:sp>
        <p:nvSpPr>
          <p:cNvPr id="3" name="Text Placeholder 2"/>
          <p:cNvSpPr>
            <a:spLocks noGrp="1"/>
          </p:cNvSpPr>
          <p:nvPr>
            <p:ph type="body" idx="1"/>
          </p:nvPr>
        </p:nvSpPr>
        <p:spPr/>
        <p:txBody>
          <a:bodyPr>
            <a:normAutofit/>
          </a:bodyPr>
          <a:lstStyle/>
          <a:p>
            <a:r>
              <a:rPr lang="en-US" dirty="0"/>
              <a:t>Where to begin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4641" y="5141973"/>
            <a:ext cx="2342029" cy="1317392"/>
          </a:xfrm>
          <a:prstGeom prst="rect">
            <a:avLst/>
          </a:prstGeom>
        </p:spPr>
      </p:pic>
      <p:sp>
        <p:nvSpPr>
          <p:cNvPr id="6" name="AutoShape 4" descr="Every Workplace Investigation Needs A Thorough Investigation Pla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4" name="Picture 6" descr="Every Workplace Investigation Needs A Thorough Investigation Pla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8952" y="893700"/>
            <a:ext cx="6726990" cy="2802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753631"/>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item.xml>��< ? x m l   v e r s i o n = " 1 . 0 "   e n c o d i n g = " u t f - 1 6 " ? >  
 < p r o p e r t i e s   x m l n s = " h t t p : / / w w w . i m a n a g e . c o m / w o r k / x m l s c h e m a " >  
     < d o c u m e n t i d > L E G A L ! 4 5 6 6 7 2 9 . 1 < / d o c u m e n t i d >  
     < s e n d e r i d > A S A N D E R < / s e n d e r i d >  
     < s e n d e r e m a i l > a s a n d e r @ a b e r n a t h y - l a w . c o m < / s e n d e r e m a i l >  
     < l a s t m o d i f i e d > 2 0 2 4 - 1 0 - 0 1 T 1 1 : 2 6 : 2 6 . 0 0 0 0 0 0 0 - 0 5 : 0 0 < / l a s t m o d i f i e d >  
     < d a t a b a s e > L E G A L < / d a t a b a s e >  
 < / p r o p e r t i e s > 
</file>

<file path=docProps/app.xml><?xml version="1.0" encoding="utf-8"?>
<Properties xmlns="http://schemas.openxmlformats.org/officeDocument/2006/extended-properties" xmlns:vt="http://schemas.openxmlformats.org/officeDocument/2006/docPropsVTypes">
  <Template>TM03457464[[fn=Dividend]]</Template>
  <TotalTime>1191</TotalTime>
  <Words>3391</Words>
  <Application>Microsoft Office PowerPoint</Application>
  <PresentationFormat>Widescreen</PresentationFormat>
  <Paragraphs>293</Paragraphs>
  <Slides>48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Gill Sans MT</vt:lpstr>
      <vt:lpstr>Wingdings</vt:lpstr>
      <vt:lpstr>Wingdings 2</vt:lpstr>
      <vt:lpstr>Dividend</vt:lpstr>
      <vt:lpstr>Title IX Investigations</vt:lpstr>
      <vt:lpstr>Presentation Agenda</vt:lpstr>
      <vt:lpstr>vocabulary</vt:lpstr>
      <vt:lpstr>Definitions</vt:lpstr>
      <vt:lpstr>Definitions Cont’D.</vt:lpstr>
      <vt:lpstr>Jurisdiction</vt:lpstr>
      <vt:lpstr>Prohibited conduct</vt:lpstr>
      <vt:lpstr>Prohibited conduct</vt:lpstr>
      <vt:lpstr>Starting / planning an investigation</vt:lpstr>
      <vt:lpstr>Steps that should be completed before investigation </vt:lpstr>
      <vt:lpstr>Presumption of innocence </vt:lpstr>
      <vt:lpstr>Trigger of an investigation</vt:lpstr>
      <vt:lpstr>First steps upon receipt of report - Checklist</vt:lpstr>
      <vt:lpstr>When to use an external investigator</vt:lpstr>
      <vt:lpstr>Send notification of meeting</vt:lpstr>
      <vt:lpstr>Evidentiary Standard </vt:lpstr>
      <vt:lpstr>Rape shield </vt:lpstr>
      <vt:lpstr>Components of an effective investigation</vt:lpstr>
      <vt:lpstr>Key Elements</vt:lpstr>
      <vt:lpstr>Key Elements</vt:lpstr>
      <vt:lpstr>Key Elements </vt:lpstr>
      <vt:lpstr>Conducting the interviews</vt:lpstr>
      <vt:lpstr>Who to interview</vt:lpstr>
      <vt:lpstr>Interview Process</vt:lpstr>
      <vt:lpstr>Complainant’s interview</vt:lpstr>
      <vt:lpstr>Interviewing the respondent</vt:lpstr>
      <vt:lpstr>advisor</vt:lpstr>
      <vt:lpstr>After the initial interviews </vt:lpstr>
      <vt:lpstr>Conducting the investigation </vt:lpstr>
      <vt:lpstr>Documentation basics </vt:lpstr>
      <vt:lpstr>How to Document?</vt:lpstr>
      <vt:lpstr>How to Document?</vt:lpstr>
      <vt:lpstr>How to Document?</vt:lpstr>
      <vt:lpstr>How to Document?</vt:lpstr>
      <vt:lpstr>Documentation – best practices</vt:lpstr>
      <vt:lpstr>Evidence – What is relevant?</vt:lpstr>
      <vt:lpstr>Relevancy </vt:lpstr>
      <vt:lpstr>Relevancy – Rape Shield </vt:lpstr>
      <vt:lpstr>Relevancy – Rape Shield </vt:lpstr>
      <vt:lpstr>Relevancy – Treatment Records</vt:lpstr>
      <vt:lpstr>Relevancy – Hypothetical </vt:lpstr>
      <vt:lpstr>Relevancy – Hypothetical</vt:lpstr>
      <vt:lpstr>Relevancy - Hypothetical</vt:lpstr>
      <vt:lpstr>The finale</vt:lpstr>
      <vt:lpstr>Draft Investigation report</vt:lpstr>
      <vt:lpstr>Report Components</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Be reasonable</dc:title>
  <dc:creator>Lucas Henry</dc:creator>
  <cp:lastModifiedBy>Angie Sander</cp:lastModifiedBy>
  <cp:revision>107</cp:revision>
  <cp:lastPrinted>2019-06-12T15:39:56Z</cp:lastPrinted>
  <dcterms:created xsi:type="dcterms:W3CDTF">2016-12-29T13:46:45Z</dcterms:created>
  <dcterms:modified xsi:type="dcterms:W3CDTF">2024-10-01T16:26:26Z</dcterms:modified>
</cp:coreProperties>
</file>