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7" r:id="rId2"/>
    <p:sldId id="258" r:id="rId3"/>
    <p:sldId id="357" r:id="rId4"/>
    <p:sldId id="323" r:id="rId5"/>
    <p:sldId id="422" r:id="rId6"/>
    <p:sldId id="392" r:id="rId7"/>
    <p:sldId id="278" r:id="rId8"/>
    <p:sldId id="412" r:id="rId9"/>
    <p:sldId id="413" r:id="rId10"/>
    <p:sldId id="360" r:id="rId11"/>
    <p:sldId id="361" r:id="rId12"/>
    <p:sldId id="362" r:id="rId13"/>
    <p:sldId id="414" r:id="rId14"/>
    <p:sldId id="364" r:id="rId15"/>
    <p:sldId id="394" r:id="rId16"/>
    <p:sldId id="395" r:id="rId17"/>
    <p:sldId id="365" r:id="rId18"/>
    <p:sldId id="415" r:id="rId19"/>
    <p:sldId id="368" r:id="rId20"/>
    <p:sldId id="369" r:id="rId21"/>
    <p:sldId id="371" r:id="rId22"/>
    <p:sldId id="416" r:id="rId23"/>
    <p:sldId id="417" r:id="rId24"/>
    <p:sldId id="377" r:id="rId25"/>
    <p:sldId id="378" r:id="rId26"/>
    <p:sldId id="379" r:id="rId27"/>
    <p:sldId id="380" r:id="rId28"/>
    <p:sldId id="381" r:id="rId29"/>
    <p:sldId id="419" r:id="rId30"/>
    <p:sldId id="420" r:id="rId31"/>
    <p:sldId id="382" r:id="rId32"/>
    <p:sldId id="383" r:id="rId33"/>
    <p:sldId id="384" r:id="rId34"/>
    <p:sldId id="385" r:id="rId35"/>
    <p:sldId id="386" r:id="rId36"/>
    <p:sldId id="387" r:id="rId37"/>
    <p:sldId id="388" r:id="rId38"/>
    <p:sldId id="390" r:id="rId39"/>
    <p:sldId id="391" r:id="rId40"/>
    <p:sldId id="397" r:id="rId41"/>
    <p:sldId id="398" r:id="rId42"/>
    <p:sldId id="399" r:id="rId43"/>
    <p:sldId id="400" r:id="rId44"/>
    <p:sldId id="401" r:id="rId45"/>
    <p:sldId id="402" r:id="rId46"/>
    <p:sldId id="396" r:id="rId47"/>
    <p:sldId id="403" r:id="rId48"/>
    <p:sldId id="404" r:id="rId49"/>
    <p:sldId id="405" r:id="rId50"/>
    <p:sldId id="406" r:id="rId51"/>
    <p:sldId id="408" r:id="rId52"/>
    <p:sldId id="409" r:id="rId53"/>
    <p:sldId id="389" r:id="rId54"/>
    <p:sldId id="344" r:id="rId55"/>
  </p:sldIdLst>
  <p:sldSz cx="9144000" cy="5143500" type="screen16x9"/>
  <p:notesSz cx="7315200" cy="96012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890">
          <p15:clr>
            <a:srgbClr val="A4A3A4"/>
          </p15:clr>
        </p15:guide>
        <p15:guide id="3" orient="horz" pos="758">
          <p15:clr>
            <a:srgbClr val="A4A3A4"/>
          </p15:clr>
        </p15:guide>
        <p15:guide id="4" pos="2880">
          <p15:clr>
            <a:srgbClr val="A4A3A4"/>
          </p15:clr>
        </p15:guide>
        <p15:guide id="5" pos="295">
          <p15:clr>
            <a:srgbClr val="A4A3A4"/>
          </p15:clr>
        </p15:guide>
        <p15:guide id="6"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A41"/>
    <a:srgbClr val="175B41"/>
    <a:srgbClr val="238D44"/>
    <a:srgbClr val="000000"/>
    <a:srgbClr val="FFFFFF"/>
    <a:srgbClr val="B2B2B2"/>
    <a:srgbClr val="111111"/>
    <a:srgbClr val="EAEAEA"/>
    <a:srgbClr val="1A6832"/>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4" autoAdjust="0"/>
    <p:restoredTop sz="93817" autoAdjust="0"/>
  </p:normalViewPr>
  <p:slideViewPr>
    <p:cSldViewPr showGuides="1">
      <p:cViewPr varScale="1">
        <p:scale>
          <a:sx n="142" d="100"/>
          <a:sy n="142" d="100"/>
        </p:scale>
        <p:origin x="606" y="120"/>
      </p:cViewPr>
      <p:guideLst>
        <p:guide orient="horz" pos="1620"/>
        <p:guide orient="horz" pos="2890"/>
        <p:guide orient="horz" pos="758"/>
        <p:guide pos="2880"/>
        <p:guide pos="295"/>
        <p:guide pos="54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5742" y="108"/>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 Target="slides/slide40.xml" Id="rId41" /><Relationship Type="http://schemas.openxmlformats.org/officeDocument/2006/relationships/slide" Target="slides/slide53.xml" Id="rId54"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presProps" Target="presProps.xml" Id="rId58"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handoutMaster" Target="handoutMasters/handoutMaster1.xml" Id="rId57" /><Relationship Type="http://schemas.openxmlformats.org/officeDocument/2006/relationships/tableStyles" Target="tableStyles.xml" Id="rId61"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theme" Target="theme/theme1.xml" Id="rId6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notesMaster" Target="notesMasters/notesMaster1.xml" Id="rId56"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viewProps" Target="viewProps.xml" Id="rId59" /><Relationship Type="http://schemas.openxmlformats.org/officeDocument/2006/relationships/customXml" Target="/customXML/item.xml" Id="imanage.xml" /></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53078-08BF-46A3-A0AC-5E29286381E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D50A116-C0D7-48A7-B85F-F54D08598019}">
      <dgm:prSet phldrT="[Text]"/>
      <dgm:spPr/>
      <dgm:t>
        <a:bodyPr/>
        <a:lstStyle/>
        <a:p>
          <a:r>
            <a:rPr lang="en-US" dirty="0">
              <a:solidFill>
                <a:srgbClr val="1B5A41"/>
              </a:solidFill>
            </a:rPr>
            <a:t>The new Title IX regulation provides for a </a:t>
          </a:r>
          <a:r>
            <a:rPr lang="en-US" i="1" dirty="0">
              <a:solidFill>
                <a:srgbClr val="1B5A41"/>
              </a:solidFill>
            </a:rPr>
            <a:t>narrower definition </a:t>
          </a:r>
          <a:r>
            <a:rPr lang="en-US" dirty="0">
              <a:solidFill>
                <a:srgbClr val="1B5A41"/>
              </a:solidFill>
            </a:rPr>
            <a:t>of sexual harassment that constitutes sex discrimination. The new definition has </a:t>
          </a:r>
          <a:r>
            <a:rPr lang="en-US" b="1" u="sng" dirty="0">
              <a:solidFill>
                <a:srgbClr val="1B5A41"/>
              </a:solidFill>
            </a:rPr>
            <a:t>(3) types of sex-based conduct</a:t>
          </a:r>
          <a:r>
            <a:rPr lang="en-US" dirty="0">
              <a:solidFill>
                <a:srgbClr val="1B5A41"/>
              </a:solidFill>
            </a:rPr>
            <a:t> which would constitute sexual harassment:</a:t>
          </a:r>
          <a:endParaRPr lang="en-US" dirty="0"/>
        </a:p>
      </dgm:t>
    </dgm:pt>
    <dgm:pt modelId="{019C7784-5AC8-42E2-8EA1-AD6930266201}" type="parTrans" cxnId="{609BF407-D810-443B-8272-BE3C4DEF1D55}">
      <dgm:prSet/>
      <dgm:spPr/>
      <dgm:t>
        <a:bodyPr/>
        <a:lstStyle/>
        <a:p>
          <a:endParaRPr lang="en-US"/>
        </a:p>
      </dgm:t>
    </dgm:pt>
    <dgm:pt modelId="{472C6EF0-B5B7-4CD2-AA1C-E2D012D29429}" type="sibTrans" cxnId="{609BF407-D810-443B-8272-BE3C4DEF1D55}">
      <dgm:prSet/>
      <dgm:spPr/>
      <dgm:t>
        <a:bodyPr/>
        <a:lstStyle/>
        <a:p>
          <a:endParaRPr lang="en-US"/>
        </a:p>
      </dgm:t>
    </dgm:pt>
    <dgm:pt modelId="{57DB2A1C-896C-418E-94FC-3A0437F5B0B6}">
      <dgm:prSet phldrT="[Text]"/>
      <dgm:spPr/>
      <dgm:t>
        <a:bodyPr/>
        <a:lstStyle/>
        <a:p>
          <a:pPr algn="ctr"/>
          <a:r>
            <a:rPr lang="en-US" dirty="0">
              <a:solidFill>
                <a:srgbClr val="1B5A41"/>
              </a:solidFill>
            </a:rPr>
            <a:t>Sexual assault, dating violence, domestic violence, and stalking;</a:t>
          </a:r>
        </a:p>
      </dgm:t>
    </dgm:pt>
    <dgm:pt modelId="{463B0D7B-011F-45B9-927E-C8F6E016F1AD}" type="parTrans" cxnId="{BC9C0D97-1BB0-40EF-BF35-2CF66D84C502}">
      <dgm:prSet/>
      <dgm:spPr/>
      <dgm:t>
        <a:bodyPr/>
        <a:lstStyle/>
        <a:p>
          <a:endParaRPr lang="en-US"/>
        </a:p>
      </dgm:t>
    </dgm:pt>
    <dgm:pt modelId="{8D70C5EF-1774-4659-919D-C3903D07ED51}" type="sibTrans" cxnId="{BC9C0D97-1BB0-40EF-BF35-2CF66D84C502}">
      <dgm:prSet/>
      <dgm:spPr/>
      <dgm:t>
        <a:bodyPr/>
        <a:lstStyle/>
        <a:p>
          <a:endParaRPr lang="en-US"/>
        </a:p>
      </dgm:t>
    </dgm:pt>
    <dgm:pt modelId="{62923ADC-540E-4134-AAA8-AF548456080E}">
      <dgm:prSet phldrT="[Text]"/>
      <dgm:spPr/>
      <dgm:t>
        <a:bodyPr/>
        <a:lstStyle/>
        <a:p>
          <a:pPr algn="ctr"/>
          <a:r>
            <a:rPr lang="en-US" dirty="0">
              <a:solidFill>
                <a:srgbClr val="1B5A41"/>
              </a:solidFill>
            </a:rPr>
            <a:t>“Unwelcome conduct that is </a:t>
          </a:r>
          <a:r>
            <a:rPr lang="en-US" b="1" u="sng" dirty="0">
              <a:solidFill>
                <a:srgbClr val="1B5A41"/>
              </a:solidFill>
            </a:rPr>
            <a:t>so severe, pervasive and objectively offensive </a:t>
          </a:r>
          <a:r>
            <a:rPr lang="en-US" dirty="0">
              <a:solidFill>
                <a:srgbClr val="1B5A41"/>
              </a:solidFill>
            </a:rPr>
            <a:t>that it effectively denies a person equal educational access; AND</a:t>
          </a:r>
          <a:endParaRPr lang="en-US" dirty="0"/>
        </a:p>
      </dgm:t>
    </dgm:pt>
    <dgm:pt modelId="{10A0BCEF-D4D6-4FFF-BAD2-A7775019F8B5}" type="parTrans" cxnId="{C6DC6D31-EFA7-4EFD-9766-AD3B74B60B01}">
      <dgm:prSet/>
      <dgm:spPr/>
      <dgm:t>
        <a:bodyPr/>
        <a:lstStyle/>
        <a:p>
          <a:endParaRPr lang="en-US"/>
        </a:p>
      </dgm:t>
    </dgm:pt>
    <dgm:pt modelId="{1B3E02E3-47B8-4898-A950-D2534FAF2EDC}" type="sibTrans" cxnId="{C6DC6D31-EFA7-4EFD-9766-AD3B74B60B01}">
      <dgm:prSet/>
      <dgm:spPr/>
      <dgm:t>
        <a:bodyPr/>
        <a:lstStyle/>
        <a:p>
          <a:endParaRPr lang="en-US"/>
        </a:p>
      </dgm:t>
    </dgm:pt>
    <dgm:pt modelId="{160BC14F-EBCE-48B9-AF28-5DC15324EB3E}">
      <dgm:prSet phldrT="[Text]"/>
      <dgm:spPr/>
      <dgm:t>
        <a:bodyPr/>
        <a:lstStyle/>
        <a:p>
          <a:r>
            <a:rPr lang="en-US" dirty="0">
              <a:solidFill>
                <a:srgbClr val="1B5A41"/>
              </a:solidFill>
            </a:rPr>
            <a:t>An employee conditioning the aid, benefit or service on participation of unwelcomed sexual conduct (Quid pro Quo).</a:t>
          </a:r>
          <a:endParaRPr lang="en-US" dirty="0"/>
        </a:p>
      </dgm:t>
    </dgm:pt>
    <dgm:pt modelId="{D57F64EF-0E5E-477F-BEA5-D6FD06EC0DE1}" type="parTrans" cxnId="{69C7835C-BB96-4D35-8F5A-D38B4800D933}">
      <dgm:prSet/>
      <dgm:spPr/>
      <dgm:t>
        <a:bodyPr/>
        <a:lstStyle/>
        <a:p>
          <a:endParaRPr lang="en-US"/>
        </a:p>
      </dgm:t>
    </dgm:pt>
    <dgm:pt modelId="{7ED01EB1-4296-45FB-B717-12218A73EA62}" type="sibTrans" cxnId="{69C7835C-BB96-4D35-8F5A-D38B4800D933}">
      <dgm:prSet/>
      <dgm:spPr/>
      <dgm:t>
        <a:bodyPr/>
        <a:lstStyle/>
        <a:p>
          <a:endParaRPr lang="en-US"/>
        </a:p>
      </dgm:t>
    </dgm:pt>
    <dgm:pt modelId="{92C7AF2D-33EC-4F63-92A3-CBDFC26819B0}" type="pres">
      <dgm:prSet presAssocID="{F7453078-08BF-46A3-A0AC-5E29286381E6}" presName="composite" presStyleCnt="0">
        <dgm:presLayoutVars>
          <dgm:chMax val="1"/>
          <dgm:dir/>
          <dgm:resizeHandles val="exact"/>
        </dgm:presLayoutVars>
      </dgm:prSet>
      <dgm:spPr/>
    </dgm:pt>
    <dgm:pt modelId="{14918234-4D95-4464-826F-BC3611010821}" type="pres">
      <dgm:prSet presAssocID="{2D50A116-C0D7-48A7-B85F-F54D08598019}" presName="roof" presStyleLbl="dkBgShp" presStyleIdx="0" presStyleCnt="2" custLinFactNeighborX="-1181" custLinFactNeighborY="-2241"/>
      <dgm:spPr/>
    </dgm:pt>
    <dgm:pt modelId="{D2B20A08-1FB8-4A0A-991B-036E97D55CE6}" type="pres">
      <dgm:prSet presAssocID="{2D50A116-C0D7-48A7-B85F-F54D08598019}" presName="pillars" presStyleCnt="0"/>
      <dgm:spPr/>
    </dgm:pt>
    <dgm:pt modelId="{6318D9C4-808E-42F9-922E-0B7591E57CFC}" type="pres">
      <dgm:prSet presAssocID="{2D50A116-C0D7-48A7-B85F-F54D08598019}" presName="pillar1" presStyleLbl="node1" presStyleIdx="0" presStyleCnt="3">
        <dgm:presLayoutVars>
          <dgm:bulletEnabled val="1"/>
        </dgm:presLayoutVars>
      </dgm:prSet>
      <dgm:spPr/>
    </dgm:pt>
    <dgm:pt modelId="{83170496-FD20-4B8A-9143-517674454B95}" type="pres">
      <dgm:prSet presAssocID="{62923ADC-540E-4134-AAA8-AF548456080E}" presName="pillarX" presStyleLbl="node1" presStyleIdx="1" presStyleCnt="3">
        <dgm:presLayoutVars>
          <dgm:bulletEnabled val="1"/>
        </dgm:presLayoutVars>
      </dgm:prSet>
      <dgm:spPr/>
    </dgm:pt>
    <dgm:pt modelId="{9F5C72C4-A3B8-42AE-867B-60770BE3EFA8}" type="pres">
      <dgm:prSet presAssocID="{160BC14F-EBCE-48B9-AF28-5DC15324EB3E}" presName="pillarX" presStyleLbl="node1" presStyleIdx="2" presStyleCnt="3">
        <dgm:presLayoutVars>
          <dgm:bulletEnabled val="1"/>
        </dgm:presLayoutVars>
      </dgm:prSet>
      <dgm:spPr/>
    </dgm:pt>
    <dgm:pt modelId="{A4E1632A-C925-4E90-BC57-F874D16B8BB8}" type="pres">
      <dgm:prSet presAssocID="{2D50A116-C0D7-48A7-B85F-F54D08598019}" presName="base" presStyleLbl="dkBgShp" presStyleIdx="1" presStyleCnt="2"/>
      <dgm:spPr/>
    </dgm:pt>
  </dgm:ptLst>
  <dgm:cxnLst>
    <dgm:cxn modelId="{B72A5C02-4309-4CEC-8221-62BE695F6012}" type="presOf" srcId="{F7453078-08BF-46A3-A0AC-5E29286381E6}" destId="{92C7AF2D-33EC-4F63-92A3-CBDFC26819B0}" srcOrd="0" destOrd="0" presId="urn:microsoft.com/office/officeart/2005/8/layout/hList3"/>
    <dgm:cxn modelId="{609BF407-D810-443B-8272-BE3C4DEF1D55}" srcId="{F7453078-08BF-46A3-A0AC-5E29286381E6}" destId="{2D50A116-C0D7-48A7-B85F-F54D08598019}" srcOrd="0" destOrd="0" parTransId="{019C7784-5AC8-42E2-8EA1-AD6930266201}" sibTransId="{472C6EF0-B5B7-4CD2-AA1C-E2D012D29429}"/>
    <dgm:cxn modelId="{C6DC6D31-EFA7-4EFD-9766-AD3B74B60B01}" srcId="{2D50A116-C0D7-48A7-B85F-F54D08598019}" destId="{62923ADC-540E-4134-AAA8-AF548456080E}" srcOrd="1" destOrd="0" parTransId="{10A0BCEF-D4D6-4FFF-BAD2-A7775019F8B5}" sibTransId="{1B3E02E3-47B8-4898-A950-D2534FAF2EDC}"/>
    <dgm:cxn modelId="{69C7835C-BB96-4D35-8F5A-D38B4800D933}" srcId="{2D50A116-C0D7-48A7-B85F-F54D08598019}" destId="{160BC14F-EBCE-48B9-AF28-5DC15324EB3E}" srcOrd="2" destOrd="0" parTransId="{D57F64EF-0E5E-477F-BEA5-D6FD06EC0DE1}" sibTransId="{7ED01EB1-4296-45FB-B717-12218A73EA62}"/>
    <dgm:cxn modelId="{F1F01D65-CF6C-46B4-AF85-4D091EBB42F5}" type="presOf" srcId="{57DB2A1C-896C-418E-94FC-3A0437F5B0B6}" destId="{6318D9C4-808E-42F9-922E-0B7591E57CFC}" srcOrd="0" destOrd="0" presId="urn:microsoft.com/office/officeart/2005/8/layout/hList3"/>
    <dgm:cxn modelId="{02E5BA6C-877B-452C-8BAC-62AF51637940}" type="presOf" srcId="{160BC14F-EBCE-48B9-AF28-5DC15324EB3E}" destId="{9F5C72C4-A3B8-42AE-867B-60770BE3EFA8}" srcOrd="0" destOrd="0" presId="urn:microsoft.com/office/officeart/2005/8/layout/hList3"/>
    <dgm:cxn modelId="{F0CDCB6D-66E0-44B1-8332-7015D0D528E0}" type="presOf" srcId="{2D50A116-C0D7-48A7-B85F-F54D08598019}" destId="{14918234-4D95-4464-826F-BC3611010821}" srcOrd="0" destOrd="0" presId="urn:microsoft.com/office/officeart/2005/8/layout/hList3"/>
    <dgm:cxn modelId="{8C4A7E80-8A50-4019-8090-3A250A984F8F}" type="presOf" srcId="{62923ADC-540E-4134-AAA8-AF548456080E}" destId="{83170496-FD20-4B8A-9143-517674454B95}" srcOrd="0" destOrd="0" presId="urn:microsoft.com/office/officeart/2005/8/layout/hList3"/>
    <dgm:cxn modelId="{BC9C0D97-1BB0-40EF-BF35-2CF66D84C502}" srcId="{2D50A116-C0D7-48A7-B85F-F54D08598019}" destId="{57DB2A1C-896C-418E-94FC-3A0437F5B0B6}" srcOrd="0" destOrd="0" parTransId="{463B0D7B-011F-45B9-927E-C8F6E016F1AD}" sibTransId="{8D70C5EF-1774-4659-919D-C3903D07ED51}"/>
    <dgm:cxn modelId="{7DE7CBB4-B58B-4244-8CC3-82D81BC596A3}" type="presParOf" srcId="{92C7AF2D-33EC-4F63-92A3-CBDFC26819B0}" destId="{14918234-4D95-4464-826F-BC3611010821}" srcOrd="0" destOrd="0" presId="urn:microsoft.com/office/officeart/2005/8/layout/hList3"/>
    <dgm:cxn modelId="{A50E895B-2486-4214-A576-B3CAEF059ACC}" type="presParOf" srcId="{92C7AF2D-33EC-4F63-92A3-CBDFC26819B0}" destId="{D2B20A08-1FB8-4A0A-991B-036E97D55CE6}" srcOrd="1" destOrd="0" presId="urn:microsoft.com/office/officeart/2005/8/layout/hList3"/>
    <dgm:cxn modelId="{A877EA8F-80F2-4124-9424-0A54AC4FBC4E}" type="presParOf" srcId="{D2B20A08-1FB8-4A0A-991B-036E97D55CE6}" destId="{6318D9C4-808E-42F9-922E-0B7591E57CFC}" srcOrd="0" destOrd="0" presId="urn:microsoft.com/office/officeart/2005/8/layout/hList3"/>
    <dgm:cxn modelId="{C29707C2-7E71-46C9-A96E-D2E6C5480F3F}" type="presParOf" srcId="{D2B20A08-1FB8-4A0A-991B-036E97D55CE6}" destId="{83170496-FD20-4B8A-9143-517674454B95}" srcOrd="1" destOrd="0" presId="urn:microsoft.com/office/officeart/2005/8/layout/hList3"/>
    <dgm:cxn modelId="{E3A2B1C0-37BA-40F5-81E5-57667FD72AFA}" type="presParOf" srcId="{D2B20A08-1FB8-4A0A-991B-036E97D55CE6}" destId="{9F5C72C4-A3B8-42AE-867B-60770BE3EFA8}" srcOrd="2" destOrd="0" presId="urn:microsoft.com/office/officeart/2005/8/layout/hList3"/>
    <dgm:cxn modelId="{20C97EF4-53C5-45E1-AB69-7D7C641D6CC6}" type="presParOf" srcId="{92C7AF2D-33EC-4F63-92A3-CBDFC26819B0}" destId="{A4E1632A-C925-4E90-BC57-F874D16B8BB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DE5C0-5B47-4749-9807-C07A68384CB4}"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D05581AF-A98C-41A6-8B01-76D070849DB5}">
      <dgm:prSet phldrT="[Text]"/>
      <dgm:spPr/>
      <dgm:t>
        <a:bodyPr/>
        <a:lstStyle/>
        <a:p>
          <a:r>
            <a:rPr lang="en-US" dirty="0"/>
            <a:t>Response Required</a:t>
          </a:r>
        </a:p>
      </dgm:t>
    </dgm:pt>
    <dgm:pt modelId="{C765DB80-A0B7-4E1E-8224-58EF34EAD1A9}" type="parTrans" cxnId="{3CABD219-823A-491B-9B75-99BCEF9AAF56}">
      <dgm:prSet/>
      <dgm:spPr/>
      <dgm:t>
        <a:bodyPr/>
        <a:lstStyle/>
        <a:p>
          <a:endParaRPr lang="en-US"/>
        </a:p>
      </dgm:t>
    </dgm:pt>
    <dgm:pt modelId="{524CAFAA-E63B-45F3-A132-E66960F31972}" type="sibTrans" cxnId="{3CABD219-823A-491B-9B75-99BCEF9AAF56}">
      <dgm:prSet/>
      <dgm:spPr/>
      <dgm:t>
        <a:bodyPr/>
        <a:lstStyle/>
        <a:p>
          <a:endParaRPr lang="en-US"/>
        </a:p>
      </dgm:t>
    </dgm:pt>
    <dgm:pt modelId="{D0BBB934-7B1F-445E-B825-925FFC01438C}">
      <dgm:prSet phldrT="[Text]" custT="1"/>
      <dgm:spPr/>
      <dgm:t>
        <a:bodyPr/>
        <a:lstStyle/>
        <a:p>
          <a:pPr algn="ctr"/>
          <a:r>
            <a:rPr lang="en-US" sz="1400" dirty="0">
              <a:solidFill>
                <a:srgbClr val="1B5A41"/>
              </a:solidFill>
            </a:rPr>
            <a:t>The College has </a:t>
          </a:r>
          <a:r>
            <a:rPr lang="en-US" sz="1400" b="1" u="sng" dirty="0">
              <a:solidFill>
                <a:srgbClr val="1B5A41"/>
              </a:solidFill>
            </a:rPr>
            <a:t>actual knowledge</a:t>
          </a:r>
          <a:r>
            <a:rPr lang="en-US" sz="1400" dirty="0">
              <a:solidFill>
                <a:srgbClr val="1B5A41"/>
              </a:solidFill>
            </a:rPr>
            <a:t> of sexual harassment; </a:t>
          </a:r>
          <a:endParaRPr lang="en-US" sz="1400" dirty="0"/>
        </a:p>
      </dgm:t>
    </dgm:pt>
    <dgm:pt modelId="{2FC78339-B649-4413-AAA8-99086E8D1951}" type="parTrans" cxnId="{367177D1-7F17-40A4-92EA-5EFC3834C87C}">
      <dgm:prSet/>
      <dgm:spPr/>
      <dgm:t>
        <a:bodyPr/>
        <a:lstStyle/>
        <a:p>
          <a:endParaRPr lang="en-US"/>
        </a:p>
      </dgm:t>
    </dgm:pt>
    <dgm:pt modelId="{E223D6C0-BD07-45F4-9A59-10AC3367F6D6}" type="sibTrans" cxnId="{367177D1-7F17-40A4-92EA-5EFC3834C87C}">
      <dgm:prSet/>
      <dgm:spPr/>
      <dgm:t>
        <a:bodyPr/>
        <a:lstStyle/>
        <a:p>
          <a:endParaRPr lang="en-US"/>
        </a:p>
      </dgm:t>
    </dgm:pt>
    <dgm:pt modelId="{6D24CB16-ED17-4391-A06C-9A2308DAFB83}">
      <dgm:prSet phldrT="[Text]" custT="1"/>
      <dgm:spPr/>
      <dgm:t>
        <a:bodyPr/>
        <a:lstStyle/>
        <a:p>
          <a:pPr algn="ctr"/>
          <a:r>
            <a:rPr lang="en-US" sz="1400" dirty="0">
              <a:solidFill>
                <a:srgbClr val="1B5A41"/>
              </a:solidFill>
            </a:rPr>
            <a:t>The alleged sexual harassment </a:t>
          </a:r>
          <a:r>
            <a:rPr lang="en-US" sz="1400" b="1" u="sng" dirty="0">
              <a:solidFill>
                <a:srgbClr val="1B5A41"/>
              </a:solidFill>
            </a:rPr>
            <a:t>occurred within the College’s education program or activity</a:t>
          </a:r>
          <a:r>
            <a:rPr lang="en-US" sz="1400" dirty="0">
              <a:solidFill>
                <a:srgbClr val="1B5A41"/>
              </a:solidFill>
            </a:rPr>
            <a:t>; AND</a:t>
          </a:r>
          <a:endParaRPr lang="en-US" sz="1400" dirty="0"/>
        </a:p>
      </dgm:t>
    </dgm:pt>
    <dgm:pt modelId="{CD28A2F6-DA8B-4B38-8667-11A6E268732F}" type="parTrans" cxnId="{146E6DEA-C078-43E9-8449-429A19F3777B}">
      <dgm:prSet/>
      <dgm:spPr/>
      <dgm:t>
        <a:bodyPr/>
        <a:lstStyle/>
        <a:p>
          <a:endParaRPr lang="en-US"/>
        </a:p>
      </dgm:t>
    </dgm:pt>
    <dgm:pt modelId="{12F03644-D98D-4149-90DA-9E65FAF867F2}" type="sibTrans" cxnId="{146E6DEA-C078-43E9-8449-429A19F3777B}">
      <dgm:prSet/>
      <dgm:spPr/>
      <dgm:t>
        <a:bodyPr/>
        <a:lstStyle/>
        <a:p>
          <a:endParaRPr lang="en-US"/>
        </a:p>
      </dgm:t>
    </dgm:pt>
    <dgm:pt modelId="{051B9D30-8A01-4553-A92B-CC8A877B2C5A}">
      <dgm:prSet phldrT="[Text]" custT="1"/>
      <dgm:spPr/>
      <dgm:t>
        <a:bodyPr/>
        <a:lstStyle/>
        <a:p>
          <a:pPr algn="ctr"/>
          <a:r>
            <a:rPr lang="en-US" sz="1400" dirty="0">
              <a:solidFill>
                <a:srgbClr val="1B5A41"/>
              </a:solidFill>
            </a:rPr>
            <a:t>The alleged sexual harassment was against a person in the United States. </a:t>
          </a:r>
          <a:endParaRPr lang="en-US" sz="1400" dirty="0"/>
        </a:p>
      </dgm:t>
    </dgm:pt>
    <dgm:pt modelId="{C92D56F2-B0BB-498E-AD66-5F9B0B0CD2E6}" type="parTrans" cxnId="{7FF5499A-A93B-4467-A556-DF631B921062}">
      <dgm:prSet/>
      <dgm:spPr/>
      <dgm:t>
        <a:bodyPr/>
        <a:lstStyle/>
        <a:p>
          <a:endParaRPr lang="en-US"/>
        </a:p>
      </dgm:t>
    </dgm:pt>
    <dgm:pt modelId="{C97BE000-D959-4337-AFBE-8BDFBA2DBCAF}" type="sibTrans" cxnId="{7FF5499A-A93B-4467-A556-DF631B921062}">
      <dgm:prSet/>
      <dgm:spPr/>
      <dgm:t>
        <a:bodyPr/>
        <a:lstStyle/>
        <a:p>
          <a:endParaRPr lang="en-US"/>
        </a:p>
      </dgm:t>
    </dgm:pt>
    <dgm:pt modelId="{9B0CE060-9611-48B4-BC97-38D5037267EC}" type="pres">
      <dgm:prSet presAssocID="{8D6DE5C0-5B47-4749-9807-C07A68384CB4}" presName="Name0" presStyleCnt="0">
        <dgm:presLayoutVars>
          <dgm:chMax val="1"/>
          <dgm:chPref val="1"/>
          <dgm:dir/>
          <dgm:resizeHandles/>
        </dgm:presLayoutVars>
      </dgm:prSet>
      <dgm:spPr/>
    </dgm:pt>
    <dgm:pt modelId="{C57CA9AC-4920-4D99-8FB7-0562BB742523}" type="pres">
      <dgm:prSet presAssocID="{D05581AF-A98C-41A6-8B01-76D070849DB5}" presName="Parent" presStyleLbl="node1" presStyleIdx="0" presStyleCnt="2" custLinFactNeighborX="-49255" custLinFactNeighborY="1063">
        <dgm:presLayoutVars>
          <dgm:chMax val="4"/>
          <dgm:chPref val="3"/>
        </dgm:presLayoutVars>
      </dgm:prSet>
      <dgm:spPr/>
    </dgm:pt>
    <dgm:pt modelId="{B4B5A073-692B-45CF-83AA-64851FAE0AF1}" type="pres">
      <dgm:prSet presAssocID="{D0BBB934-7B1F-445E-B825-925FFC01438C}" presName="Accent" presStyleLbl="node1" presStyleIdx="1" presStyleCnt="2"/>
      <dgm:spPr/>
    </dgm:pt>
    <dgm:pt modelId="{3E4F4B59-09EC-480D-80FF-011EC0369E0E}" type="pres">
      <dgm:prSet presAssocID="{D0BBB934-7B1F-445E-B825-925FFC01438C}"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dgm:spPr>
    </dgm:pt>
    <dgm:pt modelId="{C8A50069-4DEA-4702-B1FB-D2211DB08023}" type="pres">
      <dgm:prSet presAssocID="{D0BBB934-7B1F-445E-B825-925FFC01438C}" presName="Child1" presStyleLbl="revTx" presStyleIdx="0" presStyleCnt="3" custScaleX="133135" custScaleY="128561" custLinFactNeighborX="13707" custLinFactNeighborY="-14359">
        <dgm:presLayoutVars>
          <dgm:chMax val="0"/>
          <dgm:chPref val="0"/>
          <dgm:bulletEnabled val="1"/>
        </dgm:presLayoutVars>
      </dgm:prSet>
      <dgm:spPr/>
    </dgm:pt>
    <dgm:pt modelId="{0A36DDE0-3CD4-44AA-86A7-13E9F0AE9001}" type="pres">
      <dgm:prSet presAssocID="{6D24CB16-ED17-4391-A06C-9A2308DAFB83}" presName="Image2" presStyleCnt="0"/>
      <dgm:spPr/>
    </dgm:pt>
    <dgm:pt modelId="{0210EAE8-05AA-4001-855E-9CF309DBCC61}" type="pres">
      <dgm:prSet presAssocID="{6D24CB16-ED17-4391-A06C-9A2308DAFB83}" presName="Image" presStyleLbl="fgImgPlace1" presStyleIdx="1" presStyleCnt="3" custScaleX="120567" custScaleY="134434" custLinFactNeighborX="-4540" custLinFactNeighborY="-1148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07BBB69-A6A8-4B22-987B-2954BFF0DF53}" type="pres">
      <dgm:prSet presAssocID="{6D24CB16-ED17-4391-A06C-9A2308DAFB83}" presName="Child2" presStyleLbl="revTx" presStyleIdx="1" presStyleCnt="3" custScaleX="110385" custScaleY="133507" custLinFactNeighborX="-997" custLinFactNeighborY="-14359">
        <dgm:presLayoutVars>
          <dgm:chMax val="0"/>
          <dgm:chPref val="0"/>
          <dgm:bulletEnabled val="1"/>
        </dgm:presLayoutVars>
      </dgm:prSet>
      <dgm:spPr/>
    </dgm:pt>
    <dgm:pt modelId="{04454120-8D3A-4B58-B1A9-B56B22C8DF6A}" type="pres">
      <dgm:prSet presAssocID="{051B9D30-8A01-4553-A92B-CC8A877B2C5A}" presName="Image3" presStyleCnt="0"/>
      <dgm:spPr/>
    </dgm:pt>
    <dgm:pt modelId="{7F70B3DF-1476-4EE0-976B-F5962285912D}" type="pres">
      <dgm:prSet presAssocID="{051B9D30-8A01-4553-A92B-CC8A877B2C5A}"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D9FEDBD1-DFC8-4758-AC5E-AB20B0BF7513}" type="pres">
      <dgm:prSet presAssocID="{051B9D30-8A01-4553-A92B-CC8A877B2C5A}" presName="Child3" presStyleLbl="revTx" presStyleIdx="2" presStyleCnt="3" custLinFactNeighborX="12717" custLinFactNeighborY="14157">
        <dgm:presLayoutVars>
          <dgm:chMax val="0"/>
          <dgm:chPref val="0"/>
          <dgm:bulletEnabled val="1"/>
        </dgm:presLayoutVars>
      </dgm:prSet>
      <dgm:spPr/>
    </dgm:pt>
  </dgm:ptLst>
  <dgm:cxnLst>
    <dgm:cxn modelId="{A6EC5205-50AB-4FBA-BD55-EE497FE48200}" type="presOf" srcId="{6D24CB16-ED17-4391-A06C-9A2308DAFB83}" destId="{607BBB69-A6A8-4B22-987B-2954BFF0DF53}" srcOrd="0" destOrd="0" presId="urn:microsoft.com/office/officeart/2011/layout/RadialPictureList"/>
    <dgm:cxn modelId="{3CABD219-823A-491B-9B75-99BCEF9AAF56}" srcId="{8D6DE5C0-5B47-4749-9807-C07A68384CB4}" destId="{D05581AF-A98C-41A6-8B01-76D070849DB5}" srcOrd="0" destOrd="0" parTransId="{C765DB80-A0B7-4E1E-8224-58EF34EAD1A9}" sibTransId="{524CAFAA-E63B-45F3-A132-E66960F31972}"/>
    <dgm:cxn modelId="{0357E956-B60E-4E8C-A167-AFD315906C85}" type="presOf" srcId="{D05581AF-A98C-41A6-8B01-76D070849DB5}" destId="{C57CA9AC-4920-4D99-8FB7-0562BB742523}" srcOrd="0" destOrd="0" presId="urn:microsoft.com/office/officeart/2011/layout/RadialPictureList"/>
    <dgm:cxn modelId="{7FF5499A-A93B-4467-A556-DF631B921062}" srcId="{D05581AF-A98C-41A6-8B01-76D070849DB5}" destId="{051B9D30-8A01-4553-A92B-CC8A877B2C5A}" srcOrd="2" destOrd="0" parTransId="{C92D56F2-B0BB-498E-AD66-5F9B0B0CD2E6}" sibTransId="{C97BE000-D959-4337-AFBE-8BDFBA2DBCAF}"/>
    <dgm:cxn modelId="{570F22A0-CAD6-4AE7-A84A-5004864AE215}" type="presOf" srcId="{D0BBB934-7B1F-445E-B825-925FFC01438C}" destId="{C8A50069-4DEA-4702-B1FB-D2211DB08023}" srcOrd="0" destOrd="0" presId="urn:microsoft.com/office/officeart/2011/layout/RadialPictureList"/>
    <dgm:cxn modelId="{FF5A5FBB-403F-4871-810F-2ABAB3A6D271}" type="presOf" srcId="{051B9D30-8A01-4553-A92B-CC8A877B2C5A}" destId="{D9FEDBD1-DFC8-4758-AC5E-AB20B0BF7513}" srcOrd="0" destOrd="0" presId="urn:microsoft.com/office/officeart/2011/layout/RadialPictureList"/>
    <dgm:cxn modelId="{367177D1-7F17-40A4-92EA-5EFC3834C87C}" srcId="{D05581AF-A98C-41A6-8B01-76D070849DB5}" destId="{D0BBB934-7B1F-445E-B825-925FFC01438C}" srcOrd="0" destOrd="0" parTransId="{2FC78339-B649-4413-AAA8-99086E8D1951}" sibTransId="{E223D6C0-BD07-45F4-9A59-10AC3367F6D6}"/>
    <dgm:cxn modelId="{146E6DEA-C078-43E9-8449-429A19F3777B}" srcId="{D05581AF-A98C-41A6-8B01-76D070849DB5}" destId="{6D24CB16-ED17-4391-A06C-9A2308DAFB83}" srcOrd="1" destOrd="0" parTransId="{CD28A2F6-DA8B-4B38-8667-11A6E268732F}" sibTransId="{12F03644-D98D-4149-90DA-9E65FAF867F2}"/>
    <dgm:cxn modelId="{F5E65DFB-83BD-4A3F-8164-30556ECAEC8F}" type="presOf" srcId="{8D6DE5C0-5B47-4749-9807-C07A68384CB4}" destId="{9B0CE060-9611-48B4-BC97-38D5037267EC}" srcOrd="0" destOrd="0" presId="urn:microsoft.com/office/officeart/2011/layout/RadialPictureList"/>
    <dgm:cxn modelId="{425C76D7-F978-4E89-B56A-07349D8149C1}" type="presParOf" srcId="{9B0CE060-9611-48B4-BC97-38D5037267EC}" destId="{C57CA9AC-4920-4D99-8FB7-0562BB742523}" srcOrd="0" destOrd="0" presId="urn:microsoft.com/office/officeart/2011/layout/RadialPictureList"/>
    <dgm:cxn modelId="{E50C49B9-0A3B-4561-A677-CCFD0D062942}" type="presParOf" srcId="{9B0CE060-9611-48B4-BC97-38D5037267EC}" destId="{B4B5A073-692B-45CF-83AA-64851FAE0AF1}" srcOrd="1" destOrd="0" presId="urn:microsoft.com/office/officeart/2011/layout/RadialPictureList"/>
    <dgm:cxn modelId="{C6F43DF5-7CA6-458F-8F05-A8A76E9B8992}" type="presParOf" srcId="{9B0CE060-9611-48B4-BC97-38D5037267EC}" destId="{3E4F4B59-09EC-480D-80FF-011EC0369E0E}" srcOrd="2" destOrd="0" presId="urn:microsoft.com/office/officeart/2011/layout/RadialPictureList"/>
    <dgm:cxn modelId="{1A434147-275D-4847-9E43-6503249DC1BD}" type="presParOf" srcId="{9B0CE060-9611-48B4-BC97-38D5037267EC}" destId="{C8A50069-4DEA-4702-B1FB-D2211DB08023}" srcOrd="3" destOrd="0" presId="urn:microsoft.com/office/officeart/2011/layout/RadialPictureList"/>
    <dgm:cxn modelId="{269D45E7-3F90-45C3-BF60-EFF459DBD05E}" type="presParOf" srcId="{9B0CE060-9611-48B4-BC97-38D5037267EC}" destId="{0A36DDE0-3CD4-44AA-86A7-13E9F0AE9001}" srcOrd="4" destOrd="0" presId="urn:microsoft.com/office/officeart/2011/layout/RadialPictureList"/>
    <dgm:cxn modelId="{0A1E19C0-C91F-4D28-9525-1DEA59B58666}" type="presParOf" srcId="{0A36DDE0-3CD4-44AA-86A7-13E9F0AE9001}" destId="{0210EAE8-05AA-4001-855E-9CF309DBCC61}" srcOrd="0" destOrd="0" presId="urn:microsoft.com/office/officeart/2011/layout/RadialPictureList"/>
    <dgm:cxn modelId="{45A316B0-DADA-42EC-8240-F843C2408F64}" type="presParOf" srcId="{9B0CE060-9611-48B4-BC97-38D5037267EC}" destId="{607BBB69-A6A8-4B22-987B-2954BFF0DF53}" srcOrd="5" destOrd="0" presId="urn:microsoft.com/office/officeart/2011/layout/RadialPictureList"/>
    <dgm:cxn modelId="{5698EC27-749F-4C12-A34B-3F8EB01BA67E}" type="presParOf" srcId="{9B0CE060-9611-48B4-BC97-38D5037267EC}" destId="{04454120-8D3A-4B58-B1A9-B56B22C8DF6A}" srcOrd="6" destOrd="0" presId="urn:microsoft.com/office/officeart/2011/layout/RadialPictureList"/>
    <dgm:cxn modelId="{6545B5D6-4ABD-467A-8B83-E8D6166EB07B}" type="presParOf" srcId="{04454120-8D3A-4B58-B1A9-B56B22C8DF6A}" destId="{7F70B3DF-1476-4EE0-976B-F5962285912D}" srcOrd="0" destOrd="0" presId="urn:microsoft.com/office/officeart/2011/layout/RadialPictureList"/>
    <dgm:cxn modelId="{AA1BD1A6-437B-48EF-845E-C8DA36E27CC2}" type="presParOf" srcId="{9B0CE060-9611-48B4-BC97-38D5037267EC}" destId="{D9FEDBD1-DFC8-4758-AC5E-AB20B0BF7513}"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0ED1C9-A031-4A77-AB57-DBE29F29485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6618694-ABBF-4139-8051-6526137991DD}">
      <dgm:prSet phldrT="[Text]" phldr="1"/>
      <dgm:spPr/>
      <dgm:t>
        <a:bodyPr/>
        <a:lstStyle/>
        <a:p>
          <a:endParaRPr lang="en-US" dirty="0"/>
        </a:p>
      </dgm:t>
    </dgm:pt>
    <dgm:pt modelId="{11F85DFB-D90C-4C5C-8EFE-A5FB7AAA6748}" type="parTrans" cxnId="{0018C8A7-B81E-48E9-82DD-4D8FFDE3E8D4}">
      <dgm:prSet/>
      <dgm:spPr/>
      <dgm:t>
        <a:bodyPr/>
        <a:lstStyle/>
        <a:p>
          <a:endParaRPr lang="en-US"/>
        </a:p>
      </dgm:t>
    </dgm:pt>
    <dgm:pt modelId="{5EFA6481-46F6-42C7-AC3A-BB8B35FDC4FE}" type="sibTrans" cxnId="{0018C8A7-B81E-48E9-82DD-4D8FFDE3E8D4}">
      <dgm:prSet/>
      <dgm:spPr/>
      <dgm:t>
        <a:bodyPr/>
        <a:lstStyle/>
        <a:p>
          <a:endParaRPr lang="en-US"/>
        </a:p>
      </dgm:t>
    </dgm:pt>
    <dgm:pt modelId="{60AF885D-6D78-4F24-8669-7E6A01FCC223}">
      <dgm:prSet phldrT="[Text]" custT="1"/>
      <dgm:spPr/>
      <dgm:t>
        <a:bodyPr/>
        <a:lstStyle/>
        <a:p>
          <a:r>
            <a:rPr lang="en-US" sz="1600" dirty="0">
              <a:solidFill>
                <a:srgbClr val="1B5A41"/>
              </a:solidFill>
            </a:rPr>
            <a:t>Include presumption of innocence at the onset of the grievance process;</a:t>
          </a:r>
          <a:endParaRPr lang="en-US" sz="1600" dirty="0"/>
        </a:p>
      </dgm:t>
    </dgm:pt>
    <dgm:pt modelId="{E52E77E5-7FBB-4F12-AF02-2EDAF79D7C53}" type="parTrans" cxnId="{E9A3647C-93D1-4660-BE4B-C51E732C555F}">
      <dgm:prSet/>
      <dgm:spPr/>
      <dgm:t>
        <a:bodyPr/>
        <a:lstStyle/>
        <a:p>
          <a:endParaRPr lang="en-US"/>
        </a:p>
      </dgm:t>
    </dgm:pt>
    <dgm:pt modelId="{D56EF936-CE22-44C4-9341-7BC069FA746F}" type="sibTrans" cxnId="{E9A3647C-93D1-4660-BE4B-C51E732C555F}">
      <dgm:prSet/>
      <dgm:spPr/>
      <dgm:t>
        <a:bodyPr/>
        <a:lstStyle/>
        <a:p>
          <a:endParaRPr lang="en-US"/>
        </a:p>
      </dgm:t>
    </dgm:pt>
    <dgm:pt modelId="{7726FEB6-4493-4157-AD99-D0522827BAA8}">
      <dgm:prSet phldrT="[Text]" custT="1"/>
      <dgm:spPr/>
      <dgm:t>
        <a:bodyPr/>
        <a:lstStyle/>
        <a:p>
          <a:r>
            <a:rPr lang="en-US" sz="1600" dirty="0">
              <a:solidFill>
                <a:srgbClr val="1B5A41"/>
              </a:solidFill>
            </a:rPr>
            <a:t>Inform both parties of the College’s grievance process;</a:t>
          </a:r>
          <a:endParaRPr lang="en-US" sz="1600" dirty="0"/>
        </a:p>
      </dgm:t>
    </dgm:pt>
    <dgm:pt modelId="{DAE4E122-B6DA-47D3-B902-B8FA123E6BC8}" type="parTrans" cxnId="{538EF58E-2717-4FF8-B812-76F3CD4A4558}">
      <dgm:prSet/>
      <dgm:spPr/>
      <dgm:t>
        <a:bodyPr/>
        <a:lstStyle/>
        <a:p>
          <a:endParaRPr lang="en-US"/>
        </a:p>
      </dgm:t>
    </dgm:pt>
    <dgm:pt modelId="{CD671E76-3AFA-45C1-A4B3-6B2CAD9BC162}" type="sibTrans" cxnId="{538EF58E-2717-4FF8-B812-76F3CD4A4558}">
      <dgm:prSet/>
      <dgm:spPr/>
      <dgm:t>
        <a:bodyPr/>
        <a:lstStyle/>
        <a:p>
          <a:endParaRPr lang="en-US"/>
        </a:p>
      </dgm:t>
    </dgm:pt>
    <dgm:pt modelId="{6B4A204D-D8E4-469E-B521-6726332B1130}">
      <dgm:prSet phldrT="[Text]" phldr="1"/>
      <dgm:spPr/>
      <dgm:t>
        <a:bodyPr/>
        <a:lstStyle/>
        <a:p>
          <a:endParaRPr lang="en-US" dirty="0"/>
        </a:p>
      </dgm:t>
    </dgm:pt>
    <dgm:pt modelId="{A2BE9EDC-CE3D-42A8-A40A-449AF94F6AA2}" type="parTrans" cxnId="{7CD33C59-3AA8-49A5-8834-B3FA5FBD7319}">
      <dgm:prSet/>
      <dgm:spPr/>
      <dgm:t>
        <a:bodyPr/>
        <a:lstStyle/>
        <a:p>
          <a:endParaRPr lang="en-US"/>
        </a:p>
      </dgm:t>
    </dgm:pt>
    <dgm:pt modelId="{74F1171B-06F0-482E-9DB8-BF5886838F3C}" type="sibTrans" cxnId="{7CD33C59-3AA8-49A5-8834-B3FA5FBD7319}">
      <dgm:prSet/>
      <dgm:spPr/>
      <dgm:t>
        <a:bodyPr/>
        <a:lstStyle/>
        <a:p>
          <a:endParaRPr lang="en-US"/>
        </a:p>
      </dgm:t>
    </dgm:pt>
    <dgm:pt modelId="{42B45D60-E396-42BB-93B9-018D122C1F6D}">
      <dgm:prSet phldrT="[Text]" custT="1"/>
      <dgm:spPr/>
      <dgm:t>
        <a:bodyPr/>
        <a:lstStyle/>
        <a:p>
          <a:r>
            <a:rPr lang="en-US" sz="1600" dirty="0">
              <a:solidFill>
                <a:srgbClr val="1B5A41"/>
              </a:solidFill>
            </a:rPr>
            <a:t>Include key details of the allegations of sexual harassment including parties involved, date and location of the alleged incident (if known), and the alleged conduct that constitutes sexual harassment;</a:t>
          </a:r>
          <a:endParaRPr lang="en-US" sz="1600" dirty="0"/>
        </a:p>
      </dgm:t>
    </dgm:pt>
    <dgm:pt modelId="{5C1A0998-A761-45EC-BF43-C74EFB1A90F1}" type="parTrans" cxnId="{2413AC74-BA35-4F11-BA2B-72A2FEE6F209}">
      <dgm:prSet/>
      <dgm:spPr/>
      <dgm:t>
        <a:bodyPr/>
        <a:lstStyle/>
        <a:p>
          <a:endParaRPr lang="en-US"/>
        </a:p>
      </dgm:t>
    </dgm:pt>
    <dgm:pt modelId="{AAEEC490-6A51-4F00-9E58-D150E17B756A}" type="sibTrans" cxnId="{2413AC74-BA35-4F11-BA2B-72A2FEE6F209}">
      <dgm:prSet/>
      <dgm:spPr/>
      <dgm:t>
        <a:bodyPr/>
        <a:lstStyle/>
        <a:p>
          <a:endParaRPr lang="en-US"/>
        </a:p>
      </dgm:t>
    </dgm:pt>
    <dgm:pt modelId="{49209337-AAB7-427C-8243-858133BC7336}">
      <dgm:prSet phldrT="[Text]" phldr="1"/>
      <dgm:spPr/>
      <dgm:t>
        <a:bodyPr/>
        <a:lstStyle/>
        <a:p>
          <a:endParaRPr lang="en-US"/>
        </a:p>
      </dgm:t>
    </dgm:pt>
    <dgm:pt modelId="{65A2B4BB-1CA7-4015-8878-6BBA3FCE8101}" type="parTrans" cxnId="{8D9F5DB1-15DA-4959-A9DA-6198BFCBC701}">
      <dgm:prSet/>
      <dgm:spPr/>
      <dgm:t>
        <a:bodyPr/>
        <a:lstStyle/>
        <a:p>
          <a:endParaRPr lang="en-US"/>
        </a:p>
      </dgm:t>
    </dgm:pt>
    <dgm:pt modelId="{68573864-D071-4F51-90DC-BD5A5B84AA9B}" type="sibTrans" cxnId="{8D9F5DB1-15DA-4959-A9DA-6198BFCBC701}">
      <dgm:prSet/>
      <dgm:spPr/>
      <dgm:t>
        <a:bodyPr/>
        <a:lstStyle/>
        <a:p>
          <a:endParaRPr lang="en-US"/>
        </a:p>
      </dgm:t>
    </dgm:pt>
    <dgm:pt modelId="{0646C605-48F1-4339-9171-6D5656852932}">
      <dgm:prSet phldrT="[Text]" custT="1"/>
      <dgm:spPr/>
      <dgm:t>
        <a:bodyPr/>
        <a:lstStyle/>
        <a:p>
          <a:r>
            <a:rPr lang="en-US" sz="1600" dirty="0">
              <a:solidFill>
                <a:srgbClr val="1B5A41"/>
              </a:solidFill>
            </a:rPr>
            <a:t>Include information regarding any provisions from the Code of Conduct (if one exists) regarding making false statements during the grievance process; and</a:t>
          </a:r>
          <a:endParaRPr lang="en-US" sz="1600" dirty="0"/>
        </a:p>
      </dgm:t>
    </dgm:pt>
    <dgm:pt modelId="{40BB94C2-0800-4884-8D9E-03A8BED7A020}" type="parTrans" cxnId="{F61EAA4E-596B-4889-9EEF-26D89E99B63E}">
      <dgm:prSet/>
      <dgm:spPr/>
      <dgm:t>
        <a:bodyPr/>
        <a:lstStyle/>
        <a:p>
          <a:endParaRPr lang="en-US"/>
        </a:p>
      </dgm:t>
    </dgm:pt>
    <dgm:pt modelId="{7DE79483-3E99-4336-AACD-EF7A1527EB07}" type="sibTrans" cxnId="{F61EAA4E-596B-4889-9EEF-26D89E99B63E}">
      <dgm:prSet/>
      <dgm:spPr/>
      <dgm:t>
        <a:bodyPr/>
        <a:lstStyle/>
        <a:p>
          <a:endParaRPr lang="en-US"/>
        </a:p>
      </dgm:t>
    </dgm:pt>
    <dgm:pt modelId="{A47563B1-CB51-4A33-A1AF-8CB80AD51948}">
      <dgm:prSet phldrT="[Text]" custT="1"/>
      <dgm:spPr/>
      <dgm:t>
        <a:bodyPr/>
        <a:lstStyle/>
        <a:p>
          <a:r>
            <a:rPr lang="en-US" sz="1600" dirty="0">
              <a:solidFill>
                <a:srgbClr val="1B5A41"/>
              </a:solidFill>
            </a:rPr>
            <a:t>Include a statement that the parties are entitled to an advisor of their choice;</a:t>
          </a:r>
          <a:endParaRPr lang="en-US" sz="1600" dirty="0"/>
        </a:p>
      </dgm:t>
    </dgm:pt>
    <dgm:pt modelId="{6E9C7733-1C9D-4BB3-8001-E0B203867080}" type="parTrans" cxnId="{69997AB7-1768-49C9-8EF6-EA1D093A711A}">
      <dgm:prSet/>
      <dgm:spPr/>
      <dgm:t>
        <a:bodyPr/>
        <a:lstStyle/>
        <a:p>
          <a:endParaRPr lang="en-US"/>
        </a:p>
      </dgm:t>
    </dgm:pt>
    <dgm:pt modelId="{BDFA9956-B8BC-4A94-96D2-18E48472ECB8}" type="sibTrans" cxnId="{69997AB7-1768-49C9-8EF6-EA1D093A711A}">
      <dgm:prSet/>
      <dgm:spPr/>
      <dgm:t>
        <a:bodyPr/>
        <a:lstStyle/>
        <a:p>
          <a:endParaRPr lang="en-US"/>
        </a:p>
      </dgm:t>
    </dgm:pt>
    <dgm:pt modelId="{851A3F93-7D1E-4299-BA50-1F6646071732}">
      <dgm:prSet phldrT="[Text]" custT="1"/>
      <dgm:spPr/>
      <dgm:t>
        <a:bodyPr/>
        <a:lstStyle/>
        <a:p>
          <a:r>
            <a:rPr lang="en-US" sz="1600" dirty="0">
              <a:solidFill>
                <a:srgbClr val="1B5A41"/>
              </a:solidFill>
            </a:rPr>
            <a:t>Include if there is an opportunity for an informal resolution process;</a:t>
          </a:r>
          <a:endParaRPr lang="en-US" sz="1600" dirty="0"/>
        </a:p>
      </dgm:t>
    </dgm:pt>
    <dgm:pt modelId="{FEDBA92F-7B1F-47ED-B93A-4404D208F98B}" type="parTrans" cxnId="{235E60F4-6C36-4D73-A993-488EDA08A020}">
      <dgm:prSet/>
      <dgm:spPr/>
      <dgm:t>
        <a:bodyPr/>
        <a:lstStyle/>
        <a:p>
          <a:endParaRPr lang="en-US"/>
        </a:p>
      </dgm:t>
    </dgm:pt>
    <dgm:pt modelId="{7F7DF4B2-41AA-4CDA-BB7C-BBACB0A281EB}" type="sibTrans" cxnId="{235E60F4-6C36-4D73-A993-488EDA08A020}">
      <dgm:prSet/>
      <dgm:spPr/>
      <dgm:t>
        <a:bodyPr/>
        <a:lstStyle/>
        <a:p>
          <a:endParaRPr lang="en-US"/>
        </a:p>
      </dgm:t>
    </dgm:pt>
    <dgm:pt modelId="{67276A5B-0DA5-42D5-B2AC-F613E5C79293}">
      <dgm:prSet phldrT="[Text]" custT="1"/>
      <dgm:spPr/>
      <dgm:t>
        <a:bodyPr/>
        <a:lstStyle/>
        <a:p>
          <a:r>
            <a:rPr lang="en-US" sz="1600" dirty="0">
              <a:solidFill>
                <a:srgbClr val="1B5A41"/>
              </a:solidFill>
            </a:rPr>
            <a:t>If in the course of an investigation, the College decides to investigate allegations about the respondent or complainant that were not included in the original notice, notice of the additional allegations must be provided in writing to the parties.</a:t>
          </a:r>
          <a:endParaRPr lang="en-US" sz="1600" dirty="0"/>
        </a:p>
      </dgm:t>
    </dgm:pt>
    <dgm:pt modelId="{09304D80-6647-48AD-B5B4-0F954C32561C}" type="parTrans" cxnId="{2E80E182-5E57-4458-93EA-766428BF5C1E}">
      <dgm:prSet/>
      <dgm:spPr/>
      <dgm:t>
        <a:bodyPr/>
        <a:lstStyle/>
        <a:p>
          <a:endParaRPr lang="en-US"/>
        </a:p>
      </dgm:t>
    </dgm:pt>
    <dgm:pt modelId="{346B917B-CE6A-4FA2-87C5-032A3BFCC3B8}" type="sibTrans" cxnId="{2E80E182-5E57-4458-93EA-766428BF5C1E}">
      <dgm:prSet/>
      <dgm:spPr/>
      <dgm:t>
        <a:bodyPr/>
        <a:lstStyle/>
        <a:p>
          <a:endParaRPr lang="en-US"/>
        </a:p>
      </dgm:t>
    </dgm:pt>
    <dgm:pt modelId="{0D37783A-EA08-4DF1-8D9B-2F2F32F2434F}">
      <dgm:prSet phldrT="[Text]" custT="1"/>
      <dgm:spPr/>
      <dgm:t>
        <a:bodyPr/>
        <a:lstStyle/>
        <a:p>
          <a:r>
            <a:rPr lang="en-US" sz="1600" dirty="0">
              <a:solidFill>
                <a:srgbClr val="1B5A41"/>
              </a:solidFill>
            </a:rPr>
            <a:t>Notice that the parties can inspect and review certain evidence;</a:t>
          </a:r>
          <a:endParaRPr lang="en-US" sz="1600" dirty="0"/>
        </a:p>
      </dgm:t>
    </dgm:pt>
    <dgm:pt modelId="{09274E05-D618-4132-90C5-AF38AABC427B}" type="parTrans" cxnId="{8C2B80B4-7F2B-4DA6-BEBE-B733A009B7D6}">
      <dgm:prSet/>
      <dgm:spPr/>
      <dgm:t>
        <a:bodyPr/>
        <a:lstStyle/>
        <a:p>
          <a:endParaRPr lang="en-US"/>
        </a:p>
      </dgm:t>
    </dgm:pt>
    <dgm:pt modelId="{B86AC7DF-85DB-457B-8A06-9E7A788F03C5}" type="sibTrans" cxnId="{8C2B80B4-7F2B-4DA6-BEBE-B733A009B7D6}">
      <dgm:prSet/>
      <dgm:spPr/>
      <dgm:t>
        <a:bodyPr/>
        <a:lstStyle/>
        <a:p>
          <a:endParaRPr lang="en-US"/>
        </a:p>
      </dgm:t>
    </dgm:pt>
    <dgm:pt modelId="{4F5151EF-6A7E-4D34-A65A-8593980A26EB}" type="pres">
      <dgm:prSet presAssocID="{4F0ED1C9-A031-4A77-AB57-DBE29F294857}" presName="linearFlow" presStyleCnt="0">
        <dgm:presLayoutVars>
          <dgm:dir/>
          <dgm:animLvl val="lvl"/>
          <dgm:resizeHandles val="exact"/>
        </dgm:presLayoutVars>
      </dgm:prSet>
      <dgm:spPr/>
    </dgm:pt>
    <dgm:pt modelId="{9A0BC224-28DA-4DD4-A4D2-88CB8DEB99C9}" type="pres">
      <dgm:prSet presAssocID="{C6618694-ABBF-4139-8051-6526137991DD}" presName="composite" presStyleCnt="0"/>
      <dgm:spPr/>
    </dgm:pt>
    <dgm:pt modelId="{FF7EC0AB-87C0-4E83-B222-4BCC6112B210}" type="pres">
      <dgm:prSet presAssocID="{C6618694-ABBF-4139-8051-6526137991DD}" presName="parentText" presStyleLbl="alignNode1" presStyleIdx="0" presStyleCnt="3" custLinFactNeighborX="2123" custLinFactNeighborY="411">
        <dgm:presLayoutVars>
          <dgm:chMax val="1"/>
          <dgm:bulletEnabled val="1"/>
        </dgm:presLayoutVars>
      </dgm:prSet>
      <dgm:spPr/>
    </dgm:pt>
    <dgm:pt modelId="{0015FF81-848D-4E5E-B203-63C9FB9548FA}" type="pres">
      <dgm:prSet presAssocID="{C6618694-ABBF-4139-8051-6526137991DD}" presName="descendantText" presStyleLbl="alignAcc1" presStyleIdx="0" presStyleCnt="3" custScaleY="115295" custLinFactNeighborX="300" custLinFactNeighborY="1979">
        <dgm:presLayoutVars>
          <dgm:bulletEnabled val="1"/>
        </dgm:presLayoutVars>
      </dgm:prSet>
      <dgm:spPr/>
    </dgm:pt>
    <dgm:pt modelId="{0A56FFE8-4B16-4151-A978-034E514B35F1}" type="pres">
      <dgm:prSet presAssocID="{5EFA6481-46F6-42C7-AC3A-BB8B35FDC4FE}" presName="sp" presStyleCnt="0"/>
      <dgm:spPr/>
    </dgm:pt>
    <dgm:pt modelId="{5CE4529F-03C2-4046-B1C3-08328E510F41}" type="pres">
      <dgm:prSet presAssocID="{6B4A204D-D8E4-469E-B521-6726332B1130}" presName="composite" presStyleCnt="0"/>
      <dgm:spPr/>
    </dgm:pt>
    <dgm:pt modelId="{95DC198B-208F-4ADC-B4F9-AC759B596070}" type="pres">
      <dgm:prSet presAssocID="{6B4A204D-D8E4-469E-B521-6726332B1130}" presName="parentText" presStyleLbl="alignNode1" presStyleIdx="1" presStyleCnt="3">
        <dgm:presLayoutVars>
          <dgm:chMax val="1"/>
          <dgm:bulletEnabled val="1"/>
        </dgm:presLayoutVars>
      </dgm:prSet>
      <dgm:spPr/>
    </dgm:pt>
    <dgm:pt modelId="{DC74D428-55B0-409E-AB0A-4C03C0507776}" type="pres">
      <dgm:prSet presAssocID="{6B4A204D-D8E4-469E-B521-6726332B1130}" presName="descendantText" presStyleLbl="alignAcc1" presStyleIdx="1" presStyleCnt="3" custScaleY="118710" custLinFactNeighborX="300" custLinFactNeighborY="1511">
        <dgm:presLayoutVars>
          <dgm:bulletEnabled val="1"/>
        </dgm:presLayoutVars>
      </dgm:prSet>
      <dgm:spPr/>
    </dgm:pt>
    <dgm:pt modelId="{69BF1526-13E5-4BED-9BA2-79CEB328608A}" type="pres">
      <dgm:prSet presAssocID="{74F1171B-06F0-482E-9DB8-BF5886838F3C}" presName="sp" presStyleCnt="0"/>
      <dgm:spPr/>
    </dgm:pt>
    <dgm:pt modelId="{05C5C136-21DB-4E73-9B35-47F5F80A97CF}" type="pres">
      <dgm:prSet presAssocID="{49209337-AAB7-427C-8243-858133BC7336}" presName="composite" presStyleCnt="0"/>
      <dgm:spPr/>
    </dgm:pt>
    <dgm:pt modelId="{7C1C1B02-8EB7-44BB-9DF4-76B79C1E9455}" type="pres">
      <dgm:prSet presAssocID="{49209337-AAB7-427C-8243-858133BC7336}" presName="parentText" presStyleLbl="alignNode1" presStyleIdx="2" presStyleCnt="3">
        <dgm:presLayoutVars>
          <dgm:chMax val="1"/>
          <dgm:bulletEnabled val="1"/>
        </dgm:presLayoutVars>
      </dgm:prSet>
      <dgm:spPr/>
    </dgm:pt>
    <dgm:pt modelId="{A4F126A1-7B2B-42F1-9AFB-AD46AD40F39D}" type="pres">
      <dgm:prSet presAssocID="{49209337-AAB7-427C-8243-858133BC7336}" presName="descendantText" presStyleLbl="alignAcc1" presStyleIdx="2" presStyleCnt="3" custScaleY="162957" custLinFactNeighborX="147" custLinFactNeighborY="15705">
        <dgm:presLayoutVars>
          <dgm:bulletEnabled val="1"/>
        </dgm:presLayoutVars>
      </dgm:prSet>
      <dgm:spPr/>
    </dgm:pt>
  </dgm:ptLst>
  <dgm:cxnLst>
    <dgm:cxn modelId="{17568D03-B4EF-43CB-A6DE-1CCB111E3F67}" type="presOf" srcId="{A47563B1-CB51-4A33-A1AF-8CB80AD51948}" destId="{DC74D428-55B0-409E-AB0A-4C03C0507776}" srcOrd="0" destOrd="1" presId="urn:microsoft.com/office/officeart/2005/8/layout/chevron2"/>
    <dgm:cxn modelId="{E09BBB0A-5D43-4336-A30E-53D4E052DD76}" type="presOf" srcId="{42B45D60-E396-42BB-93B9-018D122C1F6D}" destId="{DC74D428-55B0-409E-AB0A-4C03C0507776}" srcOrd="0" destOrd="0" presId="urn:microsoft.com/office/officeart/2005/8/layout/chevron2"/>
    <dgm:cxn modelId="{7B30E420-2E27-44D9-AC6A-9A56FF99CB8F}" type="presOf" srcId="{851A3F93-7D1E-4299-BA50-1F6646071732}" destId="{0015FF81-848D-4E5E-B203-63C9FB9548FA}" srcOrd="0" destOrd="2" presId="urn:microsoft.com/office/officeart/2005/8/layout/chevron2"/>
    <dgm:cxn modelId="{5880493F-72A7-4BFC-B252-9BF821E4CE0D}" type="presOf" srcId="{67276A5B-0DA5-42D5-B2AC-F613E5C79293}" destId="{A4F126A1-7B2B-42F1-9AFB-AD46AD40F39D}" srcOrd="0" destOrd="1" presId="urn:microsoft.com/office/officeart/2005/8/layout/chevron2"/>
    <dgm:cxn modelId="{AC3AF060-D1EB-4FCC-B901-BDBA9FE387D0}" type="presOf" srcId="{C6618694-ABBF-4139-8051-6526137991DD}" destId="{FF7EC0AB-87C0-4E83-B222-4BCC6112B210}" srcOrd="0" destOrd="0" presId="urn:microsoft.com/office/officeart/2005/8/layout/chevron2"/>
    <dgm:cxn modelId="{F61EAA4E-596B-4889-9EEF-26D89E99B63E}" srcId="{49209337-AAB7-427C-8243-858133BC7336}" destId="{0646C605-48F1-4339-9171-6D5656852932}" srcOrd="0" destOrd="0" parTransId="{40BB94C2-0800-4884-8D9E-03A8BED7A020}" sibTransId="{7DE79483-3E99-4336-AACD-EF7A1527EB07}"/>
    <dgm:cxn modelId="{BC9F2854-CC28-4E52-B35E-E1C16660364D}" type="presOf" srcId="{49209337-AAB7-427C-8243-858133BC7336}" destId="{7C1C1B02-8EB7-44BB-9DF4-76B79C1E9455}" srcOrd="0" destOrd="0" presId="urn:microsoft.com/office/officeart/2005/8/layout/chevron2"/>
    <dgm:cxn modelId="{2413AC74-BA35-4F11-BA2B-72A2FEE6F209}" srcId="{6B4A204D-D8E4-469E-B521-6726332B1130}" destId="{42B45D60-E396-42BB-93B9-018D122C1F6D}" srcOrd="0" destOrd="0" parTransId="{5C1A0998-A761-45EC-BF43-C74EFB1A90F1}" sibTransId="{AAEEC490-6A51-4F00-9E58-D150E17B756A}"/>
    <dgm:cxn modelId="{5D0BEA56-94A4-46CB-9F72-949478DDB069}" type="presOf" srcId="{0D37783A-EA08-4DF1-8D9B-2F2F32F2434F}" destId="{DC74D428-55B0-409E-AB0A-4C03C0507776}" srcOrd="0" destOrd="2" presId="urn:microsoft.com/office/officeart/2005/8/layout/chevron2"/>
    <dgm:cxn modelId="{7CD33C59-3AA8-49A5-8834-B3FA5FBD7319}" srcId="{4F0ED1C9-A031-4A77-AB57-DBE29F294857}" destId="{6B4A204D-D8E4-469E-B521-6726332B1130}" srcOrd="1" destOrd="0" parTransId="{A2BE9EDC-CE3D-42A8-A40A-449AF94F6AA2}" sibTransId="{74F1171B-06F0-482E-9DB8-BF5886838F3C}"/>
    <dgm:cxn modelId="{E9A3647C-93D1-4660-BE4B-C51E732C555F}" srcId="{C6618694-ABBF-4139-8051-6526137991DD}" destId="{60AF885D-6D78-4F24-8669-7E6A01FCC223}" srcOrd="0" destOrd="0" parTransId="{E52E77E5-7FBB-4F12-AF02-2EDAF79D7C53}" sibTransId="{D56EF936-CE22-44C4-9341-7BC069FA746F}"/>
    <dgm:cxn modelId="{2E80E182-5E57-4458-93EA-766428BF5C1E}" srcId="{49209337-AAB7-427C-8243-858133BC7336}" destId="{67276A5B-0DA5-42D5-B2AC-F613E5C79293}" srcOrd="1" destOrd="0" parTransId="{09304D80-6647-48AD-B5B4-0F954C32561C}" sibTransId="{346B917B-CE6A-4FA2-87C5-032A3BFCC3B8}"/>
    <dgm:cxn modelId="{538EF58E-2717-4FF8-B812-76F3CD4A4558}" srcId="{C6618694-ABBF-4139-8051-6526137991DD}" destId="{7726FEB6-4493-4157-AD99-D0522827BAA8}" srcOrd="1" destOrd="0" parTransId="{DAE4E122-B6DA-47D3-B902-B8FA123E6BC8}" sibTransId="{CD671E76-3AFA-45C1-A4B3-6B2CAD9BC162}"/>
    <dgm:cxn modelId="{E5E48A99-C156-41D2-8E2F-4F79DAFF61C9}" type="presOf" srcId="{6B4A204D-D8E4-469E-B521-6726332B1130}" destId="{95DC198B-208F-4ADC-B4F9-AC759B596070}" srcOrd="0" destOrd="0" presId="urn:microsoft.com/office/officeart/2005/8/layout/chevron2"/>
    <dgm:cxn modelId="{8A7562A5-AA85-4DC7-959D-7B303CCAC6C9}" type="presOf" srcId="{60AF885D-6D78-4F24-8669-7E6A01FCC223}" destId="{0015FF81-848D-4E5E-B203-63C9FB9548FA}" srcOrd="0" destOrd="0" presId="urn:microsoft.com/office/officeart/2005/8/layout/chevron2"/>
    <dgm:cxn modelId="{0018C8A7-B81E-48E9-82DD-4D8FFDE3E8D4}" srcId="{4F0ED1C9-A031-4A77-AB57-DBE29F294857}" destId="{C6618694-ABBF-4139-8051-6526137991DD}" srcOrd="0" destOrd="0" parTransId="{11F85DFB-D90C-4C5C-8EFE-A5FB7AAA6748}" sibTransId="{5EFA6481-46F6-42C7-AC3A-BB8B35FDC4FE}"/>
    <dgm:cxn modelId="{8D9F5DB1-15DA-4959-A9DA-6198BFCBC701}" srcId="{4F0ED1C9-A031-4A77-AB57-DBE29F294857}" destId="{49209337-AAB7-427C-8243-858133BC7336}" srcOrd="2" destOrd="0" parTransId="{65A2B4BB-1CA7-4015-8878-6BBA3FCE8101}" sibTransId="{68573864-D071-4F51-90DC-BD5A5B84AA9B}"/>
    <dgm:cxn modelId="{8C2B80B4-7F2B-4DA6-BEBE-B733A009B7D6}" srcId="{6B4A204D-D8E4-469E-B521-6726332B1130}" destId="{0D37783A-EA08-4DF1-8D9B-2F2F32F2434F}" srcOrd="2" destOrd="0" parTransId="{09274E05-D618-4132-90C5-AF38AABC427B}" sibTransId="{B86AC7DF-85DB-457B-8A06-9E7A788F03C5}"/>
    <dgm:cxn modelId="{69997AB7-1768-49C9-8EF6-EA1D093A711A}" srcId="{6B4A204D-D8E4-469E-B521-6726332B1130}" destId="{A47563B1-CB51-4A33-A1AF-8CB80AD51948}" srcOrd="1" destOrd="0" parTransId="{6E9C7733-1C9D-4BB3-8001-E0B203867080}" sibTransId="{BDFA9956-B8BC-4A94-96D2-18E48472ECB8}"/>
    <dgm:cxn modelId="{975CBFB7-9376-4EDD-9F56-9BE033BF6E00}" type="presOf" srcId="{7726FEB6-4493-4157-AD99-D0522827BAA8}" destId="{0015FF81-848D-4E5E-B203-63C9FB9548FA}" srcOrd="0" destOrd="1" presId="urn:microsoft.com/office/officeart/2005/8/layout/chevron2"/>
    <dgm:cxn modelId="{6C9553CF-6ABB-44CA-A014-6EE1B1B1A1EC}" type="presOf" srcId="{0646C605-48F1-4339-9171-6D5656852932}" destId="{A4F126A1-7B2B-42F1-9AFB-AD46AD40F39D}" srcOrd="0" destOrd="0" presId="urn:microsoft.com/office/officeart/2005/8/layout/chevron2"/>
    <dgm:cxn modelId="{842526EA-9BB6-422E-B01C-D50C39BB9F19}" type="presOf" srcId="{4F0ED1C9-A031-4A77-AB57-DBE29F294857}" destId="{4F5151EF-6A7E-4D34-A65A-8593980A26EB}" srcOrd="0" destOrd="0" presId="urn:microsoft.com/office/officeart/2005/8/layout/chevron2"/>
    <dgm:cxn modelId="{235E60F4-6C36-4D73-A993-488EDA08A020}" srcId="{C6618694-ABBF-4139-8051-6526137991DD}" destId="{851A3F93-7D1E-4299-BA50-1F6646071732}" srcOrd="2" destOrd="0" parTransId="{FEDBA92F-7B1F-47ED-B93A-4404D208F98B}" sibTransId="{7F7DF4B2-41AA-4CDA-BB7C-BBACB0A281EB}"/>
    <dgm:cxn modelId="{D55B2746-3345-418E-8CE9-6A5AEBEB6E44}" type="presParOf" srcId="{4F5151EF-6A7E-4D34-A65A-8593980A26EB}" destId="{9A0BC224-28DA-4DD4-A4D2-88CB8DEB99C9}" srcOrd="0" destOrd="0" presId="urn:microsoft.com/office/officeart/2005/8/layout/chevron2"/>
    <dgm:cxn modelId="{040D28AF-AEAA-47AF-973E-8D6EEEB3E17E}" type="presParOf" srcId="{9A0BC224-28DA-4DD4-A4D2-88CB8DEB99C9}" destId="{FF7EC0AB-87C0-4E83-B222-4BCC6112B210}" srcOrd="0" destOrd="0" presId="urn:microsoft.com/office/officeart/2005/8/layout/chevron2"/>
    <dgm:cxn modelId="{7EEAA6C8-4BB2-4F28-B380-9767BDCBC732}" type="presParOf" srcId="{9A0BC224-28DA-4DD4-A4D2-88CB8DEB99C9}" destId="{0015FF81-848D-4E5E-B203-63C9FB9548FA}" srcOrd="1" destOrd="0" presId="urn:microsoft.com/office/officeart/2005/8/layout/chevron2"/>
    <dgm:cxn modelId="{13ED25BD-19CF-44C2-9A76-AC49F37C85F3}" type="presParOf" srcId="{4F5151EF-6A7E-4D34-A65A-8593980A26EB}" destId="{0A56FFE8-4B16-4151-A978-034E514B35F1}" srcOrd="1" destOrd="0" presId="urn:microsoft.com/office/officeart/2005/8/layout/chevron2"/>
    <dgm:cxn modelId="{5E18C1A0-7B88-4AEF-A356-506A104FAE3F}" type="presParOf" srcId="{4F5151EF-6A7E-4D34-A65A-8593980A26EB}" destId="{5CE4529F-03C2-4046-B1C3-08328E510F41}" srcOrd="2" destOrd="0" presId="urn:microsoft.com/office/officeart/2005/8/layout/chevron2"/>
    <dgm:cxn modelId="{2F2A9820-5908-4B27-97FC-F937E324960B}" type="presParOf" srcId="{5CE4529F-03C2-4046-B1C3-08328E510F41}" destId="{95DC198B-208F-4ADC-B4F9-AC759B596070}" srcOrd="0" destOrd="0" presId="urn:microsoft.com/office/officeart/2005/8/layout/chevron2"/>
    <dgm:cxn modelId="{76387A35-5401-4C45-B0FD-51DE31E7DB72}" type="presParOf" srcId="{5CE4529F-03C2-4046-B1C3-08328E510F41}" destId="{DC74D428-55B0-409E-AB0A-4C03C0507776}" srcOrd="1" destOrd="0" presId="urn:microsoft.com/office/officeart/2005/8/layout/chevron2"/>
    <dgm:cxn modelId="{E578DE69-1013-4532-A178-D23B46662CEC}" type="presParOf" srcId="{4F5151EF-6A7E-4D34-A65A-8593980A26EB}" destId="{69BF1526-13E5-4BED-9BA2-79CEB328608A}" srcOrd="3" destOrd="0" presId="urn:microsoft.com/office/officeart/2005/8/layout/chevron2"/>
    <dgm:cxn modelId="{893752FA-A6F0-4099-8BE6-2A8371CD671F}" type="presParOf" srcId="{4F5151EF-6A7E-4D34-A65A-8593980A26EB}" destId="{05C5C136-21DB-4E73-9B35-47F5F80A97CF}" srcOrd="4" destOrd="0" presId="urn:microsoft.com/office/officeart/2005/8/layout/chevron2"/>
    <dgm:cxn modelId="{284425DB-9D0F-49A2-B94F-86BF45E135E6}" type="presParOf" srcId="{05C5C136-21DB-4E73-9B35-47F5F80A97CF}" destId="{7C1C1B02-8EB7-44BB-9DF4-76B79C1E9455}" srcOrd="0" destOrd="0" presId="urn:microsoft.com/office/officeart/2005/8/layout/chevron2"/>
    <dgm:cxn modelId="{0F8B086E-2FE0-4C2B-AB69-F68EB3C9447E}" type="presParOf" srcId="{05C5C136-21DB-4E73-9B35-47F5F80A97CF}" destId="{A4F126A1-7B2B-42F1-9AFB-AD46AD40F39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9E5305-B3E4-4A11-9F01-8BF6A85786C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A2A658B-50E6-4FA1-9C12-F22F28FC3522}">
      <dgm:prSet phldrT="[Text]"/>
      <dgm:spPr/>
      <dgm:t>
        <a:bodyPr/>
        <a:lstStyle/>
        <a:p>
          <a:r>
            <a:rPr lang="en-US" dirty="0"/>
            <a:t>Mandatory Dismissal*</a:t>
          </a:r>
        </a:p>
      </dgm:t>
    </dgm:pt>
    <dgm:pt modelId="{B75A363A-0FD6-47EB-8759-3BD62F521A71}" type="parTrans" cxnId="{96A7F1AB-10D9-4CE9-9648-38F1369292CF}">
      <dgm:prSet/>
      <dgm:spPr/>
      <dgm:t>
        <a:bodyPr/>
        <a:lstStyle/>
        <a:p>
          <a:endParaRPr lang="en-US"/>
        </a:p>
      </dgm:t>
    </dgm:pt>
    <dgm:pt modelId="{B65A0A98-F90D-48B7-BFD1-BD8526664CD1}" type="sibTrans" cxnId="{96A7F1AB-10D9-4CE9-9648-38F1369292CF}">
      <dgm:prSet/>
      <dgm:spPr/>
      <dgm:t>
        <a:bodyPr/>
        <a:lstStyle/>
        <a:p>
          <a:endParaRPr lang="en-US"/>
        </a:p>
      </dgm:t>
    </dgm:pt>
    <dgm:pt modelId="{3A1DDE98-A740-46F7-8A51-4FE67C7C785C}">
      <dgm:prSet phldrT="[Text]"/>
      <dgm:spPr/>
      <dgm:t>
        <a:bodyPr/>
        <a:lstStyle/>
        <a:p>
          <a:r>
            <a:rPr lang="en-US" dirty="0">
              <a:solidFill>
                <a:srgbClr val="1B5A41"/>
              </a:solidFill>
            </a:rPr>
            <a:t>The alleged sexual harassment did not occur in the College’s education program or activity.</a:t>
          </a:r>
          <a:endParaRPr lang="en-US" dirty="0"/>
        </a:p>
      </dgm:t>
    </dgm:pt>
    <dgm:pt modelId="{C8320774-8312-4424-91E0-8DD129A51A3B}" type="parTrans" cxnId="{12E904A1-4997-4E2E-8838-8D7403FE057A}">
      <dgm:prSet/>
      <dgm:spPr/>
      <dgm:t>
        <a:bodyPr/>
        <a:lstStyle/>
        <a:p>
          <a:endParaRPr lang="en-US"/>
        </a:p>
      </dgm:t>
    </dgm:pt>
    <dgm:pt modelId="{04F40535-8DD5-4055-A1BD-232C434EA609}" type="sibTrans" cxnId="{12E904A1-4997-4E2E-8838-8D7403FE057A}">
      <dgm:prSet/>
      <dgm:spPr/>
      <dgm:t>
        <a:bodyPr/>
        <a:lstStyle/>
        <a:p>
          <a:endParaRPr lang="en-US"/>
        </a:p>
      </dgm:t>
    </dgm:pt>
    <dgm:pt modelId="{9556A218-0F5A-4BB4-B62C-0019F5BB5195}">
      <dgm:prSet/>
      <dgm:spPr/>
      <dgm:t>
        <a:bodyPr/>
        <a:lstStyle/>
        <a:p>
          <a:r>
            <a:rPr lang="en-US" dirty="0">
              <a:solidFill>
                <a:srgbClr val="1B5A41"/>
              </a:solidFill>
            </a:rPr>
            <a:t>The claim does not meet the definition of sexual harassment.</a:t>
          </a:r>
          <a:endParaRPr lang="en-US" dirty="0"/>
        </a:p>
      </dgm:t>
    </dgm:pt>
    <dgm:pt modelId="{1024AA8A-CB15-445D-BA9E-AA1AC6ED0AD8}" type="parTrans" cxnId="{C8C99868-14F2-4317-94B9-20BD58CBCB8E}">
      <dgm:prSet/>
      <dgm:spPr/>
      <dgm:t>
        <a:bodyPr/>
        <a:lstStyle/>
        <a:p>
          <a:endParaRPr lang="en-US"/>
        </a:p>
      </dgm:t>
    </dgm:pt>
    <dgm:pt modelId="{0DE64D62-602A-4D4E-B889-30A571950D48}" type="sibTrans" cxnId="{C8C99868-14F2-4317-94B9-20BD58CBCB8E}">
      <dgm:prSet/>
      <dgm:spPr/>
      <dgm:t>
        <a:bodyPr/>
        <a:lstStyle/>
        <a:p>
          <a:endParaRPr lang="en-US"/>
        </a:p>
      </dgm:t>
    </dgm:pt>
    <dgm:pt modelId="{593C1F0E-96B0-4C9A-9BE9-6EEEF23113B5}">
      <dgm:prSet/>
      <dgm:spPr/>
      <dgm:t>
        <a:bodyPr/>
        <a:lstStyle/>
        <a:p>
          <a:r>
            <a:rPr lang="en-US" dirty="0">
              <a:solidFill>
                <a:srgbClr val="1B5A41"/>
              </a:solidFill>
            </a:rPr>
            <a:t>The alleged sexual harassment did not occur in the United States of America.</a:t>
          </a:r>
        </a:p>
      </dgm:t>
    </dgm:pt>
    <dgm:pt modelId="{6B81AB7E-874B-4D4F-AD63-219B06E4E8C3}" type="parTrans" cxnId="{4E20BB4C-1CAC-49AE-87D9-7B200BAFA84B}">
      <dgm:prSet/>
      <dgm:spPr/>
      <dgm:t>
        <a:bodyPr/>
        <a:lstStyle/>
        <a:p>
          <a:endParaRPr lang="en-US"/>
        </a:p>
      </dgm:t>
    </dgm:pt>
    <dgm:pt modelId="{73F70138-D11F-4697-B065-870E146BF7DD}" type="sibTrans" cxnId="{4E20BB4C-1CAC-49AE-87D9-7B200BAFA84B}">
      <dgm:prSet/>
      <dgm:spPr/>
      <dgm:t>
        <a:bodyPr/>
        <a:lstStyle/>
        <a:p>
          <a:endParaRPr lang="en-US"/>
        </a:p>
      </dgm:t>
    </dgm:pt>
    <dgm:pt modelId="{6949E3ED-8666-42D6-87F7-45F820D5209B}" type="pres">
      <dgm:prSet presAssocID="{4C9E5305-B3E4-4A11-9F01-8BF6A85786C7}" presName="cycle" presStyleCnt="0">
        <dgm:presLayoutVars>
          <dgm:chMax val="1"/>
          <dgm:dir/>
          <dgm:animLvl val="ctr"/>
          <dgm:resizeHandles val="exact"/>
        </dgm:presLayoutVars>
      </dgm:prSet>
      <dgm:spPr/>
    </dgm:pt>
    <dgm:pt modelId="{9ABAD841-FA3D-437E-B2AA-367DB8E21DFA}" type="pres">
      <dgm:prSet presAssocID="{5A2A658B-50E6-4FA1-9C12-F22F28FC3522}" presName="centerShape" presStyleLbl="node0" presStyleIdx="0" presStyleCnt="1"/>
      <dgm:spPr/>
    </dgm:pt>
    <dgm:pt modelId="{CF984015-5895-489B-844B-CA76D11DA87C}" type="pres">
      <dgm:prSet presAssocID="{1024AA8A-CB15-445D-BA9E-AA1AC6ED0AD8}" presName="parTrans" presStyleLbl="bgSibTrans2D1" presStyleIdx="0" presStyleCnt="3"/>
      <dgm:spPr/>
    </dgm:pt>
    <dgm:pt modelId="{7933A7E7-CFF2-4F12-9895-FE7742FDBCE7}" type="pres">
      <dgm:prSet presAssocID="{9556A218-0F5A-4BB4-B62C-0019F5BB5195}" presName="node" presStyleLbl="node1" presStyleIdx="0" presStyleCnt="3">
        <dgm:presLayoutVars>
          <dgm:bulletEnabled val="1"/>
        </dgm:presLayoutVars>
      </dgm:prSet>
      <dgm:spPr/>
    </dgm:pt>
    <dgm:pt modelId="{663D6C0A-A555-4B7A-971A-A527CB889F0F}" type="pres">
      <dgm:prSet presAssocID="{C8320774-8312-4424-91E0-8DD129A51A3B}" presName="parTrans" presStyleLbl="bgSibTrans2D1" presStyleIdx="1" presStyleCnt="3"/>
      <dgm:spPr/>
    </dgm:pt>
    <dgm:pt modelId="{483D11A3-AA3F-4FB1-8C83-F555F95F4614}" type="pres">
      <dgm:prSet presAssocID="{3A1DDE98-A740-46F7-8A51-4FE67C7C785C}" presName="node" presStyleLbl="node1" presStyleIdx="1" presStyleCnt="3">
        <dgm:presLayoutVars>
          <dgm:bulletEnabled val="1"/>
        </dgm:presLayoutVars>
      </dgm:prSet>
      <dgm:spPr/>
    </dgm:pt>
    <dgm:pt modelId="{054C277E-BF34-4619-943E-7F5938264FA5}" type="pres">
      <dgm:prSet presAssocID="{6B81AB7E-874B-4D4F-AD63-219B06E4E8C3}" presName="parTrans" presStyleLbl="bgSibTrans2D1" presStyleIdx="2" presStyleCnt="3"/>
      <dgm:spPr/>
    </dgm:pt>
    <dgm:pt modelId="{4E2CEF31-38C5-448C-BD15-507A9119D5C7}" type="pres">
      <dgm:prSet presAssocID="{593C1F0E-96B0-4C9A-9BE9-6EEEF23113B5}" presName="node" presStyleLbl="node1" presStyleIdx="2" presStyleCnt="3">
        <dgm:presLayoutVars>
          <dgm:bulletEnabled val="1"/>
        </dgm:presLayoutVars>
      </dgm:prSet>
      <dgm:spPr/>
    </dgm:pt>
  </dgm:ptLst>
  <dgm:cxnLst>
    <dgm:cxn modelId="{DF8B1D1E-3F10-474C-A322-CA6E9ED69DE1}" type="presOf" srcId="{1024AA8A-CB15-445D-BA9E-AA1AC6ED0AD8}" destId="{CF984015-5895-489B-844B-CA76D11DA87C}" srcOrd="0" destOrd="0" presId="urn:microsoft.com/office/officeart/2005/8/layout/radial4"/>
    <dgm:cxn modelId="{C8C99868-14F2-4317-94B9-20BD58CBCB8E}" srcId="{5A2A658B-50E6-4FA1-9C12-F22F28FC3522}" destId="{9556A218-0F5A-4BB4-B62C-0019F5BB5195}" srcOrd="0" destOrd="0" parTransId="{1024AA8A-CB15-445D-BA9E-AA1AC6ED0AD8}" sibTransId="{0DE64D62-602A-4D4E-B889-30A571950D48}"/>
    <dgm:cxn modelId="{4E20BB4C-1CAC-49AE-87D9-7B200BAFA84B}" srcId="{5A2A658B-50E6-4FA1-9C12-F22F28FC3522}" destId="{593C1F0E-96B0-4C9A-9BE9-6EEEF23113B5}" srcOrd="2" destOrd="0" parTransId="{6B81AB7E-874B-4D4F-AD63-219B06E4E8C3}" sibTransId="{73F70138-D11F-4697-B065-870E146BF7DD}"/>
    <dgm:cxn modelId="{38BB7571-7246-48A0-BD74-A16D0682E4A4}" type="presOf" srcId="{9556A218-0F5A-4BB4-B62C-0019F5BB5195}" destId="{7933A7E7-CFF2-4F12-9895-FE7742FDBCE7}" srcOrd="0" destOrd="0" presId="urn:microsoft.com/office/officeart/2005/8/layout/radial4"/>
    <dgm:cxn modelId="{BB369A72-F537-4CC2-BF83-73120D277C9D}" type="presOf" srcId="{C8320774-8312-4424-91E0-8DD129A51A3B}" destId="{663D6C0A-A555-4B7A-971A-A527CB889F0F}" srcOrd="0" destOrd="0" presId="urn:microsoft.com/office/officeart/2005/8/layout/radial4"/>
    <dgm:cxn modelId="{8A1ABA55-B852-49B2-844E-B108E31EA3BC}" type="presOf" srcId="{4C9E5305-B3E4-4A11-9F01-8BF6A85786C7}" destId="{6949E3ED-8666-42D6-87F7-45F820D5209B}" srcOrd="0" destOrd="0" presId="urn:microsoft.com/office/officeart/2005/8/layout/radial4"/>
    <dgm:cxn modelId="{2B39E18F-879E-429B-8A2B-AB06370D474A}" type="presOf" srcId="{5A2A658B-50E6-4FA1-9C12-F22F28FC3522}" destId="{9ABAD841-FA3D-437E-B2AA-367DB8E21DFA}" srcOrd="0" destOrd="0" presId="urn:microsoft.com/office/officeart/2005/8/layout/radial4"/>
    <dgm:cxn modelId="{12E904A1-4997-4E2E-8838-8D7403FE057A}" srcId="{5A2A658B-50E6-4FA1-9C12-F22F28FC3522}" destId="{3A1DDE98-A740-46F7-8A51-4FE67C7C785C}" srcOrd="1" destOrd="0" parTransId="{C8320774-8312-4424-91E0-8DD129A51A3B}" sibTransId="{04F40535-8DD5-4055-A1BD-232C434EA609}"/>
    <dgm:cxn modelId="{1DB773A2-2AB6-4901-A504-FCAFCCC62493}" type="presOf" srcId="{3A1DDE98-A740-46F7-8A51-4FE67C7C785C}" destId="{483D11A3-AA3F-4FB1-8C83-F555F95F4614}" srcOrd="0" destOrd="0" presId="urn:microsoft.com/office/officeart/2005/8/layout/radial4"/>
    <dgm:cxn modelId="{96A7F1AB-10D9-4CE9-9648-38F1369292CF}" srcId="{4C9E5305-B3E4-4A11-9F01-8BF6A85786C7}" destId="{5A2A658B-50E6-4FA1-9C12-F22F28FC3522}" srcOrd="0" destOrd="0" parTransId="{B75A363A-0FD6-47EB-8759-3BD62F521A71}" sibTransId="{B65A0A98-F90D-48B7-BFD1-BD8526664CD1}"/>
    <dgm:cxn modelId="{6805C3AD-43CC-400C-8878-2E26516F2BA4}" type="presOf" srcId="{6B81AB7E-874B-4D4F-AD63-219B06E4E8C3}" destId="{054C277E-BF34-4619-943E-7F5938264FA5}" srcOrd="0" destOrd="0" presId="urn:microsoft.com/office/officeart/2005/8/layout/radial4"/>
    <dgm:cxn modelId="{FAFC7DE7-B714-488B-AF7F-1C5EDB3A0B85}" type="presOf" srcId="{593C1F0E-96B0-4C9A-9BE9-6EEEF23113B5}" destId="{4E2CEF31-38C5-448C-BD15-507A9119D5C7}" srcOrd="0" destOrd="0" presId="urn:microsoft.com/office/officeart/2005/8/layout/radial4"/>
    <dgm:cxn modelId="{556B6C60-61B3-4759-A907-43EB171CFF3B}" type="presParOf" srcId="{6949E3ED-8666-42D6-87F7-45F820D5209B}" destId="{9ABAD841-FA3D-437E-B2AA-367DB8E21DFA}" srcOrd="0" destOrd="0" presId="urn:microsoft.com/office/officeart/2005/8/layout/radial4"/>
    <dgm:cxn modelId="{80F0E6E2-1659-49AB-BBEB-4FCAF3846EAA}" type="presParOf" srcId="{6949E3ED-8666-42D6-87F7-45F820D5209B}" destId="{CF984015-5895-489B-844B-CA76D11DA87C}" srcOrd="1" destOrd="0" presId="urn:microsoft.com/office/officeart/2005/8/layout/radial4"/>
    <dgm:cxn modelId="{2B894747-EAF1-49FC-AAA5-C72AC1F64148}" type="presParOf" srcId="{6949E3ED-8666-42D6-87F7-45F820D5209B}" destId="{7933A7E7-CFF2-4F12-9895-FE7742FDBCE7}" srcOrd="2" destOrd="0" presId="urn:microsoft.com/office/officeart/2005/8/layout/radial4"/>
    <dgm:cxn modelId="{C4F3A4D7-E4D9-48F6-AC72-9552A3210E76}" type="presParOf" srcId="{6949E3ED-8666-42D6-87F7-45F820D5209B}" destId="{663D6C0A-A555-4B7A-971A-A527CB889F0F}" srcOrd="3" destOrd="0" presId="urn:microsoft.com/office/officeart/2005/8/layout/radial4"/>
    <dgm:cxn modelId="{9616703A-0E03-4D46-BE76-4D289BC25ACD}" type="presParOf" srcId="{6949E3ED-8666-42D6-87F7-45F820D5209B}" destId="{483D11A3-AA3F-4FB1-8C83-F555F95F4614}" srcOrd="4" destOrd="0" presId="urn:microsoft.com/office/officeart/2005/8/layout/radial4"/>
    <dgm:cxn modelId="{54FB39B3-F1C7-4FCA-AAB1-7AA6E79B01FD}" type="presParOf" srcId="{6949E3ED-8666-42D6-87F7-45F820D5209B}" destId="{054C277E-BF34-4619-943E-7F5938264FA5}" srcOrd="5" destOrd="0" presId="urn:microsoft.com/office/officeart/2005/8/layout/radial4"/>
    <dgm:cxn modelId="{566F3898-FC0C-4C2A-B8B9-64EE00E36F51}" type="presParOf" srcId="{6949E3ED-8666-42D6-87F7-45F820D5209B}" destId="{4E2CEF31-38C5-448C-BD15-507A9119D5C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9E5305-B3E4-4A11-9F01-8BF6A85786C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A2A658B-50E6-4FA1-9C12-F22F28FC3522}">
      <dgm:prSet phldrT="[Text]" custT="1"/>
      <dgm:spPr/>
      <dgm:t>
        <a:bodyPr/>
        <a:lstStyle/>
        <a:p>
          <a:r>
            <a:rPr lang="en-US" sz="1650" dirty="0"/>
            <a:t>Discretionary Dismissal</a:t>
          </a:r>
        </a:p>
      </dgm:t>
    </dgm:pt>
    <dgm:pt modelId="{B75A363A-0FD6-47EB-8759-3BD62F521A71}" type="parTrans" cxnId="{96A7F1AB-10D9-4CE9-9648-38F1369292CF}">
      <dgm:prSet/>
      <dgm:spPr/>
      <dgm:t>
        <a:bodyPr/>
        <a:lstStyle/>
        <a:p>
          <a:endParaRPr lang="en-US"/>
        </a:p>
      </dgm:t>
    </dgm:pt>
    <dgm:pt modelId="{B65A0A98-F90D-48B7-BFD1-BD8526664CD1}" type="sibTrans" cxnId="{96A7F1AB-10D9-4CE9-9648-38F1369292CF}">
      <dgm:prSet/>
      <dgm:spPr/>
      <dgm:t>
        <a:bodyPr/>
        <a:lstStyle/>
        <a:p>
          <a:endParaRPr lang="en-US"/>
        </a:p>
      </dgm:t>
    </dgm:pt>
    <dgm:pt modelId="{3A1DDE98-A740-46F7-8A51-4FE67C7C785C}">
      <dgm:prSet phldrT="[Text]"/>
      <dgm:spPr/>
      <dgm:t>
        <a:bodyPr/>
        <a:lstStyle/>
        <a:p>
          <a:r>
            <a:rPr lang="en-US" dirty="0">
              <a:solidFill>
                <a:srgbClr val="1B5A41"/>
              </a:solidFill>
            </a:rPr>
            <a:t>If the respondent is no longer employed by or enrolled in the College.</a:t>
          </a:r>
          <a:endParaRPr lang="en-US" dirty="0"/>
        </a:p>
      </dgm:t>
    </dgm:pt>
    <dgm:pt modelId="{C8320774-8312-4424-91E0-8DD129A51A3B}" type="parTrans" cxnId="{12E904A1-4997-4E2E-8838-8D7403FE057A}">
      <dgm:prSet/>
      <dgm:spPr/>
      <dgm:t>
        <a:bodyPr/>
        <a:lstStyle/>
        <a:p>
          <a:endParaRPr lang="en-US"/>
        </a:p>
      </dgm:t>
    </dgm:pt>
    <dgm:pt modelId="{04F40535-8DD5-4055-A1BD-232C434EA609}" type="sibTrans" cxnId="{12E904A1-4997-4E2E-8838-8D7403FE057A}">
      <dgm:prSet/>
      <dgm:spPr/>
      <dgm:t>
        <a:bodyPr/>
        <a:lstStyle/>
        <a:p>
          <a:endParaRPr lang="en-US"/>
        </a:p>
      </dgm:t>
    </dgm:pt>
    <dgm:pt modelId="{9556A218-0F5A-4BB4-B62C-0019F5BB5195}">
      <dgm:prSet/>
      <dgm:spPr/>
      <dgm:t>
        <a:bodyPr/>
        <a:lstStyle/>
        <a:p>
          <a:r>
            <a:rPr lang="en-US" dirty="0">
              <a:solidFill>
                <a:srgbClr val="1B5A41"/>
              </a:solidFill>
            </a:rPr>
            <a:t>If the complainant notifies the Title IX coordinator in writing that the complainant wishes to withdraw the formal compliant or some of its allegations.</a:t>
          </a:r>
          <a:endParaRPr lang="en-US" dirty="0"/>
        </a:p>
      </dgm:t>
    </dgm:pt>
    <dgm:pt modelId="{1024AA8A-CB15-445D-BA9E-AA1AC6ED0AD8}" type="parTrans" cxnId="{C8C99868-14F2-4317-94B9-20BD58CBCB8E}">
      <dgm:prSet/>
      <dgm:spPr/>
      <dgm:t>
        <a:bodyPr/>
        <a:lstStyle/>
        <a:p>
          <a:endParaRPr lang="en-US"/>
        </a:p>
      </dgm:t>
    </dgm:pt>
    <dgm:pt modelId="{0DE64D62-602A-4D4E-B889-30A571950D48}" type="sibTrans" cxnId="{C8C99868-14F2-4317-94B9-20BD58CBCB8E}">
      <dgm:prSet/>
      <dgm:spPr/>
      <dgm:t>
        <a:bodyPr/>
        <a:lstStyle/>
        <a:p>
          <a:endParaRPr lang="en-US"/>
        </a:p>
      </dgm:t>
    </dgm:pt>
    <dgm:pt modelId="{593C1F0E-96B0-4C9A-9BE9-6EEEF23113B5}">
      <dgm:prSet/>
      <dgm:spPr/>
      <dgm:t>
        <a:bodyPr/>
        <a:lstStyle/>
        <a:p>
          <a:r>
            <a:rPr lang="en-US" dirty="0">
              <a:solidFill>
                <a:srgbClr val="1B5A41"/>
              </a:solidFill>
            </a:rPr>
            <a:t>If there is a specific circumstance which prevents the College from gathering sufficient information in order to make a decision about the allegations.</a:t>
          </a:r>
        </a:p>
      </dgm:t>
    </dgm:pt>
    <dgm:pt modelId="{6B81AB7E-874B-4D4F-AD63-219B06E4E8C3}" type="parTrans" cxnId="{4E20BB4C-1CAC-49AE-87D9-7B200BAFA84B}">
      <dgm:prSet/>
      <dgm:spPr/>
      <dgm:t>
        <a:bodyPr/>
        <a:lstStyle/>
        <a:p>
          <a:endParaRPr lang="en-US"/>
        </a:p>
      </dgm:t>
    </dgm:pt>
    <dgm:pt modelId="{73F70138-D11F-4697-B065-870E146BF7DD}" type="sibTrans" cxnId="{4E20BB4C-1CAC-49AE-87D9-7B200BAFA84B}">
      <dgm:prSet/>
      <dgm:spPr/>
      <dgm:t>
        <a:bodyPr/>
        <a:lstStyle/>
        <a:p>
          <a:endParaRPr lang="en-US"/>
        </a:p>
      </dgm:t>
    </dgm:pt>
    <dgm:pt modelId="{6949E3ED-8666-42D6-87F7-45F820D5209B}" type="pres">
      <dgm:prSet presAssocID="{4C9E5305-B3E4-4A11-9F01-8BF6A85786C7}" presName="cycle" presStyleCnt="0">
        <dgm:presLayoutVars>
          <dgm:chMax val="1"/>
          <dgm:dir/>
          <dgm:animLvl val="ctr"/>
          <dgm:resizeHandles val="exact"/>
        </dgm:presLayoutVars>
      </dgm:prSet>
      <dgm:spPr/>
    </dgm:pt>
    <dgm:pt modelId="{9ABAD841-FA3D-437E-B2AA-367DB8E21DFA}" type="pres">
      <dgm:prSet presAssocID="{5A2A658B-50E6-4FA1-9C12-F22F28FC3522}" presName="centerShape" presStyleLbl="node0" presStyleIdx="0" presStyleCnt="1"/>
      <dgm:spPr/>
    </dgm:pt>
    <dgm:pt modelId="{CF984015-5895-489B-844B-CA76D11DA87C}" type="pres">
      <dgm:prSet presAssocID="{1024AA8A-CB15-445D-BA9E-AA1AC6ED0AD8}" presName="parTrans" presStyleLbl="bgSibTrans2D1" presStyleIdx="0" presStyleCnt="3" custLinFactNeighborX="-3270" custLinFactNeighborY="15186"/>
      <dgm:spPr/>
    </dgm:pt>
    <dgm:pt modelId="{7933A7E7-CFF2-4F12-9895-FE7742FDBCE7}" type="pres">
      <dgm:prSet presAssocID="{9556A218-0F5A-4BB4-B62C-0019F5BB5195}" presName="node" presStyleLbl="node1" presStyleIdx="0" presStyleCnt="3" custScaleX="127946" custScaleY="132762" custRadScaleRad="122502" custRadScaleInc="4708">
        <dgm:presLayoutVars>
          <dgm:bulletEnabled val="1"/>
        </dgm:presLayoutVars>
      </dgm:prSet>
      <dgm:spPr/>
    </dgm:pt>
    <dgm:pt modelId="{663D6C0A-A555-4B7A-971A-A527CB889F0F}" type="pres">
      <dgm:prSet presAssocID="{C8320774-8312-4424-91E0-8DD129A51A3B}" presName="parTrans" presStyleLbl="bgSibTrans2D1" presStyleIdx="1" presStyleCnt="3"/>
      <dgm:spPr/>
    </dgm:pt>
    <dgm:pt modelId="{483D11A3-AA3F-4FB1-8C83-F555F95F4614}" type="pres">
      <dgm:prSet presAssocID="{3A1DDE98-A740-46F7-8A51-4FE67C7C785C}" presName="node" presStyleLbl="node1" presStyleIdx="1" presStyleCnt="3" custScaleX="115137" custScaleY="118461">
        <dgm:presLayoutVars>
          <dgm:bulletEnabled val="1"/>
        </dgm:presLayoutVars>
      </dgm:prSet>
      <dgm:spPr/>
    </dgm:pt>
    <dgm:pt modelId="{054C277E-BF34-4619-943E-7F5938264FA5}" type="pres">
      <dgm:prSet presAssocID="{6B81AB7E-874B-4D4F-AD63-219B06E4E8C3}" presName="parTrans" presStyleLbl="bgSibTrans2D1" presStyleIdx="2" presStyleCnt="3"/>
      <dgm:spPr/>
    </dgm:pt>
    <dgm:pt modelId="{4E2CEF31-38C5-448C-BD15-507A9119D5C7}" type="pres">
      <dgm:prSet presAssocID="{593C1F0E-96B0-4C9A-9BE9-6EEEF23113B5}" presName="node" presStyleLbl="node1" presStyleIdx="2" presStyleCnt="3" custScaleX="129289" custScaleY="128722" custRadScaleRad="122833" custRadScaleInc="-4846">
        <dgm:presLayoutVars>
          <dgm:bulletEnabled val="1"/>
        </dgm:presLayoutVars>
      </dgm:prSet>
      <dgm:spPr/>
    </dgm:pt>
  </dgm:ptLst>
  <dgm:cxnLst>
    <dgm:cxn modelId="{8AA12D39-A2E7-4EC2-9B5B-7F53731995C0}" type="presOf" srcId="{593C1F0E-96B0-4C9A-9BE9-6EEEF23113B5}" destId="{4E2CEF31-38C5-448C-BD15-507A9119D5C7}" srcOrd="0" destOrd="0" presId="urn:microsoft.com/office/officeart/2005/8/layout/radial4"/>
    <dgm:cxn modelId="{A8959565-7EFB-4F4D-9DFA-2847DD7FF6E3}" type="presOf" srcId="{9556A218-0F5A-4BB4-B62C-0019F5BB5195}" destId="{7933A7E7-CFF2-4F12-9895-FE7742FDBCE7}" srcOrd="0" destOrd="0" presId="urn:microsoft.com/office/officeart/2005/8/layout/radial4"/>
    <dgm:cxn modelId="{C8C99868-14F2-4317-94B9-20BD58CBCB8E}" srcId="{5A2A658B-50E6-4FA1-9C12-F22F28FC3522}" destId="{9556A218-0F5A-4BB4-B62C-0019F5BB5195}" srcOrd="0" destOrd="0" parTransId="{1024AA8A-CB15-445D-BA9E-AA1AC6ED0AD8}" sibTransId="{0DE64D62-602A-4D4E-B889-30A571950D48}"/>
    <dgm:cxn modelId="{4E20BB4C-1CAC-49AE-87D9-7B200BAFA84B}" srcId="{5A2A658B-50E6-4FA1-9C12-F22F28FC3522}" destId="{593C1F0E-96B0-4C9A-9BE9-6EEEF23113B5}" srcOrd="2" destOrd="0" parTransId="{6B81AB7E-874B-4D4F-AD63-219B06E4E8C3}" sibTransId="{73F70138-D11F-4697-B065-870E146BF7DD}"/>
    <dgm:cxn modelId="{4E62D372-2A5E-4E62-A5F8-54199765BF34}" type="presOf" srcId="{4C9E5305-B3E4-4A11-9F01-8BF6A85786C7}" destId="{6949E3ED-8666-42D6-87F7-45F820D5209B}" srcOrd="0" destOrd="0" presId="urn:microsoft.com/office/officeart/2005/8/layout/radial4"/>
    <dgm:cxn modelId="{190A4786-E8AF-4725-AC0F-B69128A3FB75}" type="presOf" srcId="{C8320774-8312-4424-91E0-8DD129A51A3B}" destId="{663D6C0A-A555-4B7A-971A-A527CB889F0F}" srcOrd="0" destOrd="0" presId="urn:microsoft.com/office/officeart/2005/8/layout/radial4"/>
    <dgm:cxn modelId="{07000593-99F7-429A-9334-FE26AA70F763}" type="presOf" srcId="{1024AA8A-CB15-445D-BA9E-AA1AC6ED0AD8}" destId="{CF984015-5895-489B-844B-CA76D11DA87C}" srcOrd="0" destOrd="0" presId="urn:microsoft.com/office/officeart/2005/8/layout/radial4"/>
    <dgm:cxn modelId="{12E904A1-4997-4E2E-8838-8D7403FE057A}" srcId="{5A2A658B-50E6-4FA1-9C12-F22F28FC3522}" destId="{3A1DDE98-A740-46F7-8A51-4FE67C7C785C}" srcOrd="1" destOrd="0" parTransId="{C8320774-8312-4424-91E0-8DD129A51A3B}" sibTransId="{04F40535-8DD5-4055-A1BD-232C434EA609}"/>
    <dgm:cxn modelId="{96A7F1AB-10D9-4CE9-9648-38F1369292CF}" srcId="{4C9E5305-B3E4-4A11-9F01-8BF6A85786C7}" destId="{5A2A658B-50E6-4FA1-9C12-F22F28FC3522}" srcOrd="0" destOrd="0" parTransId="{B75A363A-0FD6-47EB-8759-3BD62F521A71}" sibTransId="{B65A0A98-F90D-48B7-BFD1-BD8526664CD1}"/>
    <dgm:cxn modelId="{AAC69FB7-926E-4FCF-BB3B-509ED6174DD8}" type="presOf" srcId="{5A2A658B-50E6-4FA1-9C12-F22F28FC3522}" destId="{9ABAD841-FA3D-437E-B2AA-367DB8E21DFA}" srcOrd="0" destOrd="0" presId="urn:microsoft.com/office/officeart/2005/8/layout/radial4"/>
    <dgm:cxn modelId="{6B923BB9-A752-45B5-9E1A-8A11E96B8BBA}" type="presOf" srcId="{6B81AB7E-874B-4D4F-AD63-219B06E4E8C3}" destId="{054C277E-BF34-4619-943E-7F5938264FA5}" srcOrd="0" destOrd="0" presId="urn:microsoft.com/office/officeart/2005/8/layout/radial4"/>
    <dgm:cxn modelId="{4D9FA3F5-3754-416D-A655-8720EBF56CD8}" type="presOf" srcId="{3A1DDE98-A740-46F7-8A51-4FE67C7C785C}" destId="{483D11A3-AA3F-4FB1-8C83-F555F95F4614}" srcOrd="0" destOrd="0" presId="urn:microsoft.com/office/officeart/2005/8/layout/radial4"/>
    <dgm:cxn modelId="{82ED85CA-B480-4BAE-9CBD-2EC463DACEB6}" type="presParOf" srcId="{6949E3ED-8666-42D6-87F7-45F820D5209B}" destId="{9ABAD841-FA3D-437E-B2AA-367DB8E21DFA}" srcOrd="0" destOrd="0" presId="urn:microsoft.com/office/officeart/2005/8/layout/radial4"/>
    <dgm:cxn modelId="{119C792B-ADEA-4821-ABDA-5CD9F7E0C4FD}" type="presParOf" srcId="{6949E3ED-8666-42D6-87F7-45F820D5209B}" destId="{CF984015-5895-489B-844B-CA76D11DA87C}" srcOrd="1" destOrd="0" presId="urn:microsoft.com/office/officeart/2005/8/layout/radial4"/>
    <dgm:cxn modelId="{9F8D43C7-E6E3-4DDC-BEE3-D1C6B4E96016}" type="presParOf" srcId="{6949E3ED-8666-42D6-87F7-45F820D5209B}" destId="{7933A7E7-CFF2-4F12-9895-FE7742FDBCE7}" srcOrd="2" destOrd="0" presId="urn:microsoft.com/office/officeart/2005/8/layout/radial4"/>
    <dgm:cxn modelId="{85D399FE-8AB6-405B-A410-26C37A9E4DE0}" type="presParOf" srcId="{6949E3ED-8666-42D6-87F7-45F820D5209B}" destId="{663D6C0A-A555-4B7A-971A-A527CB889F0F}" srcOrd="3" destOrd="0" presId="urn:microsoft.com/office/officeart/2005/8/layout/radial4"/>
    <dgm:cxn modelId="{6EAD4438-F8A9-456D-9E77-EB0796CE32BF}" type="presParOf" srcId="{6949E3ED-8666-42D6-87F7-45F820D5209B}" destId="{483D11A3-AA3F-4FB1-8C83-F555F95F4614}" srcOrd="4" destOrd="0" presId="urn:microsoft.com/office/officeart/2005/8/layout/radial4"/>
    <dgm:cxn modelId="{BE7CA432-07BB-412E-A804-D493E809F13F}" type="presParOf" srcId="{6949E3ED-8666-42D6-87F7-45F820D5209B}" destId="{054C277E-BF34-4619-943E-7F5938264FA5}" srcOrd="5" destOrd="0" presId="urn:microsoft.com/office/officeart/2005/8/layout/radial4"/>
    <dgm:cxn modelId="{87954DFC-27B0-45B7-96FB-474978AAF2A1}" type="presParOf" srcId="{6949E3ED-8666-42D6-87F7-45F820D5209B}" destId="{4E2CEF31-38C5-448C-BD15-507A9119D5C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19111E-A029-424A-95E2-7A5455A1BAA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34F549D-4AB5-49F8-853B-B5CFCAB467FB}">
      <dgm:prSet phldrT="[Text]"/>
      <dgm:spPr/>
      <dgm:t>
        <a:bodyPr/>
        <a:lstStyle/>
        <a:p>
          <a:r>
            <a:rPr lang="en-US" dirty="0"/>
            <a:t>Clear and Convincing</a:t>
          </a:r>
        </a:p>
      </dgm:t>
    </dgm:pt>
    <dgm:pt modelId="{36CE2B71-5ADD-4739-8EE7-635F471FB647}" type="parTrans" cxnId="{6E817F73-5244-4629-9656-71DEB24DBEDE}">
      <dgm:prSet/>
      <dgm:spPr/>
      <dgm:t>
        <a:bodyPr/>
        <a:lstStyle/>
        <a:p>
          <a:endParaRPr lang="en-US"/>
        </a:p>
      </dgm:t>
    </dgm:pt>
    <dgm:pt modelId="{D48C4654-0C57-4375-810C-2132970B05BC}" type="sibTrans" cxnId="{6E817F73-5244-4629-9656-71DEB24DBEDE}">
      <dgm:prSet/>
      <dgm:spPr/>
      <dgm:t>
        <a:bodyPr/>
        <a:lstStyle/>
        <a:p>
          <a:endParaRPr lang="en-US"/>
        </a:p>
      </dgm:t>
    </dgm:pt>
    <dgm:pt modelId="{0525D12A-BA85-4011-BEC3-1E570DC10AE0}">
      <dgm:prSet phldrT="[Text]"/>
      <dgm:spPr/>
      <dgm:t>
        <a:bodyPr/>
        <a:lstStyle/>
        <a:p>
          <a:r>
            <a:rPr lang="en-US" dirty="0">
              <a:solidFill>
                <a:srgbClr val="1B5A41"/>
              </a:solidFill>
            </a:rPr>
            <a:t>Higher standard of proof.</a:t>
          </a:r>
        </a:p>
      </dgm:t>
    </dgm:pt>
    <dgm:pt modelId="{94366F48-AC12-4B86-A6F5-3D6F84618F2C}" type="parTrans" cxnId="{4C272B0A-A6CA-4FC6-82F2-FBD925EF9F33}">
      <dgm:prSet/>
      <dgm:spPr/>
      <dgm:t>
        <a:bodyPr/>
        <a:lstStyle/>
        <a:p>
          <a:endParaRPr lang="en-US"/>
        </a:p>
      </dgm:t>
    </dgm:pt>
    <dgm:pt modelId="{D5ADF333-21E7-42D0-94CB-ECFC99CA907C}" type="sibTrans" cxnId="{4C272B0A-A6CA-4FC6-82F2-FBD925EF9F33}">
      <dgm:prSet/>
      <dgm:spPr/>
      <dgm:t>
        <a:bodyPr/>
        <a:lstStyle/>
        <a:p>
          <a:endParaRPr lang="en-US"/>
        </a:p>
      </dgm:t>
    </dgm:pt>
    <dgm:pt modelId="{BA5C86A8-2C9F-44EF-B3AD-41B5B5BC9EE8}">
      <dgm:prSet/>
      <dgm:spPr/>
      <dgm:t>
        <a:bodyPr/>
        <a:lstStyle/>
        <a:p>
          <a:r>
            <a:rPr lang="en-US" dirty="0">
              <a:solidFill>
                <a:srgbClr val="1B5A41"/>
              </a:solidFill>
            </a:rPr>
            <a:t>Evidence being presented must be “highly” and substantially more probable to be true rather than untrue. </a:t>
          </a:r>
        </a:p>
      </dgm:t>
    </dgm:pt>
    <dgm:pt modelId="{08AD9ECE-6E01-4FC5-B072-C8015394F62B}" type="parTrans" cxnId="{B0615100-7782-4683-94EF-8944C10818E1}">
      <dgm:prSet/>
      <dgm:spPr/>
      <dgm:t>
        <a:bodyPr/>
        <a:lstStyle/>
        <a:p>
          <a:endParaRPr lang="en-US"/>
        </a:p>
      </dgm:t>
    </dgm:pt>
    <dgm:pt modelId="{AE1DFE7A-D8C3-4C71-A469-10B13623E711}" type="sibTrans" cxnId="{B0615100-7782-4683-94EF-8944C10818E1}">
      <dgm:prSet/>
      <dgm:spPr/>
      <dgm:t>
        <a:bodyPr/>
        <a:lstStyle/>
        <a:p>
          <a:endParaRPr lang="en-US"/>
        </a:p>
      </dgm:t>
    </dgm:pt>
    <dgm:pt modelId="{202CB169-8BAE-4266-8B97-AF318A2243D8}" type="pres">
      <dgm:prSet presAssocID="{BF19111E-A029-424A-95E2-7A5455A1BAAE}" presName="composite" presStyleCnt="0">
        <dgm:presLayoutVars>
          <dgm:chMax val="1"/>
          <dgm:dir/>
          <dgm:resizeHandles val="exact"/>
        </dgm:presLayoutVars>
      </dgm:prSet>
      <dgm:spPr/>
    </dgm:pt>
    <dgm:pt modelId="{CA76E6C1-5E8B-4A22-A0BE-3C74C7B563A0}" type="pres">
      <dgm:prSet presAssocID="{934F549D-4AB5-49F8-853B-B5CFCAB467FB}" presName="roof" presStyleLbl="dkBgShp" presStyleIdx="0" presStyleCnt="2"/>
      <dgm:spPr/>
    </dgm:pt>
    <dgm:pt modelId="{DD682893-22F0-4988-AC44-DAC5EC025540}" type="pres">
      <dgm:prSet presAssocID="{934F549D-4AB5-49F8-853B-B5CFCAB467FB}" presName="pillars" presStyleCnt="0"/>
      <dgm:spPr/>
    </dgm:pt>
    <dgm:pt modelId="{40FBF28D-9B6C-4C35-A6B9-7E51395FF963}" type="pres">
      <dgm:prSet presAssocID="{934F549D-4AB5-49F8-853B-B5CFCAB467FB}" presName="pillar1" presStyleLbl="node1" presStyleIdx="0" presStyleCnt="2">
        <dgm:presLayoutVars>
          <dgm:bulletEnabled val="1"/>
        </dgm:presLayoutVars>
      </dgm:prSet>
      <dgm:spPr/>
    </dgm:pt>
    <dgm:pt modelId="{7C8EF50C-50ED-43D3-A69F-79D772EA02D5}" type="pres">
      <dgm:prSet presAssocID="{BA5C86A8-2C9F-44EF-B3AD-41B5B5BC9EE8}" presName="pillarX" presStyleLbl="node1" presStyleIdx="1" presStyleCnt="2">
        <dgm:presLayoutVars>
          <dgm:bulletEnabled val="1"/>
        </dgm:presLayoutVars>
      </dgm:prSet>
      <dgm:spPr/>
    </dgm:pt>
    <dgm:pt modelId="{A042E509-8A33-4269-8DC1-3F78846E1261}" type="pres">
      <dgm:prSet presAssocID="{934F549D-4AB5-49F8-853B-B5CFCAB467FB}" presName="base" presStyleLbl="dkBgShp" presStyleIdx="1" presStyleCnt="2"/>
      <dgm:spPr/>
    </dgm:pt>
  </dgm:ptLst>
  <dgm:cxnLst>
    <dgm:cxn modelId="{B0615100-7782-4683-94EF-8944C10818E1}" srcId="{934F549D-4AB5-49F8-853B-B5CFCAB467FB}" destId="{BA5C86A8-2C9F-44EF-B3AD-41B5B5BC9EE8}" srcOrd="1" destOrd="0" parTransId="{08AD9ECE-6E01-4FC5-B072-C8015394F62B}" sibTransId="{AE1DFE7A-D8C3-4C71-A469-10B13623E711}"/>
    <dgm:cxn modelId="{4C272B0A-A6CA-4FC6-82F2-FBD925EF9F33}" srcId="{934F549D-4AB5-49F8-853B-B5CFCAB467FB}" destId="{0525D12A-BA85-4011-BEC3-1E570DC10AE0}" srcOrd="0" destOrd="0" parTransId="{94366F48-AC12-4B86-A6F5-3D6F84618F2C}" sibTransId="{D5ADF333-21E7-42D0-94CB-ECFC99CA907C}"/>
    <dgm:cxn modelId="{6E817F73-5244-4629-9656-71DEB24DBEDE}" srcId="{BF19111E-A029-424A-95E2-7A5455A1BAAE}" destId="{934F549D-4AB5-49F8-853B-B5CFCAB467FB}" srcOrd="0" destOrd="0" parTransId="{36CE2B71-5ADD-4739-8EE7-635F471FB647}" sibTransId="{D48C4654-0C57-4375-810C-2132970B05BC}"/>
    <dgm:cxn modelId="{7F4D0197-0B66-41CC-85C2-994238448532}" type="presOf" srcId="{934F549D-4AB5-49F8-853B-B5CFCAB467FB}" destId="{CA76E6C1-5E8B-4A22-A0BE-3C74C7B563A0}" srcOrd="0" destOrd="0" presId="urn:microsoft.com/office/officeart/2005/8/layout/hList3"/>
    <dgm:cxn modelId="{3588E098-374A-45D1-8050-59A5861256BB}" type="presOf" srcId="{0525D12A-BA85-4011-BEC3-1E570DC10AE0}" destId="{40FBF28D-9B6C-4C35-A6B9-7E51395FF963}" srcOrd="0" destOrd="0" presId="urn:microsoft.com/office/officeart/2005/8/layout/hList3"/>
    <dgm:cxn modelId="{913985A5-0AEA-44D6-9E1B-D26560F91424}" type="presOf" srcId="{BF19111E-A029-424A-95E2-7A5455A1BAAE}" destId="{202CB169-8BAE-4266-8B97-AF318A2243D8}" srcOrd="0" destOrd="0" presId="urn:microsoft.com/office/officeart/2005/8/layout/hList3"/>
    <dgm:cxn modelId="{AE5D50B1-5478-479F-BAB6-BC7A0AD53636}" type="presOf" srcId="{BA5C86A8-2C9F-44EF-B3AD-41B5B5BC9EE8}" destId="{7C8EF50C-50ED-43D3-A69F-79D772EA02D5}" srcOrd="0" destOrd="0" presId="urn:microsoft.com/office/officeart/2005/8/layout/hList3"/>
    <dgm:cxn modelId="{C694C8BA-3A90-4586-A042-449AA9D4DD84}" type="presParOf" srcId="{202CB169-8BAE-4266-8B97-AF318A2243D8}" destId="{CA76E6C1-5E8B-4A22-A0BE-3C74C7B563A0}" srcOrd="0" destOrd="0" presId="urn:microsoft.com/office/officeart/2005/8/layout/hList3"/>
    <dgm:cxn modelId="{DB4711BA-0C86-4CF1-8627-9CBD63C52C0F}" type="presParOf" srcId="{202CB169-8BAE-4266-8B97-AF318A2243D8}" destId="{DD682893-22F0-4988-AC44-DAC5EC025540}" srcOrd="1" destOrd="0" presId="urn:microsoft.com/office/officeart/2005/8/layout/hList3"/>
    <dgm:cxn modelId="{C0A34313-A97F-472C-B6E8-84294F52FA9B}" type="presParOf" srcId="{DD682893-22F0-4988-AC44-DAC5EC025540}" destId="{40FBF28D-9B6C-4C35-A6B9-7E51395FF963}" srcOrd="0" destOrd="0" presId="urn:microsoft.com/office/officeart/2005/8/layout/hList3"/>
    <dgm:cxn modelId="{ACFA65BB-31C0-43C8-B1F6-EEACEACD4470}" type="presParOf" srcId="{DD682893-22F0-4988-AC44-DAC5EC025540}" destId="{7C8EF50C-50ED-43D3-A69F-79D772EA02D5}" srcOrd="1" destOrd="0" presId="urn:microsoft.com/office/officeart/2005/8/layout/hList3"/>
    <dgm:cxn modelId="{D6C9D09D-017D-4FEC-8094-2E42F53DF0F4}" type="presParOf" srcId="{202CB169-8BAE-4266-8B97-AF318A2243D8}" destId="{A042E509-8A33-4269-8DC1-3F78846E126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19111E-A029-424A-95E2-7A5455A1BAA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34F549D-4AB5-49F8-853B-B5CFCAB467FB}">
      <dgm:prSet phldrT="[Text]"/>
      <dgm:spPr/>
      <dgm:t>
        <a:bodyPr/>
        <a:lstStyle/>
        <a:p>
          <a:r>
            <a:rPr lang="en-US" dirty="0"/>
            <a:t>Preponderance of Evidence</a:t>
          </a:r>
        </a:p>
      </dgm:t>
    </dgm:pt>
    <dgm:pt modelId="{36CE2B71-5ADD-4739-8EE7-635F471FB647}" type="parTrans" cxnId="{6E817F73-5244-4629-9656-71DEB24DBEDE}">
      <dgm:prSet/>
      <dgm:spPr/>
      <dgm:t>
        <a:bodyPr/>
        <a:lstStyle/>
        <a:p>
          <a:endParaRPr lang="en-US"/>
        </a:p>
      </dgm:t>
    </dgm:pt>
    <dgm:pt modelId="{D48C4654-0C57-4375-810C-2132970B05BC}" type="sibTrans" cxnId="{6E817F73-5244-4629-9656-71DEB24DBEDE}">
      <dgm:prSet/>
      <dgm:spPr/>
      <dgm:t>
        <a:bodyPr/>
        <a:lstStyle/>
        <a:p>
          <a:endParaRPr lang="en-US"/>
        </a:p>
      </dgm:t>
    </dgm:pt>
    <dgm:pt modelId="{0525D12A-BA85-4011-BEC3-1E570DC10AE0}">
      <dgm:prSet phldrT="[Text]"/>
      <dgm:spPr/>
      <dgm:t>
        <a:bodyPr/>
        <a:lstStyle/>
        <a:p>
          <a:r>
            <a:rPr lang="en-US" dirty="0">
              <a:solidFill>
                <a:srgbClr val="1B5A41"/>
              </a:solidFill>
            </a:rPr>
            <a:t>More likely than not, or anything above a “fifty-fifty” likelihood of guilt.</a:t>
          </a:r>
        </a:p>
      </dgm:t>
    </dgm:pt>
    <dgm:pt modelId="{94366F48-AC12-4B86-A6F5-3D6F84618F2C}" type="parTrans" cxnId="{4C272B0A-A6CA-4FC6-82F2-FBD925EF9F33}">
      <dgm:prSet/>
      <dgm:spPr/>
      <dgm:t>
        <a:bodyPr/>
        <a:lstStyle/>
        <a:p>
          <a:endParaRPr lang="en-US"/>
        </a:p>
      </dgm:t>
    </dgm:pt>
    <dgm:pt modelId="{D5ADF333-21E7-42D0-94CB-ECFC99CA907C}" type="sibTrans" cxnId="{4C272B0A-A6CA-4FC6-82F2-FBD925EF9F33}">
      <dgm:prSet/>
      <dgm:spPr/>
      <dgm:t>
        <a:bodyPr/>
        <a:lstStyle/>
        <a:p>
          <a:endParaRPr lang="en-US"/>
        </a:p>
      </dgm:t>
    </dgm:pt>
    <dgm:pt modelId="{BA5C86A8-2C9F-44EF-B3AD-41B5B5BC9EE8}">
      <dgm:prSet/>
      <dgm:spPr/>
      <dgm:t>
        <a:bodyPr/>
        <a:lstStyle/>
        <a:p>
          <a:r>
            <a:rPr lang="en-US" dirty="0">
              <a:solidFill>
                <a:srgbClr val="1B5A41"/>
              </a:solidFill>
            </a:rPr>
            <a:t>Standard under the old rule.</a:t>
          </a:r>
        </a:p>
      </dgm:t>
    </dgm:pt>
    <dgm:pt modelId="{08AD9ECE-6E01-4FC5-B072-C8015394F62B}" type="parTrans" cxnId="{B0615100-7782-4683-94EF-8944C10818E1}">
      <dgm:prSet/>
      <dgm:spPr/>
      <dgm:t>
        <a:bodyPr/>
        <a:lstStyle/>
        <a:p>
          <a:endParaRPr lang="en-US"/>
        </a:p>
      </dgm:t>
    </dgm:pt>
    <dgm:pt modelId="{AE1DFE7A-D8C3-4C71-A469-10B13623E711}" type="sibTrans" cxnId="{B0615100-7782-4683-94EF-8944C10818E1}">
      <dgm:prSet/>
      <dgm:spPr/>
      <dgm:t>
        <a:bodyPr/>
        <a:lstStyle/>
        <a:p>
          <a:endParaRPr lang="en-US"/>
        </a:p>
      </dgm:t>
    </dgm:pt>
    <dgm:pt modelId="{202CB169-8BAE-4266-8B97-AF318A2243D8}" type="pres">
      <dgm:prSet presAssocID="{BF19111E-A029-424A-95E2-7A5455A1BAAE}" presName="composite" presStyleCnt="0">
        <dgm:presLayoutVars>
          <dgm:chMax val="1"/>
          <dgm:dir/>
          <dgm:resizeHandles val="exact"/>
        </dgm:presLayoutVars>
      </dgm:prSet>
      <dgm:spPr/>
    </dgm:pt>
    <dgm:pt modelId="{CA76E6C1-5E8B-4A22-A0BE-3C74C7B563A0}" type="pres">
      <dgm:prSet presAssocID="{934F549D-4AB5-49F8-853B-B5CFCAB467FB}" presName="roof" presStyleLbl="dkBgShp" presStyleIdx="0" presStyleCnt="2"/>
      <dgm:spPr/>
    </dgm:pt>
    <dgm:pt modelId="{DD682893-22F0-4988-AC44-DAC5EC025540}" type="pres">
      <dgm:prSet presAssocID="{934F549D-4AB5-49F8-853B-B5CFCAB467FB}" presName="pillars" presStyleCnt="0"/>
      <dgm:spPr/>
    </dgm:pt>
    <dgm:pt modelId="{40FBF28D-9B6C-4C35-A6B9-7E51395FF963}" type="pres">
      <dgm:prSet presAssocID="{934F549D-4AB5-49F8-853B-B5CFCAB467FB}" presName="pillar1" presStyleLbl="node1" presStyleIdx="0" presStyleCnt="2">
        <dgm:presLayoutVars>
          <dgm:bulletEnabled val="1"/>
        </dgm:presLayoutVars>
      </dgm:prSet>
      <dgm:spPr/>
    </dgm:pt>
    <dgm:pt modelId="{7C8EF50C-50ED-43D3-A69F-79D772EA02D5}" type="pres">
      <dgm:prSet presAssocID="{BA5C86A8-2C9F-44EF-B3AD-41B5B5BC9EE8}" presName="pillarX" presStyleLbl="node1" presStyleIdx="1" presStyleCnt="2">
        <dgm:presLayoutVars>
          <dgm:bulletEnabled val="1"/>
        </dgm:presLayoutVars>
      </dgm:prSet>
      <dgm:spPr/>
    </dgm:pt>
    <dgm:pt modelId="{A042E509-8A33-4269-8DC1-3F78846E1261}" type="pres">
      <dgm:prSet presAssocID="{934F549D-4AB5-49F8-853B-B5CFCAB467FB}" presName="base" presStyleLbl="dkBgShp" presStyleIdx="1" presStyleCnt="2"/>
      <dgm:spPr/>
    </dgm:pt>
  </dgm:ptLst>
  <dgm:cxnLst>
    <dgm:cxn modelId="{B0615100-7782-4683-94EF-8944C10818E1}" srcId="{934F549D-4AB5-49F8-853B-B5CFCAB467FB}" destId="{BA5C86A8-2C9F-44EF-B3AD-41B5B5BC9EE8}" srcOrd="1" destOrd="0" parTransId="{08AD9ECE-6E01-4FC5-B072-C8015394F62B}" sibTransId="{AE1DFE7A-D8C3-4C71-A469-10B13623E711}"/>
    <dgm:cxn modelId="{4C272B0A-A6CA-4FC6-82F2-FBD925EF9F33}" srcId="{934F549D-4AB5-49F8-853B-B5CFCAB467FB}" destId="{0525D12A-BA85-4011-BEC3-1E570DC10AE0}" srcOrd="0" destOrd="0" parTransId="{94366F48-AC12-4B86-A6F5-3D6F84618F2C}" sibTransId="{D5ADF333-21E7-42D0-94CB-ECFC99CA907C}"/>
    <dgm:cxn modelId="{6E817F73-5244-4629-9656-71DEB24DBEDE}" srcId="{BF19111E-A029-424A-95E2-7A5455A1BAAE}" destId="{934F549D-4AB5-49F8-853B-B5CFCAB467FB}" srcOrd="0" destOrd="0" parTransId="{36CE2B71-5ADD-4739-8EE7-635F471FB647}" sibTransId="{D48C4654-0C57-4375-810C-2132970B05BC}"/>
    <dgm:cxn modelId="{A65A5B58-65AA-4145-B96D-42FAB4B8F859}" type="presOf" srcId="{934F549D-4AB5-49F8-853B-B5CFCAB467FB}" destId="{CA76E6C1-5E8B-4A22-A0BE-3C74C7B563A0}" srcOrd="0" destOrd="0" presId="urn:microsoft.com/office/officeart/2005/8/layout/hList3"/>
    <dgm:cxn modelId="{66DB15BA-2CDC-4D5D-BFD1-39F160C0C075}" type="presOf" srcId="{BF19111E-A029-424A-95E2-7A5455A1BAAE}" destId="{202CB169-8BAE-4266-8B97-AF318A2243D8}" srcOrd="0" destOrd="0" presId="urn:microsoft.com/office/officeart/2005/8/layout/hList3"/>
    <dgm:cxn modelId="{6517E1D7-BDE4-48B5-8481-BF04D269378B}" type="presOf" srcId="{BA5C86A8-2C9F-44EF-B3AD-41B5B5BC9EE8}" destId="{7C8EF50C-50ED-43D3-A69F-79D772EA02D5}" srcOrd="0" destOrd="0" presId="urn:microsoft.com/office/officeart/2005/8/layout/hList3"/>
    <dgm:cxn modelId="{13B3FBEB-9882-4583-AF80-0E8F8D280B1B}" type="presOf" srcId="{0525D12A-BA85-4011-BEC3-1E570DC10AE0}" destId="{40FBF28D-9B6C-4C35-A6B9-7E51395FF963}" srcOrd="0" destOrd="0" presId="urn:microsoft.com/office/officeart/2005/8/layout/hList3"/>
    <dgm:cxn modelId="{9BF52687-9FC0-4B33-A124-F4208658613F}" type="presParOf" srcId="{202CB169-8BAE-4266-8B97-AF318A2243D8}" destId="{CA76E6C1-5E8B-4A22-A0BE-3C74C7B563A0}" srcOrd="0" destOrd="0" presId="urn:microsoft.com/office/officeart/2005/8/layout/hList3"/>
    <dgm:cxn modelId="{E8FF669E-85F9-4D17-8F63-5F69769FE79E}" type="presParOf" srcId="{202CB169-8BAE-4266-8B97-AF318A2243D8}" destId="{DD682893-22F0-4988-AC44-DAC5EC025540}" srcOrd="1" destOrd="0" presId="urn:microsoft.com/office/officeart/2005/8/layout/hList3"/>
    <dgm:cxn modelId="{C9AE8F4D-CDAB-427C-89D8-66B72D45F338}" type="presParOf" srcId="{DD682893-22F0-4988-AC44-DAC5EC025540}" destId="{40FBF28D-9B6C-4C35-A6B9-7E51395FF963}" srcOrd="0" destOrd="0" presId="urn:microsoft.com/office/officeart/2005/8/layout/hList3"/>
    <dgm:cxn modelId="{A7BDABB8-DF9B-46AF-A8D7-161C8A65C0EC}" type="presParOf" srcId="{DD682893-22F0-4988-AC44-DAC5EC025540}" destId="{7C8EF50C-50ED-43D3-A69F-79D772EA02D5}" srcOrd="1" destOrd="0" presId="urn:microsoft.com/office/officeart/2005/8/layout/hList3"/>
    <dgm:cxn modelId="{95B7B6F0-B0B0-4FDB-8BA9-D9BB35C83D1A}" type="presParOf" srcId="{202CB169-8BAE-4266-8B97-AF318A2243D8}" destId="{A042E509-8A33-4269-8DC1-3F78846E126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AE2493-7495-4E34-BE66-9884E617E14E}"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AEF2DA8-1090-4CB3-B823-E024B0A2643F}">
      <dgm:prSet phldrT="[Text]"/>
      <dgm:spPr>
        <a:solidFill>
          <a:srgbClr val="238D44"/>
        </a:solidFill>
        <a:ln>
          <a:solidFill>
            <a:srgbClr val="175B41"/>
          </a:solidFill>
        </a:ln>
      </dgm:spPr>
      <dgm:t>
        <a:bodyPr/>
        <a:lstStyle/>
        <a:p>
          <a:r>
            <a:rPr lang="en-US" dirty="0"/>
            <a:t>Knowledge of inappropriate conduct that is sexual in nature.	</a:t>
          </a:r>
        </a:p>
      </dgm:t>
    </dgm:pt>
    <dgm:pt modelId="{9443CD54-1E93-41AF-9FB1-CAB1795A440E}" type="parTrans" cxnId="{4BCFAC43-4D13-471C-AB34-F2E06F62099D}">
      <dgm:prSet/>
      <dgm:spPr/>
      <dgm:t>
        <a:bodyPr/>
        <a:lstStyle/>
        <a:p>
          <a:endParaRPr lang="en-US"/>
        </a:p>
      </dgm:t>
    </dgm:pt>
    <dgm:pt modelId="{8C201766-639D-43E5-842E-02CDA6217314}" type="sibTrans" cxnId="{4BCFAC43-4D13-471C-AB34-F2E06F62099D}">
      <dgm:prSet/>
      <dgm:spPr>
        <a:solidFill>
          <a:srgbClr val="238D44"/>
        </a:solidFill>
        <a:ln>
          <a:solidFill>
            <a:srgbClr val="175B41"/>
          </a:solidFill>
        </a:ln>
      </dgm:spPr>
      <dgm:t>
        <a:bodyPr/>
        <a:lstStyle/>
        <a:p>
          <a:endParaRPr lang="en-US" dirty="0"/>
        </a:p>
      </dgm:t>
    </dgm:pt>
    <dgm:pt modelId="{EEBA0BFF-68F2-4B39-A171-1A997087A15E}">
      <dgm:prSet phldrT="[Text]"/>
      <dgm:spPr>
        <a:solidFill>
          <a:srgbClr val="238D44"/>
        </a:solidFill>
        <a:ln>
          <a:solidFill>
            <a:srgbClr val="175B41"/>
          </a:solidFill>
        </a:ln>
      </dgm:spPr>
      <dgm:t>
        <a:bodyPr/>
        <a:lstStyle/>
        <a:p>
          <a:r>
            <a:rPr lang="en-US" dirty="0"/>
            <a:t>Title IX Coordinator communicates with alleged victim.</a:t>
          </a:r>
        </a:p>
      </dgm:t>
    </dgm:pt>
    <dgm:pt modelId="{BCA872F8-3952-4CB2-9EEC-48B7CD6920EB}" type="parTrans" cxnId="{C4391491-7403-4EA0-A62C-36D958044A1F}">
      <dgm:prSet/>
      <dgm:spPr/>
      <dgm:t>
        <a:bodyPr/>
        <a:lstStyle/>
        <a:p>
          <a:endParaRPr lang="en-US"/>
        </a:p>
      </dgm:t>
    </dgm:pt>
    <dgm:pt modelId="{AA8261F2-5B14-4BFD-B32B-DD96DEA2509D}" type="sibTrans" cxnId="{C4391491-7403-4EA0-A62C-36D958044A1F}">
      <dgm:prSet/>
      <dgm:spPr>
        <a:solidFill>
          <a:srgbClr val="238D44"/>
        </a:solidFill>
        <a:ln>
          <a:solidFill>
            <a:srgbClr val="175B41"/>
          </a:solidFill>
        </a:ln>
      </dgm:spPr>
      <dgm:t>
        <a:bodyPr/>
        <a:lstStyle/>
        <a:p>
          <a:endParaRPr lang="en-US" dirty="0"/>
        </a:p>
      </dgm:t>
    </dgm:pt>
    <dgm:pt modelId="{44BEA9B5-019B-421E-AF9F-3F1C7665CF8E}">
      <dgm:prSet phldrT="[Text]"/>
      <dgm:spPr>
        <a:solidFill>
          <a:srgbClr val="238D44"/>
        </a:solidFill>
        <a:ln>
          <a:solidFill>
            <a:srgbClr val="175B41"/>
          </a:solidFill>
        </a:ln>
      </dgm:spPr>
      <dgm:t>
        <a:bodyPr/>
        <a:lstStyle/>
        <a:p>
          <a:r>
            <a:rPr lang="en-US" dirty="0"/>
            <a:t>Determine if supportive measures are needed and/or emergency removal is required.</a:t>
          </a:r>
        </a:p>
      </dgm:t>
    </dgm:pt>
    <dgm:pt modelId="{AD538826-B92A-4762-921E-92B605B18F06}" type="parTrans" cxnId="{B748496F-A563-463F-A7C2-3C775AFA9159}">
      <dgm:prSet/>
      <dgm:spPr/>
      <dgm:t>
        <a:bodyPr/>
        <a:lstStyle/>
        <a:p>
          <a:endParaRPr lang="en-US"/>
        </a:p>
      </dgm:t>
    </dgm:pt>
    <dgm:pt modelId="{597B7598-ADB3-4E08-B873-0E097AC6CC39}" type="sibTrans" cxnId="{B748496F-A563-463F-A7C2-3C775AFA9159}">
      <dgm:prSet/>
      <dgm:spPr>
        <a:solidFill>
          <a:srgbClr val="238D44"/>
        </a:solidFill>
        <a:ln>
          <a:solidFill>
            <a:srgbClr val="175B41"/>
          </a:solidFill>
        </a:ln>
      </dgm:spPr>
      <dgm:t>
        <a:bodyPr/>
        <a:lstStyle/>
        <a:p>
          <a:endParaRPr lang="en-US" dirty="0"/>
        </a:p>
      </dgm:t>
    </dgm:pt>
    <dgm:pt modelId="{0DFCAD70-2A7A-4848-A875-FB8D8922183E}">
      <dgm:prSet phldrT="[Text]"/>
      <dgm:spPr>
        <a:solidFill>
          <a:srgbClr val="238D44"/>
        </a:solidFill>
        <a:ln>
          <a:solidFill>
            <a:srgbClr val="175B41"/>
          </a:solidFill>
        </a:ln>
      </dgm:spPr>
      <dgm:t>
        <a:bodyPr/>
        <a:lstStyle/>
        <a:p>
          <a:r>
            <a:rPr lang="en-US" dirty="0"/>
            <a:t>Formal Complaint is filed.</a:t>
          </a:r>
        </a:p>
      </dgm:t>
    </dgm:pt>
    <dgm:pt modelId="{08F42F8B-13E6-4BFE-9A32-CBA3B6B09F24}" type="parTrans" cxnId="{20A2E23C-5173-427C-93EF-8C3FABD66A59}">
      <dgm:prSet/>
      <dgm:spPr/>
      <dgm:t>
        <a:bodyPr/>
        <a:lstStyle/>
        <a:p>
          <a:endParaRPr lang="en-US"/>
        </a:p>
      </dgm:t>
    </dgm:pt>
    <dgm:pt modelId="{3080519A-C314-45DE-9B5C-E393346F628B}" type="sibTrans" cxnId="{20A2E23C-5173-427C-93EF-8C3FABD66A59}">
      <dgm:prSet/>
      <dgm:spPr>
        <a:solidFill>
          <a:srgbClr val="238D44"/>
        </a:solidFill>
        <a:ln>
          <a:solidFill>
            <a:srgbClr val="175B41"/>
          </a:solidFill>
        </a:ln>
      </dgm:spPr>
      <dgm:t>
        <a:bodyPr/>
        <a:lstStyle/>
        <a:p>
          <a:endParaRPr lang="en-US" dirty="0"/>
        </a:p>
      </dgm:t>
    </dgm:pt>
    <dgm:pt modelId="{C3B032B3-C9F4-4E52-A233-D8638ECA16DD}">
      <dgm:prSet phldrT="[Text]"/>
      <dgm:spPr>
        <a:solidFill>
          <a:srgbClr val="238D44"/>
        </a:solidFill>
        <a:ln>
          <a:solidFill>
            <a:srgbClr val="175B41"/>
          </a:solidFill>
        </a:ln>
      </dgm:spPr>
      <dgm:t>
        <a:bodyPr/>
        <a:lstStyle/>
        <a:p>
          <a:r>
            <a:rPr lang="en-US" dirty="0"/>
            <a:t>Does the allegation meet the new sexual harassment definition?</a:t>
          </a:r>
        </a:p>
      </dgm:t>
    </dgm:pt>
    <dgm:pt modelId="{6433694B-78A6-44F4-8951-A7FE4E92AEE4}" type="parTrans" cxnId="{647C812E-8580-4012-ADE1-DA479D363FC2}">
      <dgm:prSet/>
      <dgm:spPr/>
      <dgm:t>
        <a:bodyPr/>
        <a:lstStyle/>
        <a:p>
          <a:endParaRPr lang="en-US"/>
        </a:p>
      </dgm:t>
    </dgm:pt>
    <dgm:pt modelId="{B522D43F-3648-47F7-AB5F-537C8AF37F77}" type="sibTrans" cxnId="{647C812E-8580-4012-ADE1-DA479D363FC2}">
      <dgm:prSet/>
      <dgm:spPr>
        <a:solidFill>
          <a:srgbClr val="238D44"/>
        </a:solidFill>
        <a:ln>
          <a:solidFill>
            <a:srgbClr val="175B41"/>
          </a:solidFill>
        </a:ln>
      </dgm:spPr>
      <dgm:t>
        <a:bodyPr/>
        <a:lstStyle/>
        <a:p>
          <a:endParaRPr lang="en-US" dirty="0"/>
        </a:p>
      </dgm:t>
    </dgm:pt>
    <dgm:pt modelId="{9B43D1D0-A4A0-4B75-B7F5-D44DDF308AF6}">
      <dgm:prSet phldrT="[Text]"/>
      <dgm:spPr>
        <a:solidFill>
          <a:srgbClr val="238D44"/>
        </a:solidFill>
        <a:ln>
          <a:solidFill>
            <a:srgbClr val="175B41"/>
          </a:solidFill>
        </a:ln>
      </dgm:spPr>
      <dgm:t>
        <a:bodyPr/>
        <a:lstStyle/>
        <a:p>
          <a:pPr algn="ctr"/>
          <a:r>
            <a:rPr lang="en-US" dirty="0"/>
            <a:t>Notice of Formal Complaint.</a:t>
          </a:r>
        </a:p>
      </dgm:t>
    </dgm:pt>
    <dgm:pt modelId="{724E71AA-5250-454E-8381-81EB92F66E03}" type="parTrans" cxnId="{7F8CC9AA-398A-4124-9A37-77D06D62363D}">
      <dgm:prSet/>
      <dgm:spPr/>
      <dgm:t>
        <a:bodyPr/>
        <a:lstStyle/>
        <a:p>
          <a:endParaRPr lang="en-US"/>
        </a:p>
      </dgm:t>
    </dgm:pt>
    <dgm:pt modelId="{19B6DE86-75C8-49F8-A4AA-AF7AB6BD39A1}" type="sibTrans" cxnId="{7F8CC9AA-398A-4124-9A37-77D06D62363D}">
      <dgm:prSet/>
      <dgm:spPr>
        <a:solidFill>
          <a:srgbClr val="238D44"/>
        </a:solidFill>
        <a:ln>
          <a:solidFill>
            <a:srgbClr val="175B41"/>
          </a:solidFill>
        </a:ln>
      </dgm:spPr>
      <dgm:t>
        <a:bodyPr/>
        <a:lstStyle/>
        <a:p>
          <a:endParaRPr lang="en-US" dirty="0"/>
        </a:p>
      </dgm:t>
    </dgm:pt>
    <dgm:pt modelId="{915B2A3C-0F20-40CE-BDA8-D3EC8A71022C}">
      <dgm:prSet phldrT="[Text]"/>
      <dgm:spPr>
        <a:solidFill>
          <a:srgbClr val="238D44"/>
        </a:solidFill>
        <a:ln>
          <a:solidFill>
            <a:srgbClr val="175B41"/>
          </a:solidFill>
        </a:ln>
      </dgm:spPr>
      <dgm:t>
        <a:bodyPr/>
        <a:lstStyle/>
        <a:p>
          <a:r>
            <a:rPr lang="en-US" dirty="0"/>
            <a:t>Investigation.</a:t>
          </a:r>
        </a:p>
      </dgm:t>
    </dgm:pt>
    <dgm:pt modelId="{1390CFE7-DBF7-4D2A-8551-F3687D02B06C}" type="parTrans" cxnId="{4EB2ECF6-5A92-4022-9893-DC4165AE82AA}">
      <dgm:prSet/>
      <dgm:spPr/>
      <dgm:t>
        <a:bodyPr/>
        <a:lstStyle/>
        <a:p>
          <a:endParaRPr lang="en-US"/>
        </a:p>
      </dgm:t>
    </dgm:pt>
    <dgm:pt modelId="{FD508A9F-96CC-416B-A464-02F91D88B516}" type="sibTrans" cxnId="{4EB2ECF6-5A92-4022-9893-DC4165AE82AA}">
      <dgm:prSet/>
      <dgm:spPr>
        <a:solidFill>
          <a:srgbClr val="238D44"/>
        </a:solidFill>
        <a:ln>
          <a:solidFill>
            <a:srgbClr val="175B41"/>
          </a:solidFill>
        </a:ln>
      </dgm:spPr>
      <dgm:t>
        <a:bodyPr/>
        <a:lstStyle/>
        <a:p>
          <a:endParaRPr lang="en-US" dirty="0"/>
        </a:p>
      </dgm:t>
    </dgm:pt>
    <dgm:pt modelId="{E361E05A-440C-4D1D-BB58-8FC59E3D186F}">
      <dgm:prSet phldrT="[Text]"/>
      <dgm:spPr>
        <a:solidFill>
          <a:srgbClr val="238D44"/>
        </a:solidFill>
        <a:ln>
          <a:solidFill>
            <a:srgbClr val="175B41"/>
          </a:solidFill>
        </a:ln>
      </dgm:spPr>
      <dgm:t>
        <a:bodyPr/>
        <a:lstStyle/>
        <a:p>
          <a:r>
            <a:rPr lang="en-US" dirty="0"/>
            <a:t>Written Report.</a:t>
          </a:r>
        </a:p>
      </dgm:t>
    </dgm:pt>
    <dgm:pt modelId="{AEE6A0DE-8B79-475B-8922-068032806E80}" type="parTrans" cxnId="{C6530EB9-9908-4CCE-AD08-230D8CA73609}">
      <dgm:prSet/>
      <dgm:spPr/>
      <dgm:t>
        <a:bodyPr/>
        <a:lstStyle/>
        <a:p>
          <a:endParaRPr lang="en-US"/>
        </a:p>
      </dgm:t>
    </dgm:pt>
    <dgm:pt modelId="{8826B1F5-383D-4114-9797-94BD2D276188}" type="sibTrans" cxnId="{C6530EB9-9908-4CCE-AD08-230D8CA73609}">
      <dgm:prSet/>
      <dgm:spPr>
        <a:solidFill>
          <a:srgbClr val="238D44"/>
        </a:solidFill>
        <a:ln>
          <a:solidFill>
            <a:srgbClr val="175B41"/>
          </a:solidFill>
        </a:ln>
      </dgm:spPr>
      <dgm:t>
        <a:bodyPr/>
        <a:lstStyle/>
        <a:p>
          <a:endParaRPr lang="en-US" dirty="0"/>
        </a:p>
      </dgm:t>
    </dgm:pt>
    <dgm:pt modelId="{F4104049-78C4-46A9-9F11-55E92A6C1207}">
      <dgm:prSet phldrT="[Text]"/>
      <dgm:spPr>
        <a:solidFill>
          <a:srgbClr val="238D44"/>
        </a:solidFill>
        <a:ln>
          <a:solidFill>
            <a:srgbClr val="175B41"/>
          </a:solidFill>
        </a:ln>
      </dgm:spPr>
      <dgm:t>
        <a:bodyPr/>
        <a:lstStyle/>
        <a:p>
          <a:r>
            <a:rPr lang="en-US" dirty="0"/>
            <a:t>Questions submitted by either or both parties.</a:t>
          </a:r>
        </a:p>
      </dgm:t>
    </dgm:pt>
    <dgm:pt modelId="{C34A1C8A-981C-4143-B757-19D5F20407A2}" type="parTrans" cxnId="{83EB07E9-5430-4E1B-BAFA-A456E0A0C2B6}">
      <dgm:prSet/>
      <dgm:spPr/>
      <dgm:t>
        <a:bodyPr/>
        <a:lstStyle/>
        <a:p>
          <a:endParaRPr lang="en-US"/>
        </a:p>
      </dgm:t>
    </dgm:pt>
    <dgm:pt modelId="{42CFD0AA-5D59-4E89-BDEE-F494B5C07DA7}" type="sibTrans" cxnId="{83EB07E9-5430-4E1B-BAFA-A456E0A0C2B6}">
      <dgm:prSet/>
      <dgm:spPr>
        <a:solidFill>
          <a:srgbClr val="238D44"/>
        </a:solidFill>
        <a:ln>
          <a:solidFill>
            <a:srgbClr val="175B41"/>
          </a:solidFill>
        </a:ln>
      </dgm:spPr>
      <dgm:t>
        <a:bodyPr/>
        <a:lstStyle/>
        <a:p>
          <a:endParaRPr lang="en-US" dirty="0"/>
        </a:p>
      </dgm:t>
    </dgm:pt>
    <dgm:pt modelId="{9F73F0B9-042B-4034-9CA4-02CBBECA6FDB}">
      <dgm:prSet/>
      <dgm:spPr>
        <a:solidFill>
          <a:srgbClr val="238D44"/>
        </a:solidFill>
        <a:ln>
          <a:solidFill>
            <a:srgbClr val="175B41"/>
          </a:solidFill>
        </a:ln>
      </dgm:spPr>
      <dgm:t>
        <a:bodyPr/>
        <a:lstStyle/>
        <a:p>
          <a:r>
            <a:rPr lang="en-US" dirty="0"/>
            <a:t>Decision.</a:t>
          </a:r>
        </a:p>
      </dgm:t>
    </dgm:pt>
    <dgm:pt modelId="{3CF391DE-7B4D-406C-ADDB-915C77CAC9A3}" type="parTrans" cxnId="{92AF83AF-BA05-4CBB-98E4-57D790361DBC}">
      <dgm:prSet/>
      <dgm:spPr/>
      <dgm:t>
        <a:bodyPr/>
        <a:lstStyle/>
        <a:p>
          <a:endParaRPr lang="en-US"/>
        </a:p>
      </dgm:t>
    </dgm:pt>
    <dgm:pt modelId="{8D33459D-76E0-4E06-8B5C-290B3471873B}" type="sibTrans" cxnId="{92AF83AF-BA05-4CBB-98E4-57D790361DBC}">
      <dgm:prSet/>
      <dgm:spPr>
        <a:solidFill>
          <a:srgbClr val="238D44"/>
        </a:solidFill>
        <a:ln>
          <a:solidFill>
            <a:srgbClr val="175B41"/>
          </a:solidFill>
        </a:ln>
      </dgm:spPr>
      <dgm:t>
        <a:bodyPr/>
        <a:lstStyle/>
        <a:p>
          <a:endParaRPr lang="en-US" dirty="0"/>
        </a:p>
      </dgm:t>
    </dgm:pt>
    <dgm:pt modelId="{0F3F5D14-2885-4991-BF23-0D94C78F6B8E}">
      <dgm:prSet/>
      <dgm:spPr>
        <a:solidFill>
          <a:srgbClr val="238D44"/>
        </a:solidFill>
        <a:ln>
          <a:solidFill>
            <a:srgbClr val="175B41"/>
          </a:solidFill>
        </a:ln>
      </dgm:spPr>
      <dgm:t>
        <a:bodyPr/>
        <a:lstStyle/>
        <a:p>
          <a:r>
            <a:rPr lang="en-US" dirty="0"/>
            <a:t>Appeal.</a:t>
          </a:r>
        </a:p>
      </dgm:t>
    </dgm:pt>
    <dgm:pt modelId="{2233D1B5-C876-4BD8-B47B-A7F17CEF832F}" type="parTrans" cxnId="{D1AC87A4-EFF4-468E-9DA2-BD5D52C98204}">
      <dgm:prSet/>
      <dgm:spPr/>
      <dgm:t>
        <a:bodyPr/>
        <a:lstStyle/>
        <a:p>
          <a:endParaRPr lang="en-US"/>
        </a:p>
      </dgm:t>
    </dgm:pt>
    <dgm:pt modelId="{7E930C46-25AC-430D-A374-6F011E2A1B16}" type="sibTrans" cxnId="{D1AC87A4-EFF4-468E-9DA2-BD5D52C98204}">
      <dgm:prSet/>
      <dgm:spPr/>
      <dgm:t>
        <a:bodyPr/>
        <a:lstStyle/>
        <a:p>
          <a:endParaRPr lang="en-US"/>
        </a:p>
      </dgm:t>
    </dgm:pt>
    <dgm:pt modelId="{B8F85FE5-9DFC-4E4A-A659-171269A9EAA9}" type="pres">
      <dgm:prSet presAssocID="{A1AE2493-7495-4E34-BE66-9884E617E14E}" presName="Name0" presStyleCnt="0">
        <dgm:presLayoutVars>
          <dgm:dir/>
          <dgm:resizeHandles val="exact"/>
        </dgm:presLayoutVars>
      </dgm:prSet>
      <dgm:spPr/>
    </dgm:pt>
    <dgm:pt modelId="{4EA8176E-4226-4E0F-BCDA-4C5DE8022982}" type="pres">
      <dgm:prSet presAssocID="{6AEF2DA8-1090-4CB3-B823-E024B0A2643F}" presName="node" presStyleLbl="node1" presStyleIdx="0" presStyleCnt="11">
        <dgm:presLayoutVars>
          <dgm:bulletEnabled val="1"/>
        </dgm:presLayoutVars>
      </dgm:prSet>
      <dgm:spPr/>
    </dgm:pt>
    <dgm:pt modelId="{50EB6254-C888-49C7-8FDF-3CFBF9C529CE}" type="pres">
      <dgm:prSet presAssocID="{8C201766-639D-43E5-842E-02CDA6217314}" presName="sibTrans" presStyleLbl="sibTrans1D1" presStyleIdx="0" presStyleCnt="10"/>
      <dgm:spPr/>
    </dgm:pt>
    <dgm:pt modelId="{CF3C4BA1-54EF-458D-9E8E-79D1B9D17223}" type="pres">
      <dgm:prSet presAssocID="{8C201766-639D-43E5-842E-02CDA6217314}" presName="connectorText" presStyleLbl="sibTrans1D1" presStyleIdx="0" presStyleCnt="10"/>
      <dgm:spPr/>
    </dgm:pt>
    <dgm:pt modelId="{9CE93821-DA07-48B1-B3EF-6D52D713DE83}" type="pres">
      <dgm:prSet presAssocID="{EEBA0BFF-68F2-4B39-A171-1A997087A15E}" presName="node" presStyleLbl="node1" presStyleIdx="1" presStyleCnt="11">
        <dgm:presLayoutVars>
          <dgm:bulletEnabled val="1"/>
        </dgm:presLayoutVars>
      </dgm:prSet>
      <dgm:spPr/>
    </dgm:pt>
    <dgm:pt modelId="{A29BBB08-6A88-450D-BE37-0D273C62AA9F}" type="pres">
      <dgm:prSet presAssocID="{AA8261F2-5B14-4BFD-B32B-DD96DEA2509D}" presName="sibTrans" presStyleLbl="sibTrans1D1" presStyleIdx="1" presStyleCnt="10"/>
      <dgm:spPr/>
    </dgm:pt>
    <dgm:pt modelId="{DCF8D0AA-B11E-4EB8-8107-539A57878BD1}" type="pres">
      <dgm:prSet presAssocID="{AA8261F2-5B14-4BFD-B32B-DD96DEA2509D}" presName="connectorText" presStyleLbl="sibTrans1D1" presStyleIdx="1" presStyleCnt="10"/>
      <dgm:spPr/>
    </dgm:pt>
    <dgm:pt modelId="{3FCC0608-CD79-418E-892B-2E0F016D681C}" type="pres">
      <dgm:prSet presAssocID="{44BEA9B5-019B-421E-AF9F-3F1C7665CF8E}" presName="node" presStyleLbl="node1" presStyleIdx="2" presStyleCnt="11">
        <dgm:presLayoutVars>
          <dgm:bulletEnabled val="1"/>
        </dgm:presLayoutVars>
      </dgm:prSet>
      <dgm:spPr/>
    </dgm:pt>
    <dgm:pt modelId="{A706CC0C-1357-495E-A629-B524DC18DCDC}" type="pres">
      <dgm:prSet presAssocID="{597B7598-ADB3-4E08-B873-0E097AC6CC39}" presName="sibTrans" presStyleLbl="sibTrans1D1" presStyleIdx="2" presStyleCnt="10"/>
      <dgm:spPr/>
    </dgm:pt>
    <dgm:pt modelId="{BBAFF55E-6B13-46A8-9D65-D96A6F07018B}" type="pres">
      <dgm:prSet presAssocID="{597B7598-ADB3-4E08-B873-0E097AC6CC39}" presName="connectorText" presStyleLbl="sibTrans1D1" presStyleIdx="2" presStyleCnt="10"/>
      <dgm:spPr/>
    </dgm:pt>
    <dgm:pt modelId="{402DB276-182F-4DC4-A074-3860070E84B0}" type="pres">
      <dgm:prSet presAssocID="{0DFCAD70-2A7A-4848-A875-FB8D8922183E}" presName="node" presStyleLbl="node1" presStyleIdx="3" presStyleCnt="11">
        <dgm:presLayoutVars>
          <dgm:bulletEnabled val="1"/>
        </dgm:presLayoutVars>
      </dgm:prSet>
      <dgm:spPr/>
    </dgm:pt>
    <dgm:pt modelId="{EF5CF6AA-F6B4-44E3-9132-D2C625FCDBB5}" type="pres">
      <dgm:prSet presAssocID="{3080519A-C314-45DE-9B5C-E393346F628B}" presName="sibTrans" presStyleLbl="sibTrans1D1" presStyleIdx="3" presStyleCnt="10"/>
      <dgm:spPr/>
    </dgm:pt>
    <dgm:pt modelId="{39C4F770-ECDC-464E-A8E6-57B46B53C1B2}" type="pres">
      <dgm:prSet presAssocID="{3080519A-C314-45DE-9B5C-E393346F628B}" presName="connectorText" presStyleLbl="sibTrans1D1" presStyleIdx="3" presStyleCnt="10"/>
      <dgm:spPr/>
    </dgm:pt>
    <dgm:pt modelId="{A6E4D1D7-D632-4A9D-9FF9-B10F3526440B}" type="pres">
      <dgm:prSet presAssocID="{C3B032B3-C9F4-4E52-A233-D8638ECA16DD}" presName="node" presStyleLbl="node1" presStyleIdx="4" presStyleCnt="11">
        <dgm:presLayoutVars>
          <dgm:bulletEnabled val="1"/>
        </dgm:presLayoutVars>
      </dgm:prSet>
      <dgm:spPr/>
    </dgm:pt>
    <dgm:pt modelId="{CF5308B3-358F-4D6D-89EC-B20B554FC825}" type="pres">
      <dgm:prSet presAssocID="{B522D43F-3648-47F7-AB5F-537C8AF37F77}" presName="sibTrans" presStyleLbl="sibTrans1D1" presStyleIdx="4" presStyleCnt="10"/>
      <dgm:spPr/>
    </dgm:pt>
    <dgm:pt modelId="{398CFF76-3F64-457C-B4A8-D6A8246DAEB5}" type="pres">
      <dgm:prSet presAssocID="{B522D43F-3648-47F7-AB5F-537C8AF37F77}" presName="connectorText" presStyleLbl="sibTrans1D1" presStyleIdx="4" presStyleCnt="10"/>
      <dgm:spPr/>
    </dgm:pt>
    <dgm:pt modelId="{04545081-4E64-4911-8666-CE9C76E05F19}" type="pres">
      <dgm:prSet presAssocID="{9B43D1D0-A4A0-4B75-B7F5-D44DDF308AF6}" presName="node" presStyleLbl="node1" presStyleIdx="5" presStyleCnt="11">
        <dgm:presLayoutVars>
          <dgm:bulletEnabled val="1"/>
        </dgm:presLayoutVars>
      </dgm:prSet>
      <dgm:spPr/>
    </dgm:pt>
    <dgm:pt modelId="{91F482E0-0A5D-4554-A7C0-F1C0FF706827}" type="pres">
      <dgm:prSet presAssocID="{19B6DE86-75C8-49F8-A4AA-AF7AB6BD39A1}" presName="sibTrans" presStyleLbl="sibTrans1D1" presStyleIdx="5" presStyleCnt="10"/>
      <dgm:spPr/>
    </dgm:pt>
    <dgm:pt modelId="{9F128132-7E74-4063-A85D-BAEE7262F825}" type="pres">
      <dgm:prSet presAssocID="{19B6DE86-75C8-49F8-A4AA-AF7AB6BD39A1}" presName="connectorText" presStyleLbl="sibTrans1D1" presStyleIdx="5" presStyleCnt="10"/>
      <dgm:spPr/>
    </dgm:pt>
    <dgm:pt modelId="{5B31D482-1297-4350-8C3F-6ACC41778523}" type="pres">
      <dgm:prSet presAssocID="{915B2A3C-0F20-40CE-BDA8-D3EC8A71022C}" presName="node" presStyleLbl="node1" presStyleIdx="6" presStyleCnt="11">
        <dgm:presLayoutVars>
          <dgm:bulletEnabled val="1"/>
        </dgm:presLayoutVars>
      </dgm:prSet>
      <dgm:spPr/>
    </dgm:pt>
    <dgm:pt modelId="{0D8D6D58-B60E-47A0-B3AC-9D6BAB5150C5}" type="pres">
      <dgm:prSet presAssocID="{FD508A9F-96CC-416B-A464-02F91D88B516}" presName="sibTrans" presStyleLbl="sibTrans1D1" presStyleIdx="6" presStyleCnt="10"/>
      <dgm:spPr/>
    </dgm:pt>
    <dgm:pt modelId="{D3B3C627-369A-4C20-B44D-18303E96AEB7}" type="pres">
      <dgm:prSet presAssocID="{FD508A9F-96CC-416B-A464-02F91D88B516}" presName="connectorText" presStyleLbl="sibTrans1D1" presStyleIdx="6" presStyleCnt="10"/>
      <dgm:spPr/>
    </dgm:pt>
    <dgm:pt modelId="{6C467428-500F-44C4-9221-6BE6C6512B10}" type="pres">
      <dgm:prSet presAssocID="{E361E05A-440C-4D1D-BB58-8FC59E3D186F}" presName="node" presStyleLbl="node1" presStyleIdx="7" presStyleCnt="11">
        <dgm:presLayoutVars>
          <dgm:bulletEnabled val="1"/>
        </dgm:presLayoutVars>
      </dgm:prSet>
      <dgm:spPr/>
    </dgm:pt>
    <dgm:pt modelId="{439F638A-5ECF-475B-A282-B5F8042D90CE}" type="pres">
      <dgm:prSet presAssocID="{8826B1F5-383D-4114-9797-94BD2D276188}" presName="sibTrans" presStyleLbl="sibTrans1D1" presStyleIdx="7" presStyleCnt="10"/>
      <dgm:spPr/>
    </dgm:pt>
    <dgm:pt modelId="{2F7D3AA5-B3F0-4F95-9FC9-97965D812C55}" type="pres">
      <dgm:prSet presAssocID="{8826B1F5-383D-4114-9797-94BD2D276188}" presName="connectorText" presStyleLbl="sibTrans1D1" presStyleIdx="7" presStyleCnt="10"/>
      <dgm:spPr/>
    </dgm:pt>
    <dgm:pt modelId="{898F92A3-5E42-474F-AA27-DA451694954A}" type="pres">
      <dgm:prSet presAssocID="{F4104049-78C4-46A9-9F11-55E92A6C1207}" presName="node" presStyleLbl="node1" presStyleIdx="8" presStyleCnt="11">
        <dgm:presLayoutVars>
          <dgm:bulletEnabled val="1"/>
        </dgm:presLayoutVars>
      </dgm:prSet>
      <dgm:spPr/>
    </dgm:pt>
    <dgm:pt modelId="{9BC2C63A-193F-4ACF-81F0-70457AD3BB57}" type="pres">
      <dgm:prSet presAssocID="{42CFD0AA-5D59-4E89-BDEE-F494B5C07DA7}" presName="sibTrans" presStyleLbl="sibTrans1D1" presStyleIdx="8" presStyleCnt="10"/>
      <dgm:spPr/>
    </dgm:pt>
    <dgm:pt modelId="{3774E919-F885-488F-93A1-89C222A74F29}" type="pres">
      <dgm:prSet presAssocID="{42CFD0AA-5D59-4E89-BDEE-F494B5C07DA7}" presName="connectorText" presStyleLbl="sibTrans1D1" presStyleIdx="8" presStyleCnt="10"/>
      <dgm:spPr/>
    </dgm:pt>
    <dgm:pt modelId="{56B6C5CC-63FF-4710-A441-627219F3AAA9}" type="pres">
      <dgm:prSet presAssocID="{9F73F0B9-042B-4034-9CA4-02CBBECA6FDB}" presName="node" presStyleLbl="node1" presStyleIdx="9" presStyleCnt="11">
        <dgm:presLayoutVars>
          <dgm:bulletEnabled val="1"/>
        </dgm:presLayoutVars>
      </dgm:prSet>
      <dgm:spPr/>
    </dgm:pt>
    <dgm:pt modelId="{F1E5A968-3437-4AD0-98B4-7E97E2229F4C}" type="pres">
      <dgm:prSet presAssocID="{8D33459D-76E0-4E06-8B5C-290B3471873B}" presName="sibTrans" presStyleLbl="sibTrans1D1" presStyleIdx="9" presStyleCnt="10"/>
      <dgm:spPr/>
    </dgm:pt>
    <dgm:pt modelId="{E79C119C-B0BE-4E0B-B6B4-9DB5A4FB7C3A}" type="pres">
      <dgm:prSet presAssocID="{8D33459D-76E0-4E06-8B5C-290B3471873B}" presName="connectorText" presStyleLbl="sibTrans1D1" presStyleIdx="9" presStyleCnt="10"/>
      <dgm:spPr/>
    </dgm:pt>
    <dgm:pt modelId="{F69DB747-A81A-411D-8714-D3E7E0A20D55}" type="pres">
      <dgm:prSet presAssocID="{0F3F5D14-2885-4991-BF23-0D94C78F6B8E}" presName="node" presStyleLbl="node1" presStyleIdx="10" presStyleCnt="11">
        <dgm:presLayoutVars>
          <dgm:bulletEnabled val="1"/>
        </dgm:presLayoutVars>
      </dgm:prSet>
      <dgm:spPr/>
    </dgm:pt>
  </dgm:ptLst>
  <dgm:cxnLst>
    <dgm:cxn modelId="{1F9B6D0E-47F5-4EBD-A6B1-9A7569B7C413}" type="presOf" srcId="{8D33459D-76E0-4E06-8B5C-290B3471873B}" destId="{F1E5A968-3437-4AD0-98B4-7E97E2229F4C}" srcOrd="0" destOrd="0" presId="urn:microsoft.com/office/officeart/2005/8/layout/bProcess3"/>
    <dgm:cxn modelId="{2C164813-A065-461C-8DBC-7E340603CA32}" type="presOf" srcId="{0DFCAD70-2A7A-4848-A875-FB8D8922183E}" destId="{402DB276-182F-4DC4-A074-3860070E84B0}" srcOrd="0" destOrd="0" presId="urn:microsoft.com/office/officeart/2005/8/layout/bProcess3"/>
    <dgm:cxn modelId="{4B28CF1A-7586-4AC3-88C1-5879080E06DB}" type="presOf" srcId="{3080519A-C314-45DE-9B5C-E393346F628B}" destId="{39C4F770-ECDC-464E-A8E6-57B46B53C1B2}" srcOrd="1" destOrd="0" presId="urn:microsoft.com/office/officeart/2005/8/layout/bProcess3"/>
    <dgm:cxn modelId="{A297B22C-780A-47B0-BFC9-B43851B5A20B}" type="presOf" srcId="{8C201766-639D-43E5-842E-02CDA6217314}" destId="{50EB6254-C888-49C7-8FDF-3CFBF9C529CE}" srcOrd="0" destOrd="0" presId="urn:microsoft.com/office/officeart/2005/8/layout/bProcess3"/>
    <dgm:cxn modelId="{647C812E-8580-4012-ADE1-DA479D363FC2}" srcId="{A1AE2493-7495-4E34-BE66-9884E617E14E}" destId="{C3B032B3-C9F4-4E52-A233-D8638ECA16DD}" srcOrd="4" destOrd="0" parTransId="{6433694B-78A6-44F4-8951-A7FE4E92AEE4}" sibTransId="{B522D43F-3648-47F7-AB5F-537C8AF37F77}"/>
    <dgm:cxn modelId="{847C5C31-1005-4895-AC61-941EA2F1C48C}" type="presOf" srcId="{F4104049-78C4-46A9-9F11-55E92A6C1207}" destId="{898F92A3-5E42-474F-AA27-DA451694954A}" srcOrd="0" destOrd="0" presId="urn:microsoft.com/office/officeart/2005/8/layout/bProcess3"/>
    <dgm:cxn modelId="{58F1D939-3415-4FFF-AF17-D810F2EBA417}" type="presOf" srcId="{E361E05A-440C-4D1D-BB58-8FC59E3D186F}" destId="{6C467428-500F-44C4-9221-6BE6C6512B10}" srcOrd="0" destOrd="0" presId="urn:microsoft.com/office/officeart/2005/8/layout/bProcess3"/>
    <dgm:cxn modelId="{20A2E23C-5173-427C-93EF-8C3FABD66A59}" srcId="{A1AE2493-7495-4E34-BE66-9884E617E14E}" destId="{0DFCAD70-2A7A-4848-A875-FB8D8922183E}" srcOrd="3" destOrd="0" parTransId="{08F42F8B-13E6-4BFE-9A32-CBA3B6B09F24}" sibTransId="{3080519A-C314-45DE-9B5C-E393346F628B}"/>
    <dgm:cxn modelId="{0472C242-BE2B-437F-A3DE-D8B398E7F7E3}" type="presOf" srcId="{597B7598-ADB3-4E08-B873-0E097AC6CC39}" destId="{A706CC0C-1357-495E-A629-B524DC18DCDC}" srcOrd="0" destOrd="0" presId="urn:microsoft.com/office/officeart/2005/8/layout/bProcess3"/>
    <dgm:cxn modelId="{4BCFAC43-4D13-471C-AB34-F2E06F62099D}" srcId="{A1AE2493-7495-4E34-BE66-9884E617E14E}" destId="{6AEF2DA8-1090-4CB3-B823-E024B0A2643F}" srcOrd="0" destOrd="0" parTransId="{9443CD54-1E93-41AF-9FB1-CAB1795A440E}" sibTransId="{8C201766-639D-43E5-842E-02CDA6217314}"/>
    <dgm:cxn modelId="{332CBA44-4AB1-4978-BA3D-C4951DC1538A}" type="presOf" srcId="{8826B1F5-383D-4114-9797-94BD2D276188}" destId="{439F638A-5ECF-475B-A282-B5F8042D90CE}" srcOrd="0" destOrd="0" presId="urn:microsoft.com/office/officeart/2005/8/layout/bProcess3"/>
    <dgm:cxn modelId="{7AFA0B65-63B7-49F8-8665-C8A4E6B7F8EE}" type="presOf" srcId="{3080519A-C314-45DE-9B5C-E393346F628B}" destId="{EF5CF6AA-F6B4-44E3-9132-D2C625FCDBB5}" srcOrd="0" destOrd="0" presId="urn:microsoft.com/office/officeart/2005/8/layout/bProcess3"/>
    <dgm:cxn modelId="{8EBD5B69-8CE6-4E95-9A79-9F92CF2BB667}" type="presOf" srcId="{0F3F5D14-2885-4991-BF23-0D94C78F6B8E}" destId="{F69DB747-A81A-411D-8714-D3E7E0A20D55}" srcOrd="0" destOrd="0" presId="urn:microsoft.com/office/officeart/2005/8/layout/bProcess3"/>
    <dgm:cxn modelId="{FDE3336C-1B6D-4407-A33B-FDE3A5BE1398}" type="presOf" srcId="{9B43D1D0-A4A0-4B75-B7F5-D44DDF308AF6}" destId="{04545081-4E64-4911-8666-CE9C76E05F19}" srcOrd="0" destOrd="0" presId="urn:microsoft.com/office/officeart/2005/8/layout/bProcess3"/>
    <dgm:cxn modelId="{B748496F-A563-463F-A7C2-3C775AFA9159}" srcId="{A1AE2493-7495-4E34-BE66-9884E617E14E}" destId="{44BEA9B5-019B-421E-AF9F-3F1C7665CF8E}" srcOrd="2" destOrd="0" parTransId="{AD538826-B92A-4762-921E-92B605B18F06}" sibTransId="{597B7598-ADB3-4E08-B873-0E097AC6CC39}"/>
    <dgm:cxn modelId="{1251E374-3E66-4B5E-8184-040F86F18D08}" type="presOf" srcId="{FD508A9F-96CC-416B-A464-02F91D88B516}" destId="{D3B3C627-369A-4C20-B44D-18303E96AEB7}" srcOrd="1" destOrd="0" presId="urn:microsoft.com/office/officeart/2005/8/layout/bProcess3"/>
    <dgm:cxn modelId="{7F80C675-61A4-413D-80D4-E4EA3C686A47}" type="presOf" srcId="{6AEF2DA8-1090-4CB3-B823-E024B0A2643F}" destId="{4EA8176E-4226-4E0F-BCDA-4C5DE8022982}" srcOrd="0" destOrd="0" presId="urn:microsoft.com/office/officeart/2005/8/layout/bProcess3"/>
    <dgm:cxn modelId="{0A16827B-7495-4E43-B18D-BFA06DD60A44}" type="presOf" srcId="{AA8261F2-5B14-4BFD-B32B-DD96DEA2509D}" destId="{DCF8D0AA-B11E-4EB8-8107-539A57878BD1}" srcOrd="1" destOrd="0" presId="urn:microsoft.com/office/officeart/2005/8/layout/bProcess3"/>
    <dgm:cxn modelId="{FEBB7480-7D49-4E05-89C4-56D943BA75F8}" type="presOf" srcId="{42CFD0AA-5D59-4E89-BDEE-F494B5C07DA7}" destId="{3774E919-F885-488F-93A1-89C222A74F29}" srcOrd="1" destOrd="0" presId="urn:microsoft.com/office/officeart/2005/8/layout/bProcess3"/>
    <dgm:cxn modelId="{88E9068C-CF0B-4C14-825B-A84D133D62FD}" type="presOf" srcId="{8C201766-639D-43E5-842E-02CDA6217314}" destId="{CF3C4BA1-54EF-458D-9E8E-79D1B9D17223}" srcOrd="1" destOrd="0" presId="urn:microsoft.com/office/officeart/2005/8/layout/bProcess3"/>
    <dgm:cxn modelId="{C4391491-7403-4EA0-A62C-36D958044A1F}" srcId="{A1AE2493-7495-4E34-BE66-9884E617E14E}" destId="{EEBA0BFF-68F2-4B39-A171-1A997087A15E}" srcOrd="1" destOrd="0" parTransId="{BCA872F8-3952-4CB2-9EEC-48B7CD6920EB}" sibTransId="{AA8261F2-5B14-4BFD-B32B-DD96DEA2509D}"/>
    <dgm:cxn modelId="{F9D7959A-BD61-4320-924B-8E96CAE8B07F}" type="presOf" srcId="{8D33459D-76E0-4E06-8B5C-290B3471873B}" destId="{E79C119C-B0BE-4E0B-B6B4-9DB5A4FB7C3A}" srcOrd="1" destOrd="0" presId="urn:microsoft.com/office/officeart/2005/8/layout/bProcess3"/>
    <dgm:cxn modelId="{FB3CA59F-EA0F-43A3-A8D6-EA1FCC3B92EC}" type="presOf" srcId="{FD508A9F-96CC-416B-A464-02F91D88B516}" destId="{0D8D6D58-B60E-47A0-B3AC-9D6BAB5150C5}" srcOrd="0" destOrd="0" presId="urn:microsoft.com/office/officeart/2005/8/layout/bProcess3"/>
    <dgm:cxn modelId="{D1AC87A4-EFF4-468E-9DA2-BD5D52C98204}" srcId="{A1AE2493-7495-4E34-BE66-9884E617E14E}" destId="{0F3F5D14-2885-4991-BF23-0D94C78F6B8E}" srcOrd="10" destOrd="0" parTransId="{2233D1B5-C876-4BD8-B47B-A7F17CEF832F}" sibTransId="{7E930C46-25AC-430D-A374-6F011E2A1B16}"/>
    <dgm:cxn modelId="{ED058CA9-0DF1-43A5-B08D-99ADCC195A95}" type="presOf" srcId="{597B7598-ADB3-4E08-B873-0E097AC6CC39}" destId="{BBAFF55E-6B13-46A8-9D65-D96A6F07018B}" srcOrd="1" destOrd="0" presId="urn:microsoft.com/office/officeart/2005/8/layout/bProcess3"/>
    <dgm:cxn modelId="{7F8CC9AA-398A-4124-9A37-77D06D62363D}" srcId="{A1AE2493-7495-4E34-BE66-9884E617E14E}" destId="{9B43D1D0-A4A0-4B75-B7F5-D44DDF308AF6}" srcOrd="5" destOrd="0" parTransId="{724E71AA-5250-454E-8381-81EB92F66E03}" sibTransId="{19B6DE86-75C8-49F8-A4AA-AF7AB6BD39A1}"/>
    <dgm:cxn modelId="{92AF83AF-BA05-4CBB-98E4-57D790361DBC}" srcId="{A1AE2493-7495-4E34-BE66-9884E617E14E}" destId="{9F73F0B9-042B-4034-9CA4-02CBBECA6FDB}" srcOrd="9" destOrd="0" parTransId="{3CF391DE-7B4D-406C-ADDB-915C77CAC9A3}" sibTransId="{8D33459D-76E0-4E06-8B5C-290B3471873B}"/>
    <dgm:cxn modelId="{F920A3B0-F9B3-4770-B872-E56C3BD9DF0E}" type="presOf" srcId="{42CFD0AA-5D59-4E89-BDEE-F494B5C07DA7}" destId="{9BC2C63A-193F-4ACF-81F0-70457AD3BB57}" srcOrd="0" destOrd="0" presId="urn:microsoft.com/office/officeart/2005/8/layout/bProcess3"/>
    <dgm:cxn modelId="{499358B4-B586-4923-A72C-76D168A57C6F}" type="presOf" srcId="{AA8261F2-5B14-4BFD-B32B-DD96DEA2509D}" destId="{A29BBB08-6A88-450D-BE37-0D273C62AA9F}" srcOrd="0" destOrd="0" presId="urn:microsoft.com/office/officeart/2005/8/layout/bProcess3"/>
    <dgm:cxn modelId="{C6530EB9-9908-4CCE-AD08-230D8CA73609}" srcId="{A1AE2493-7495-4E34-BE66-9884E617E14E}" destId="{E361E05A-440C-4D1D-BB58-8FC59E3D186F}" srcOrd="7" destOrd="0" parTransId="{AEE6A0DE-8B79-475B-8922-068032806E80}" sibTransId="{8826B1F5-383D-4114-9797-94BD2D276188}"/>
    <dgm:cxn modelId="{4E56D4BF-EA21-47B0-B710-6DFBFC1AAA55}" type="presOf" srcId="{44BEA9B5-019B-421E-AF9F-3F1C7665CF8E}" destId="{3FCC0608-CD79-418E-892B-2E0F016D681C}" srcOrd="0" destOrd="0" presId="urn:microsoft.com/office/officeart/2005/8/layout/bProcess3"/>
    <dgm:cxn modelId="{DB8B64C6-BF73-42BA-B3AF-63E288A4B452}" type="presOf" srcId="{9F73F0B9-042B-4034-9CA4-02CBBECA6FDB}" destId="{56B6C5CC-63FF-4710-A441-627219F3AAA9}" srcOrd="0" destOrd="0" presId="urn:microsoft.com/office/officeart/2005/8/layout/bProcess3"/>
    <dgm:cxn modelId="{B1BA8CC6-DFBA-4520-AF68-7CEB4BFA5945}" type="presOf" srcId="{915B2A3C-0F20-40CE-BDA8-D3EC8A71022C}" destId="{5B31D482-1297-4350-8C3F-6ACC41778523}" srcOrd="0" destOrd="0" presId="urn:microsoft.com/office/officeart/2005/8/layout/bProcess3"/>
    <dgm:cxn modelId="{83D4FED4-2470-427B-B09B-63EBAC3AF130}" type="presOf" srcId="{C3B032B3-C9F4-4E52-A233-D8638ECA16DD}" destId="{A6E4D1D7-D632-4A9D-9FF9-B10F3526440B}" srcOrd="0" destOrd="0" presId="urn:microsoft.com/office/officeart/2005/8/layout/bProcess3"/>
    <dgm:cxn modelId="{A7656BD5-936C-4E07-8E04-30854C75B614}" type="presOf" srcId="{19B6DE86-75C8-49F8-A4AA-AF7AB6BD39A1}" destId="{9F128132-7E74-4063-A85D-BAEE7262F825}" srcOrd="1" destOrd="0" presId="urn:microsoft.com/office/officeart/2005/8/layout/bProcess3"/>
    <dgm:cxn modelId="{E12032DF-4AD9-4E45-B39E-A27F9D3A4930}" type="presOf" srcId="{A1AE2493-7495-4E34-BE66-9884E617E14E}" destId="{B8F85FE5-9DFC-4E4A-A659-171269A9EAA9}" srcOrd="0" destOrd="0" presId="urn:microsoft.com/office/officeart/2005/8/layout/bProcess3"/>
    <dgm:cxn modelId="{57B2D0E8-2431-487F-A065-4C8060706561}" type="presOf" srcId="{B522D43F-3648-47F7-AB5F-537C8AF37F77}" destId="{CF5308B3-358F-4D6D-89EC-B20B554FC825}" srcOrd="0" destOrd="0" presId="urn:microsoft.com/office/officeart/2005/8/layout/bProcess3"/>
    <dgm:cxn modelId="{83EB07E9-5430-4E1B-BAFA-A456E0A0C2B6}" srcId="{A1AE2493-7495-4E34-BE66-9884E617E14E}" destId="{F4104049-78C4-46A9-9F11-55E92A6C1207}" srcOrd="8" destOrd="0" parTransId="{C34A1C8A-981C-4143-B757-19D5F20407A2}" sibTransId="{42CFD0AA-5D59-4E89-BDEE-F494B5C07DA7}"/>
    <dgm:cxn modelId="{D198CDEC-E978-4739-A6CD-A5E7B32C882A}" type="presOf" srcId="{EEBA0BFF-68F2-4B39-A171-1A997087A15E}" destId="{9CE93821-DA07-48B1-B3EF-6D52D713DE83}" srcOrd="0" destOrd="0" presId="urn:microsoft.com/office/officeart/2005/8/layout/bProcess3"/>
    <dgm:cxn modelId="{EDCEDBEE-0D73-4EC4-87F6-082FC7054B96}" type="presOf" srcId="{8826B1F5-383D-4114-9797-94BD2D276188}" destId="{2F7D3AA5-B3F0-4F95-9FC9-97965D812C55}" srcOrd="1" destOrd="0" presId="urn:microsoft.com/office/officeart/2005/8/layout/bProcess3"/>
    <dgm:cxn modelId="{3027EDF1-843F-4363-9C81-9AE83BC0D431}" type="presOf" srcId="{19B6DE86-75C8-49F8-A4AA-AF7AB6BD39A1}" destId="{91F482E0-0A5D-4554-A7C0-F1C0FF706827}" srcOrd="0" destOrd="0" presId="urn:microsoft.com/office/officeart/2005/8/layout/bProcess3"/>
    <dgm:cxn modelId="{4EB2ECF6-5A92-4022-9893-DC4165AE82AA}" srcId="{A1AE2493-7495-4E34-BE66-9884E617E14E}" destId="{915B2A3C-0F20-40CE-BDA8-D3EC8A71022C}" srcOrd="6" destOrd="0" parTransId="{1390CFE7-DBF7-4D2A-8551-F3687D02B06C}" sibTransId="{FD508A9F-96CC-416B-A464-02F91D88B516}"/>
    <dgm:cxn modelId="{E29015F8-3730-425D-A0BF-B6B204B9E08C}" type="presOf" srcId="{B522D43F-3648-47F7-AB5F-537C8AF37F77}" destId="{398CFF76-3F64-457C-B4A8-D6A8246DAEB5}" srcOrd="1" destOrd="0" presId="urn:microsoft.com/office/officeart/2005/8/layout/bProcess3"/>
    <dgm:cxn modelId="{4FAD50D6-018E-4AE3-96AC-6526A50D43A9}" type="presParOf" srcId="{B8F85FE5-9DFC-4E4A-A659-171269A9EAA9}" destId="{4EA8176E-4226-4E0F-BCDA-4C5DE8022982}" srcOrd="0" destOrd="0" presId="urn:microsoft.com/office/officeart/2005/8/layout/bProcess3"/>
    <dgm:cxn modelId="{27330A33-7CDD-4F49-B3C4-8BE402143148}" type="presParOf" srcId="{B8F85FE5-9DFC-4E4A-A659-171269A9EAA9}" destId="{50EB6254-C888-49C7-8FDF-3CFBF9C529CE}" srcOrd="1" destOrd="0" presId="urn:microsoft.com/office/officeart/2005/8/layout/bProcess3"/>
    <dgm:cxn modelId="{1C8FC5DA-E264-4DEC-8331-A3F53DE0A4AE}" type="presParOf" srcId="{50EB6254-C888-49C7-8FDF-3CFBF9C529CE}" destId="{CF3C4BA1-54EF-458D-9E8E-79D1B9D17223}" srcOrd="0" destOrd="0" presId="urn:microsoft.com/office/officeart/2005/8/layout/bProcess3"/>
    <dgm:cxn modelId="{D8AC9B38-E88E-47A3-BB35-07D37ED08341}" type="presParOf" srcId="{B8F85FE5-9DFC-4E4A-A659-171269A9EAA9}" destId="{9CE93821-DA07-48B1-B3EF-6D52D713DE83}" srcOrd="2" destOrd="0" presId="urn:microsoft.com/office/officeart/2005/8/layout/bProcess3"/>
    <dgm:cxn modelId="{713BD7F7-34DC-4B18-AB86-82909B4C4D72}" type="presParOf" srcId="{B8F85FE5-9DFC-4E4A-A659-171269A9EAA9}" destId="{A29BBB08-6A88-450D-BE37-0D273C62AA9F}" srcOrd="3" destOrd="0" presId="urn:microsoft.com/office/officeart/2005/8/layout/bProcess3"/>
    <dgm:cxn modelId="{1C3C7661-3516-4997-91C5-4489AD8F11A2}" type="presParOf" srcId="{A29BBB08-6A88-450D-BE37-0D273C62AA9F}" destId="{DCF8D0AA-B11E-4EB8-8107-539A57878BD1}" srcOrd="0" destOrd="0" presId="urn:microsoft.com/office/officeart/2005/8/layout/bProcess3"/>
    <dgm:cxn modelId="{7409A8AB-9228-4702-B1BB-3311CB165660}" type="presParOf" srcId="{B8F85FE5-9DFC-4E4A-A659-171269A9EAA9}" destId="{3FCC0608-CD79-418E-892B-2E0F016D681C}" srcOrd="4" destOrd="0" presId="urn:microsoft.com/office/officeart/2005/8/layout/bProcess3"/>
    <dgm:cxn modelId="{E01DCAE0-EA2C-4D35-8019-EDFB331BA077}" type="presParOf" srcId="{B8F85FE5-9DFC-4E4A-A659-171269A9EAA9}" destId="{A706CC0C-1357-495E-A629-B524DC18DCDC}" srcOrd="5" destOrd="0" presId="urn:microsoft.com/office/officeart/2005/8/layout/bProcess3"/>
    <dgm:cxn modelId="{BA6A8837-3DA9-4D5B-8C08-812EEC23594A}" type="presParOf" srcId="{A706CC0C-1357-495E-A629-B524DC18DCDC}" destId="{BBAFF55E-6B13-46A8-9D65-D96A6F07018B}" srcOrd="0" destOrd="0" presId="urn:microsoft.com/office/officeart/2005/8/layout/bProcess3"/>
    <dgm:cxn modelId="{3A41041D-A7F3-4E20-B074-5A815C7501D7}" type="presParOf" srcId="{B8F85FE5-9DFC-4E4A-A659-171269A9EAA9}" destId="{402DB276-182F-4DC4-A074-3860070E84B0}" srcOrd="6" destOrd="0" presId="urn:microsoft.com/office/officeart/2005/8/layout/bProcess3"/>
    <dgm:cxn modelId="{E1D9E687-206D-4557-974D-E510CD8E1D88}" type="presParOf" srcId="{B8F85FE5-9DFC-4E4A-A659-171269A9EAA9}" destId="{EF5CF6AA-F6B4-44E3-9132-D2C625FCDBB5}" srcOrd="7" destOrd="0" presId="urn:microsoft.com/office/officeart/2005/8/layout/bProcess3"/>
    <dgm:cxn modelId="{5470A43C-90B2-431D-A45B-A9B73DABD03C}" type="presParOf" srcId="{EF5CF6AA-F6B4-44E3-9132-D2C625FCDBB5}" destId="{39C4F770-ECDC-464E-A8E6-57B46B53C1B2}" srcOrd="0" destOrd="0" presId="urn:microsoft.com/office/officeart/2005/8/layout/bProcess3"/>
    <dgm:cxn modelId="{8CCD8196-6306-460F-A2F0-25CE284D3A82}" type="presParOf" srcId="{B8F85FE5-9DFC-4E4A-A659-171269A9EAA9}" destId="{A6E4D1D7-D632-4A9D-9FF9-B10F3526440B}" srcOrd="8" destOrd="0" presId="urn:microsoft.com/office/officeart/2005/8/layout/bProcess3"/>
    <dgm:cxn modelId="{347A3A32-40A7-4BAE-92FB-D8F2E485D62B}" type="presParOf" srcId="{B8F85FE5-9DFC-4E4A-A659-171269A9EAA9}" destId="{CF5308B3-358F-4D6D-89EC-B20B554FC825}" srcOrd="9" destOrd="0" presId="urn:microsoft.com/office/officeart/2005/8/layout/bProcess3"/>
    <dgm:cxn modelId="{E22C6237-6A6B-4457-9F9E-8D8447A45324}" type="presParOf" srcId="{CF5308B3-358F-4D6D-89EC-B20B554FC825}" destId="{398CFF76-3F64-457C-B4A8-D6A8246DAEB5}" srcOrd="0" destOrd="0" presId="urn:microsoft.com/office/officeart/2005/8/layout/bProcess3"/>
    <dgm:cxn modelId="{CB7E7400-3DD3-4938-9A37-70933766A61B}" type="presParOf" srcId="{B8F85FE5-9DFC-4E4A-A659-171269A9EAA9}" destId="{04545081-4E64-4911-8666-CE9C76E05F19}" srcOrd="10" destOrd="0" presId="urn:microsoft.com/office/officeart/2005/8/layout/bProcess3"/>
    <dgm:cxn modelId="{E1208C8F-853B-4292-BE90-1468951F493F}" type="presParOf" srcId="{B8F85FE5-9DFC-4E4A-A659-171269A9EAA9}" destId="{91F482E0-0A5D-4554-A7C0-F1C0FF706827}" srcOrd="11" destOrd="0" presId="urn:microsoft.com/office/officeart/2005/8/layout/bProcess3"/>
    <dgm:cxn modelId="{12DA318B-612E-4AB0-8CA3-9B5DBD47A33B}" type="presParOf" srcId="{91F482E0-0A5D-4554-A7C0-F1C0FF706827}" destId="{9F128132-7E74-4063-A85D-BAEE7262F825}" srcOrd="0" destOrd="0" presId="urn:microsoft.com/office/officeart/2005/8/layout/bProcess3"/>
    <dgm:cxn modelId="{6074827F-07AE-42B3-A663-51A3EE1D9EE9}" type="presParOf" srcId="{B8F85FE5-9DFC-4E4A-A659-171269A9EAA9}" destId="{5B31D482-1297-4350-8C3F-6ACC41778523}" srcOrd="12" destOrd="0" presId="urn:microsoft.com/office/officeart/2005/8/layout/bProcess3"/>
    <dgm:cxn modelId="{51AC3F42-A8EC-4E3E-B587-CF1D0B7FF8F1}" type="presParOf" srcId="{B8F85FE5-9DFC-4E4A-A659-171269A9EAA9}" destId="{0D8D6D58-B60E-47A0-B3AC-9D6BAB5150C5}" srcOrd="13" destOrd="0" presId="urn:microsoft.com/office/officeart/2005/8/layout/bProcess3"/>
    <dgm:cxn modelId="{80AC2D98-4749-4A23-8900-F0C35C1CC98F}" type="presParOf" srcId="{0D8D6D58-B60E-47A0-B3AC-9D6BAB5150C5}" destId="{D3B3C627-369A-4C20-B44D-18303E96AEB7}" srcOrd="0" destOrd="0" presId="urn:microsoft.com/office/officeart/2005/8/layout/bProcess3"/>
    <dgm:cxn modelId="{EBEF6019-2BBD-445C-A755-15982D64A136}" type="presParOf" srcId="{B8F85FE5-9DFC-4E4A-A659-171269A9EAA9}" destId="{6C467428-500F-44C4-9221-6BE6C6512B10}" srcOrd="14" destOrd="0" presId="urn:microsoft.com/office/officeart/2005/8/layout/bProcess3"/>
    <dgm:cxn modelId="{793604BD-9D1C-43AB-AE8D-542697AFEB60}" type="presParOf" srcId="{B8F85FE5-9DFC-4E4A-A659-171269A9EAA9}" destId="{439F638A-5ECF-475B-A282-B5F8042D90CE}" srcOrd="15" destOrd="0" presId="urn:microsoft.com/office/officeart/2005/8/layout/bProcess3"/>
    <dgm:cxn modelId="{51BF1DEC-2DC5-4EA5-AFC7-1B96225816DB}" type="presParOf" srcId="{439F638A-5ECF-475B-A282-B5F8042D90CE}" destId="{2F7D3AA5-B3F0-4F95-9FC9-97965D812C55}" srcOrd="0" destOrd="0" presId="urn:microsoft.com/office/officeart/2005/8/layout/bProcess3"/>
    <dgm:cxn modelId="{C3990A7E-63B4-4996-B29E-6B659CFD4B9D}" type="presParOf" srcId="{B8F85FE5-9DFC-4E4A-A659-171269A9EAA9}" destId="{898F92A3-5E42-474F-AA27-DA451694954A}" srcOrd="16" destOrd="0" presId="urn:microsoft.com/office/officeart/2005/8/layout/bProcess3"/>
    <dgm:cxn modelId="{1DCE7E57-2C4F-44A8-8BA2-75520EE63E5C}" type="presParOf" srcId="{B8F85FE5-9DFC-4E4A-A659-171269A9EAA9}" destId="{9BC2C63A-193F-4ACF-81F0-70457AD3BB57}" srcOrd="17" destOrd="0" presId="urn:microsoft.com/office/officeart/2005/8/layout/bProcess3"/>
    <dgm:cxn modelId="{0E83D4B4-4814-4E85-A3CE-92A6FB095379}" type="presParOf" srcId="{9BC2C63A-193F-4ACF-81F0-70457AD3BB57}" destId="{3774E919-F885-488F-93A1-89C222A74F29}" srcOrd="0" destOrd="0" presId="urn:microsoft.com/office/officeart/2005/8/layout/bProcess3"/>
    <dgm:cxn modelId="{7F3544EE-FE87-4E8E-A1E8-EF7C7AE60B55}" type="presParOf" srcId="{B8F85FE5-9DFC-4E4A-A659-171269A9EAA9}" destId="{56B6C5CC-63FF-4710-A441-627219F3AAA9}" srcOrd="18" destOrd="0" presId="urn:microsoft.com/office/officeart/2005/8/layout/bProcess3"/>
    <dgm:cxn modelId="{99429F77-2630-4F3B-9FD9-B6314900079C}" type="presParOf" srcId="{B8F85FE5-9DFC-4E4A-A659-171269A9EAA9}" destId="{F1E5A968-3437-4AD0-98B4-7E97E2229F4C}" srcOrd="19" destOrd="0" presId="urn:microsoft.com/office/officeart/2005/8/layout/bProcess3"/>
    <dgm:cxn modelId="{4C8CAA40-5F26-4EF0-8444-2067BBE7BC98}" type="presParOf" srcId="{F1E5A968-3437-4AD0-98B4-7E97E2229F4C}" destId="{E79C119C-B0BE-4E0B-B6B4-9DB5A4FB7C3A}" srcOrd="0" destOrd="0" presId="urn:microsoft.com/office/officeart/2005/8/layout/bProcess3"/>
    <dgm:cxn modelId="{CC8151AE-E676-417D-85EB-7FFCF6885A86}" type="presParOf" srcId="{B8F85FE5-9DFC-4E4A-A659-171269A9EAA9}" destId="{F69DB747-A81A-411D-8714-D3E7E0A20D55}" srcOrd="2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18234-4D95-4464-826F-BC3611010821}">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1B5A41"/>
              </a:solidFill>
            </a:rPr>
            <a:t>The new Title IX regulation provides for a </a:t>
          </a:r>
          <a:r>
            <a:rPr lang="en-US" sz="1800" i="1" kern="1200" dirty="0">
              <a:solidFill>
                <a:srgbClr val="1B5A41"/>
              </a:solidFill>
            </a:rPr>
            <a:t>narrower definition </a:t>
          </a:r>
          <a:r>
            <a:rPr lang="en-US" sz="1800" kern="1200" dirty="0">
              <a:solidFill>
                <a:srgbClr val="1B5A41"/>
              </a:solidFill>
            </a:rPr>
            <a:t>of sexual harassment that constitutes sex discrimination. The new definition has </a:t>
          </a:r>
          <a:r>
            <a:rPr lang="en-US" sz="1800" b="1" u="sng" kern="1200" dirty="0">
              <a:solidFill>
                <a:srgbClr val="1B5A41"/>
              </a:solidFill>
            </a:rPr>
            <a:t>(3) types of sex-based conduct</a:t>
          </a:r>
          <a:r>
            <a:rPr lang="en-US" sz="1800" kern="1200" dirty="0">
              <a:solidFill>
                <a:srgbClr val="1B5A41"/>
              </a:solidFill>
            </a:rPr>
            <a:t> which would constitute sexual harassment:</a:t>
          </a:r>
          <a:endParaRPr lang="en-US" sz="1800" kern="1200" dirty="0"/>
        </a:p>
      </dsp:txBody>
      <dsp:txXfrm>
        <a:off x="0" y="0"/>
        <a:ext cx="6096000" cy="1219200"/>
      </dsp:txXfrm>
    </dsp:sp>
    <dsp:sp modelId="{6318D9C4-808E-42F9-922E-0B7591E57CFC}">
      <dsp:nvSpPr>
        <dsp:cNvPr id="0" name=""/>
        <dsp:cNvSpPr/>
      </dsp:nvSpPr>
      <dsp:spPr>
        <a:xfrm>
          <a:off x="2976" y="1219200"/>
          <a:ext cx="2030015" cy="256032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1B5A41"/>
              </a:solidFill>
            </a:rPr>
            <a:t>Sexual assault, dating violence, domestic violence, and stalking;</a:t>
          </a:r>
        </a:p>
      </dsp:txBody>
      <dsp:txXfrm>
        <a:off x="2976" y="1219200"/>
        <a:ext cx="2030015" cy="2560320"/>
      </dsp:txXfrm>
    </dsp:sp>
    <dsp:sp modelId="{83170496-FD20-4B8A-9143-517674454B95}">
      <dsp:nvSpPr>
        <dsp:cNvPr id="0" name=""/>
        <dsp:cNvSpPr/>
      </dsp:nvSpPr>
      <dsp:spPr>
        <a:xfrm>
          <a:off x="2032992" y="1219200"/>
          <a:ext cx="2030015" cy="256032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1B5A41"/>
              </a:solidFill>
            </a:rPr>
            <a:t>“Unwelcome conduct that is </a:t>
          </a:r>
          <a:r>
            <a:rPr lang="en-US" sz="1900" b="1" u="sng" kern="1200" dirty="0">
              <a:solidFill>
                <a:srgbClr val="1B5A41"/>
              </a:solidFill>
            </a:rPr>
            <a:t>so severe, pervasive and objectively offensive </a:t>
          </a:r>
          <a:r>
            <a:rPr lang="en-US" sz="1900" kern="1200" dirty="0">
              <a:solidFill>
                <a:srgbClr val="1B5A41"/>
              </a:solidFill>
            </a:rPr>
            <a:t>that it effectively denies a person equal educational access; AND</a:t>
          </a:r>
          <a:endParaRPr lang="en-US" sz="1900" kern="1200" dirty="0"/>
        </a:p>
      </dsp:txBody>
      <dsp:txXfrm>
        <a:off x="2032992" y="1219200"/>
        <a:ext cx="2030015" cy="2560320"/>
      </dsp:txXfrm>
    </dsp:sp>
    <dsp:sp modelId="{9F5C72C4-A3B8-42AE-867B-60770BE3EFA8}">
      <dsp:nvSpPr>
        <dsp:cNvPr id="0" name=""/>
        <dsp:cNvSpPr/>
      </dsp:nvSpPr>
      <dsp:spPr>
        <a:xfrm>
          <a:off x="4063007" y="1219200"/>
          <a:ext cx="2030015" cy="256032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1B5A41"/>
              </a:solidFill>
            </a:rPr>
            <a:t>An employee conditioning the aid, benefit or service on participation of unwelcomed sexual conduct (Quid pro Quo).</a:t>
          </a:r>
          <a:endParaRPr lang="en-US" sz="1900" kern="1200" dirty="0"/>
        </a:p>
      </dsp:txBody>
      <dsp:txXfrm>
        <a:off x="4063007" y="1219200"/>
        <a:ext cx="2030015" cy="2560320"/>
      </dsp:txXfrm>
    </dsp:sp>
    <dsp:sp modelId="{A4E1632A-C925-4E90-BC57-F874D16B8BB8}">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A9AC-4920-4D99-8FB7-0562BB742523}">
      <dsp:nvSpPr>
        <dsp:cNvPr id="0" name=""/>
        <dsp:cNvSpPr/>
      </dsp:nvSpPr>
      <dsp:spPr>
        <a:xfrm>
          <a:off x="167642" y="1095893"/>
          <a:ext cx="1933961" cy="193405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Response Required</a:t>
          </a:r>
        </a:p>
      </dsp:txBody>
      <dsp:txXfrm>
        <a:off x="450864" y="1379129"/>
        <a:ext cx="1367517" cy="1367585"/>
      </dsp:txXfrm>
    </dsp:sp>
    <dsp:sp modelId="{B4B5A073-692B-45CF-83AA-64851FAE0AF1}">
      <dsp:nvSpPr>
        <dsp:cNvPr id="0" name=""/>
        <dsp:cNvSpPr/>
      </dsp:nvSpPr>
      <dsp:spPr>
        <a:xfrm>
          <a:off x="122898" y="0"/>
          <a:ext cx="3898548" cy="4064000"/>
        </a:xfrm>
        <a:prstGeom prst="blockArc">
          <a:avLst>
            <a:gd name="adj1" fmla="val 17527788"/>
            <a:gd name="adj2" fmla="val 4119114"/>
            <a:gd name="adj3" fmla="val 575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F4B59-09EC-480D-80FF-011EC0369E0E}">
      <dsp:nvSpPr>
        <dsp:cNvPr id="0" name=""/>
        <dsp:cNvSpPr/>
      </dsp:nvSpPr>
      <dsp:spPr>
        <a:xfrm>
          <a:off x="2993505" y="342595"/>
          <a:ext cx="1036030" cy="10363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A50069-4DEA-4702-B1FB-D2211DB08023}">
      <dsp:nvSpPr>
        <dsp:cNvPr id="0" name=""/>
        <dsp:cNvSpPr/>
      </dsp:nvSpPr>
      <dsp:spPr>
        <a:xfrm>
          <a:off x="4068451" y="72004"/>
          <a:ext cx="1846272" cy="1289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1400" kern="1200" dirty="0">
              <a:solidFill>
                <a:srgbClr val="1B5A41"/>
              </a:solidFill>
            </a:rPr>
            <a:t>The College has </a:t>
          </a:r>
          <a:r>
            <a:rPr lang="en-US" sz="1400" b="1" u="sng" kern="1200" dirty="0">
              <a:solidFill>
                <a:srgbClr val="1B5A41"/>
              </a:solidFill>
            </a:rPr>
            <a:t>actual knowledge</a:t>
          </a:r>
          <a:r>
            <a:rPr lang="en-US" sz="1400" kern="1200" dirty="0">
              <a:solidFill>
                <a:srgbClr val="1B5A41"/>
              </a:solidFill>
            </a:rPr>
            <a:t> of sexual harassment; </a:t>
          </a:r>
          <a:endParaRPr lang="en-US" sz="1400" kern="1200" dirty="0"/>
        </a:p>
      </dsp:txBody>
      <dsp:txXfrm>
        <a:off x="4068451" y="72004"/>
        <a:ext cx="1846272" cy="1289460"/>
      </dsp:txXfrm>
    </dsp:sp>
    <dsp:sp modelId="{0210EAE8-05AA-4001-855E-9CF309DBCC61}">
      <dsp:nvSpPr>
        <dsp:cNvPr id="0" name=""/>
        <dsp:cNvSpPr/>
      </dsp:nvSpPr>
      <dsp:spPr>
        <a:xfrm>
          <a:off x="3240358" y="1224137"/>
          <a:ext cx="1249110" cy="13931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7BBB69-A6A8-4B22-987B-2954BFF0DF53}">
      <dsp:nvSpPr>
        <dsp:cNvPr id="0" name=""/>
        <dsp:cNvSpPr/>
      </dsp:nvSpPr>
      <dsp:spPr>
        <a:xfrm>
          <a:off x="4428492" y="1224135"/>
          <a:ext cx="1530782" cy="1339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1400" kern="1200" dirty="0">
              <a:solidFill>
                <a:srgbClr val="1B5A41"/>
              </a:solidFill>
            </a:rPr>
            <a:t>The alleged sexual harassment </a:t>
          </a:r>
          <a:r>
            <a:rPr lang="en-US" sz="1400" b="1" u="sng" kern="1200" dirty="0">
              <a:solidFill>
                <a:srgbClr val="1B5A41"/>
              </a:solidFill>
            </a:rPr>
            <a:t>occurred within the College’s education program or activity</a:t>
          </a:r>
          <a:r>
            <a:rPr lang="en-US" sz="1400" kern="1200" dirty="0">
              <a:solidFill>
                <a:srgbClr val="1B5A41"/>
              </a:solidFill>
            </a:rPr>
            <a:t>; AND</a:t>
          </a:r>
          <a:endParaRPr lang="en-US" sz="1400" kern="1200" dirty="0"/>
        </a:p>
      </dsp:txBody>
      <dsp:txXfrm>
        <a:off x="4428492" y="1224135"/>
        <a:ext cx="1530782" cy="1339068"/>
      </dsp:txXfrm>
    </dsp:sp>
    <dsp:sp modelId="{7F70B3DF-1476-4EE0-976B-F5962285912D}">
      <dsp:nvSpPr>
        <dsp:cNvPr id="0" name=""/>
        <dsp:cNvSpPr/>
      </dsp:nvSpPr>
      <dsp:spPr>
        <a:xfrm>
          <a:off x="2993505" y="2717190"/>
          <a:ext cx="1036030" cy="103632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EDBD1-DFC8-4758-AC5E-AB20B0BF7513}">
      <dsp:nvSpPr>
        <dsp:cNvPr id="0" name=""/>
        <dsp:cNvSpPr/>
      </dsp:nvSpPr>
      <dsp:spPr>
        <a:xfrm>
          <a:off x="4284474" y="2880317"/>
          <a:ext cx="1386766"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10000"/>
            </a:spcAft>
            <a:buNone/>
          </a:pPr>
          <a:r>
            <a:rPr lang="en-US" sz="1400" kern="1200" dirty="0">
              <a:solidFill>
                <a:srgbClr val="1B5A41"/>
              </a:solidFill>
            </a:rPr>
            <a:t>The alleged sexual harassment was against a person in the United States. </a:t>
          </a:r>
          <a:endParaRPr lang="en-US" sz="1400" kern="1200" dirty="0"/>
        </a:p>
      </dsp:txBody>
      <dsp:txXfrm>
        <a:off x="4284474" y="2880317"/>
        <a:ext cx="1386766" cy="1002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EC0AB-87C0-4E83-B222-4BCC6112B210}">
      <dsp:nvSpPr>
        <dsp:cNvPr id="0" name=""/>
        <dsp:cNvSpPr/>
      </dsp:nvSpPr>
      <dsp:spPr>
        <a:xfrm rot="5400000">
          <a:off x="-190152" y="291063"/>
          <a:ext cx="1407086" cy="98496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rot="-5400000">
        <a:off x="20911" y="572480"/>
        <a:ext cx="984960" cy="422126"/>
      </dsp:txXfrm>
    </dsp:sp>
    <dsp:sp modelId="{0015FF81-848D-4E5E-B203-63C9FB9548FA}">
      <dsp:nvSpPr>
        <dsp:cNvPr id="0" name=""/>
        <dsp:cNvSpPr/>
      </dsp:nvSpPr>
      <dsp:spPr>
        <a:xfrm rot="5400000">
          <a:off x="4321716" y="-3314382"/>
          <a:ext cx="1054495" cy="772800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1B5A41"/>
              </a:solidFill>
            </a:rPr>
            <a:t>Include presumption of innocence at the onset of the grievance process;</a:t>
          </a:r>
          <a:endParaRPr lang="en-US" sz="1600" kern="1200" dirty="0"/>
        </a:p>
        <a:p>
          <a:pPr marL="171450" lvl="1" indent="-171450" algn="l" defTabSz="711200">
            <a:lnSpc>
              <a:spcPct val="90000"/>
            </a:lnSpc>
            <a:spcBef>
              <a:spcPct val="0"/>
            </a:spcBef>
            <a:spcAft>
              <a:spcPct val="15000"/>
            </a:spcAft>
            <a:buChar char="•"/>
          </a:pPr>
          <a:r>
            <a:rPr lang="en-US" sz="1600" kern="1200" dirty="0">
              <a:solidFill>
                <a:srgbClr val="1B5A41"/>
              </a:solidFill>
            </a:rPr>
            <a:t>Inform both parties of the College’s grievance process;</a:t>
          </a:r>
          <a:endParaRPr lang="en-US" sz="1600" kern="1200" dirty="0"/>
        </a:p>
        <a:p>
          <a:pPr marL="171450" lvl="1" indent="-171450" algn="l" defTabSz="711200">
            <a:lnSpc>
              <a:spcPct val="90000"/>
            </a:lnSpc>
            <a:spcBef>
              <a:spcPct val="0"/>
            </a:spcBef>
            <a:spcAft>
              <a:spcPct val="15000"/>
            </a:spcAft>
            <a:buChar char="•"/>
          </a:pPr>
          <a:r>
            <a:rPr lang="en-US" sz="1600" kern="1200" dirty="0">
              <a:solidFill>
                <a:srgbClr val="1B5A41"/>
              </a:solidFill>
            </a:rPr>
            <a:t>Include if there is an opportunity for an informal resolution process;</a:t>
          </a:r>
          <a:endParaRPr lang="en-US" sz="1600" kern="1200" dirty="0"/>
        </a:p>
      </dsp:txBody>
      <dsp:txXfrm rot="-5400000">
        <a:off x="984960" y="73850"/>
        <a:ext cx="7676531" cy="951543"/>
      </dsp:txXfrm>
    </dsp:sp>
    <dsp:sp modelId="{95DC198B-208F-4ADC-B4F9-AC759B596070}">
      <dsp:nvSpPr>
        <dsp:cNvPr id="0" name=""/>
        <dsp:cNvSpPr/>
      </dsp:nvSpPr>
      <dsp:spPr>
        <a:xfrm rot="5400000">
          <a:off x="-211063" y="1603637"/>
          <a:ext cx="1407086" cy="98496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rot="-5400000">
        <a:off x="0" y="1885054"/>
        <a:ext cx="984960" cy="422126"/>
      </dsp:txXfrm>
    </dsp:sp>
    <dsp:sp modelId="{DC74D428-55B0-409E-AB0A-4C03C0507776}">
      <dsp:nvSpPr>
        <dsp:cNvPr id="0" name=""/>
        <dsp:cNvSpPr/>
      </dsp:nvSpPr>
      <dsp:spPr>
        <a:xfrm rot="5400000">
          <a:off x="4306099" y="-2000306"/>
          <a:ext cx="1085729" cy="772800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1B5A41"/>
              </a:solidFill>
            </a:rPr>
            <a:t>Include key details of the allegations of sexual harassment including parties involved, date and location of the alleged incident (if known), and the alleged conduct that constitutes sexual harassment;</a:t>
          </a:r>
          <a:endParaRPr lang="en-US" sz="1600" kern="1200" dirty="0"/>
        </a:p>
        <a:p>
          <a:pPr marL="171450" lvl="1" indent="-171450" algn="l" defTabSz="711200">
            <a:lnSpc>
              <a:spcPct val="90000"/>
            </a:lnSpc>
            <a:spcBef>
              <a:spcPct val="0"/>
            </a:spcBef>
            <a:spcAft>
              <a:spcPct val="15000"/>
            </a:spcAft>
            <a:buChar char="•"/>
          </a:pPr>
          <a:r>
            <a:rPr lang="en-US" sz="1600" kern="1200" dirty="0">
              <a:solidFill>
                <a:srgbClr val="1B5A41"/>
              </a:solidFill>
            </a:rPr>
            <a:t>Include a statement that the parties are entitled to an advisor of their choice;</a:t>
          </a:r>
          <a:endParaRPr lang="en-US" sz="1600" kern="1200" dirty="0"/>
        </a:p>
        <a:p>
          <a:pPr marL="171450" lvl="1" indent="-171450" algn="l" defTabSz="711200">
            <a:lnSpc>
              <a:spcPct val="90000"/>
            </a:lnSpc>
            <a:spcBef>
              <a:spcPct val="0"/>
            </a:spcBef>
            <a:spcAft>
              <a:spcPct val="15000"/>
            </a:spcAft>
            <a:buChar char="•"/>
          </a:pPr>
          <a:r>
            <a:rPr lang="en-US" sz="1600" kern="1200" dirty="0">
              <a:solidFill>
                <a:srgbClr val="1B5A41"/>
              </a:solidFill>
            </a:rPr>
            <a:t>Notice that the parties can inspect and review certain evidence;</a:t>
          </a:r>
          <a:endParaRPr lang="en-US" sz="1600" kern="1200" dirty="0"/>
        </a:p>
      </dsp:txBody>
      <dsp:txXfrm rot="-5400000">
        <a:off x="984961" y="1373833"/>
        <a:ext cx="7675006" cy="979727"/>
      </dsp:txXfrm>
    </dsp:sp>
    <dsp:sp modelId="{7C1C1B02-8EB7-44BB-9DF4-76B79C1E9455}">
      <dsp:nvSpPr>
        <dsp:cNvPr id="0" name=""/>
        <dsp:cNvSpPr/>
      </dsp:nvSpPr>
      <dsp:spPr>
        <a:xfrm rot="5400000">
          <a:off x="-211063" y="3124336"/>
          <a:ext cx="1407086" cy="98496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0" y="3405753"/>
        <a:ext cx="984960" cy="422126"/>
      </dsp:txXfrm>
    </dsp:sp>
    <dsp:sp modelId="{A4F126A1-7B2B-42F1-9AFB-AD46AD40F39D}">
      <dsp:nvSpPr>
        <dsp:cNvPr id="0" name=""/>
        <dsp:cNvSpPr/>
      </dsp:nvSpPr>
      <dsp:spPr>
        <a:xfrm rot="5400000">
          <a:off x="4103756" y="-349787"/>
          <a:ext cx="1490415" cy="7728007"/>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1B5A41"/>
              </a:solidFill>
            </a:rPr>
            <a:t>Include information regarding any provisions from the Code of Conduct (if one exists) regarding making false statements during the grievance process; and</a:t>
          </a:r>
          <a:endParaRPr lang="en-US" sz="1600" kern="1200" dirty="0"/>
        </a:p>
        <a:p>
          <a:pPr marL="171450" lvl="1" indent="-171450" algn="l" defTabSz="711200">
            <a:lnSpc>
              <a:spcPct val="90000"/>
            </a:lnSpc>
            <a:spcBef>
              <a:spcPct val="0"/>
            </a:spcBef>
            <a:spcAft>
              <a:spcPct val="15000"/>
            </a:spcAft>
            <a:buChar char="•"/>
          </a:pPr>
          <a:r>
            <a:rPr lang="en-US" sz="1600" kern="1200" dirty="0">
              <a:solidFill>
                <a:srgbClr val="1B5A41"/>
              </a:solidFill>
            </a:rPr>
            <a:t>If in the course of an investigation, the College decides to investigate allegations about the respondent or complainant that were not included in the original notice, notice of the additional allegations must be provided in writing to the parties.</a:t>
          </a:r>
          <a:endParaRPr lang="en-US" sz="1600" kern="1200" dirty="0"/>
        </a:p>
      </dsp:txBody>
      <dsp:txXfrm rot="-5400000">
        <a:off x="984960" y="2841765"/>
        <a:ext cx="7655251" cy="1344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AD841-FA3D-437E-B2AA-367DB8E21DFA}">
      <dsp:nvSpPr>
        <dsp:cNvPr id="0" name=""/>
        <dsp:cNvSpPr/>
      </dsp:nvSpPr>
      <dsp:spPr>
        <a:xfrm>
          <a:off x="2155507" y="2204420"/>
          <a:ext cx="1784985" cy="1784985"/>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Mandatory Dismissal*</a:t>
          </a:r>
        </a:p>
      </dsp:txBody>
      <dsp:txXfrm>
        <a:off x="2416912" y="2465825"/>
        <a:ext cx="1262175" cy="1262175"/>
      </dsp:txXfrm>
    </dsp:sp>
    <dsp:sp modelId="{CF984015-5895-489B-844B-CA76D11DA87C}">
      <dsp:nvSpPr>
        <dsp:cNvPr id="0" name=""/>
        <dsp:cNvSpPr/>
      </dsp:nvSpPr>
      <dsp:spPr>
        <a:xfrm rot="12900000">
          <a:off x="936872" y="1869059"/>
          <a:ext cx="1441669"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33A7E7-CFF2-4F12-9895-FE7742FDBCE7}">
      <dsp:nvSpPr>
        <dsp:cNvPr id="0" name=""/>
        <dsp:cNvSpPr/>
      </dsp:nvSpPr>
      <dsp:spPr>
        <a:xfrm>
          <a:off x="219366" y="1031671"/>
          <a:ext cx="1695735" cy="135658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1B5A41"/>
              </a:solidFill>
            </a:rPr>
            <a:t>The claim does not meet the definition of sexual harassment.</a:t>
          </a:r>
          <a:endParaRPr lang="en-US" sz="1400" kern="1200" dirty="0"/>
        </a:p>
      </dsp:txBody>
      <dsp:txXfrm>
        <a:off x="259099" y="1071404"/>
        <a:ext cx="1616269" cy="1277122"/>
      </dsp:txXfrm>
    </dsp:sp>
    <dsp:sp modelId="{663D6C0A-A555-4B7A-971A-A527CB889F0F}">
      <dsp:nvSpPr>
        <dsp:cNvPr id="0" name=""/>
        <dsp:cNvSpPr/>
      </dsp:nvSpPr>
      <dsp:spPr>
        <a:xfrm rot="16200000">
          <a:off x="2327165" y="1145318"/>
          <a:ext cx="1441669"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3D11A3-AA3F-4FB1-8C83-F555F95F4614}">
      <dsp:nvSpPr>
        <dsp:cNvPr id="0" name=""/>
        <dsp:cNvSpPr/>
      </dsp:nvSpPr>
      <dsp:spPr>
        <a:xfrm>
          <a:off x="2200132" y="550"/>
          <a:ext cx="1695735" cy="135658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1B5A41"/>
              </a:solidFill>
            </a:rPr>
            <a:t>The alleged sexual harassment did not occur in the College’s education program or activity.</a:t>
          </a:r>
          <a:endParaRPr lang="en-US" sz="1400" kern="1200" dirty="0"/>
        </a:p>
      </dsp:txBody>
      <dsp:txXfrm>
        <a:off x="2239865" y="40283"/>
        <a:ext cx="1616269" cy="1277122"/>
      </dsp:txXfrm>
    </dsp:sp>
    <dsp:sp modelId="{054C277E-BF34-4619-943E-7F5938264FA5}">
      <dsp:nvSpPr>
        <dsp:cNvPr id="0" name=""/>
        <dsp:cNvSpPr/>
      </dsp:nvSpPr>
      <dsp:spPr>
        <a:xfrm rot="19500000">
          <a:off x="3717457" y="1869059"/>
          <a:ext cx="1441669"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2CEF31-38C5-448C-BD15-507A9119D5C7}">
      <dsp:nvSpPr>
        <dsp:cNvPr id="0" name=""/>
        <dsp:cNvSpPr/>
      </dsp:nvSpPr>
      <dsp:spPr>
        <a:xfrm>
          <a:off x="4180897" y="1031671"/>
          <a:ext cx="1695735" cy="135658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1B5A41"/>
              </a:solidFill>
            </a:rPr>
            <a:t>The alleged sexual harassment did not occur in the United States of America.</a:t>
          </a:r>
        </a:p>
      </dsp:txBody>
      <dsp:txXfrm>
        <a:off x="4220630" y="1071404"/>
        <a:ext cx="1616269" cy="1277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AD841-FA3D-437E-B2AA-367DB8E21DFA}">
      <dsp:nvSpPr>
        <dsp:cNvPr id="0" name=""/>
        <dsp:cNvSpPr/>
      </dsp:nvSpPr>
      <dsp:spPr>
        <a:xfrm>
          <a:off x="2504600" y="2232509"/>
          <a:ext cx="1819949" cy="181994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33425">
            <a:lnSpc>
              <a:spcPct val="90000"/>
            </a:lnSpc>
            <a:spcBef>
              <a:spcPct val="0"/>
            </a:spcBef>
            <a:spcAft>
              <a:spcPct val="35000"/>
            </a:spcAft>
            <a:buNone/>
          </a:pPr>
          <a:r>
            <a:rPr lang="en-US" sz="1650" kern="1200" dirty="0"/>
            <a:t>Discretionary Dismissal</a:t>
          </a:r>
        </a:p>
      </dsp:txBody>
      <dsp:txXfrm>
        <a:off x="2771125" y="2499034"/>
        <a:ext cx="1286899" cy="1286899"/>
      </dsp:txXfrm>
    </dsp:sp>
    <dsp:sp modelId="{CF984015-5895-489B-844B-CA76D11DA87C}">
      <dsp:nvSpPr>
        <dsp:cNvPr id="0" name=""/>
        <dsp:cNvSpPr/>
      </dsp:nvSpPr>
      <dsp:spPr>
        <a:xfrm rot="13069488">
          <a:off x="844068" y="1752815"/>
          <a:ext cx="1901904" cy="51868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33A7E7-CFF2-4F12-9895-FE7742FDBCE7}">
      <dsp:nvSpPr>
        <dsp:cNvPr id="0" name=""/>
        <dsp:cNvSpPr/>
      </dsp:nvSpPr>
      <dsp:spPr>
        <a:xfrm>
          <a:off x="3" y="432063"/>
          <a:ext cx="2212124" cy="183631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1B5A41"/>
              </a:solidFill>
            </a:rPr>
            <a:t>If the complainant notifies the Title IX coordinator in writing that the complainant wishes to withdraw the formal compliant or some of its allegations.</a:t>
          </a:r>
          <a:endParaRPr lang="en-US" sz="1400" kern="1200" dirty="0"/>
        </a:p>
      </dsp:txBody>
      <dsp:txXfrm>
        <a:off x="53787" y="485847"/>
        <a:ext cx="2104556" cy="1728744"/>
      </dsp:txXfrm>
    </dsp:sp>
    <dsp:sp modelId="{663D6C0A-A555-4B7A-971A-A527CB889F0F}">
      <dsp:nvSpPr>
        <dsp:cNvPr id="0" name=""/>
        <dsp:cNvSpPr/>
      </dsp:nvSpPr>
      <dsp:spPr>
        <a:xfrm rot="16200000">
          <a:off x="2717278" y="1194703"/>
          <a:ext cx="1394592" cy="51868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3D11A3-AA3F-4FB1-8C83-F555F95F4614}">
      <dsp:nvSpPr>
        <dsp:cNvPr id="0" name=""/>
        <dsp:cNvSpPr/>
      </dsp:nvSpPr>
      <dsp:spPr>
        <a:xfrm>
          <a:off x="2419243" y="-62503"/>
          <a:ext cx="1990663" cy="163850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1B5A41"/>
              </a:solidFill>
            </a:rPr>
            <a:t>If the respondent is no longer employed by or enrolled in the College.</a:t>
          </a:r>
          <a:endParaRPr lang="en-US" sz="1400" kern="1200" dirty="0"/>
        </a:p>
      </dsp:txBody>
      <dsp:txXfrm>
        <a:off x="2467233" y="-14513"/>
        <a:ext cx="1894683" cy="1542527"/>
      </dsp:txXfrm>
    </dsp:sp>
    <dsp:sp modelId="{054C277E-BF34-4619-943E-7F5938264FA5}">
      <dsp:nvSpPr>
        <dsp:cNvPr id="0" name=""/>
        <dsp:cNvSpPr/>
      </dsp:nvSpPr>
      <dsp:spPr>
        <a:xfrm rot="19322922">
          <a:off x="4018027" y="1668980"/>
          <a:ext cx="1906657" cy="51868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2CEF31-38C5-448C-BD15-507A9119D5C7}">
      <dsp:nvSpPr>
        <dsp:cNvPr id="0" name=""/>
        <dsp:cNvSpPr/>
      </dsp:nvSpPr>
      <dsp:spPr>
        <a:xfrm>
          <a:off x="4605415" y="451817"/>
          <a:ext cx="2235344" cy="178043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1B5A41"/>
              </a:solidFill>
            </a:rPr>
            <a:t>If there is a specific circumstance which prevents the College from gathering sufficient information in order to make a decision about the allegations.</a:t>
          </a:r>
        </a:p>
      </dsp:txBody>
      <dsp:txXfrm>
        <a:off x="4657562" y="503964"/>
        <a:ext cx="2131050" cy="1676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6E6C1-5E8B-4A22-A0BE-3C74C7B563A0}">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Clear and Convincing</a:t>
          </a:r>
        </a:p>
      </dsp:txBody>
      <dsp:txXfrm>
        <a:off x="0" y="0"/>
        <a:ext cx="6096000" cy="1219200"/>
      </dsp:txXfrm>
    </dsp:sp>
    <dsp:sp modelId="{40FBF28D-9B6C-4C35-A6B9-7E51395FF963}">
      <dsp:nvSpPr>
        <dsp:cNvPr id="0" name=""/>
        <dsp:cNvSpPr/>
      </dsp:nvSpPr>
      <dsp:spPr>
        <a:xfrm>
          <a:off x="0" y="1219200"/>
          <a:ext cx="3047999" cy="256032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1B5A41"/>
              </a:solidFill>
            </a:rPr>
            <a:t>Higher standard of proof.</a:t>
          </a:r>
        </a:p>
      </dsp:txBody>
      <dsp:txXfrm>
        <a:off x="0" y="1219200"/>
        <a:ext cx="3047999" cy="2560320"/>
      </dsp:txXfrm>
    </dsp:sp>
    <dsp:sp modelId="{7C8EF50C-50ED-43D3-A69F-79D772EA02D5}">
      <dsp:nvSpPr>
        <dsp:cNvPr id="0" name=""/>
        <dsp:cNvSpPr/>
      </dsp:nvSpPr>
      <dsp:spPr>
        <a:xfrm>
          <a:off x="3048000" y="1219200"/>
          <a:ext cx="3047999" cy="256032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1B5A41"/>
              </a:solidFill>
            </a:rPr>
            <a:t>Evidence being presented must be “highly” and substantially more probable to be true rather than untrue. </a:t>
          </a:r>
        </a:p>
      </dsp:txBody>
      <dsp:txXfrm>
        <a:off x="3048000" y="1219200"/>
        <a:ext cx="3047999" cy="2560320"/>
      </dsp:txXfrm>
    </dsp:sp>
    <dsp:sp modelId="{A042E509-8A33-4269-8DC1-3F78846E1261}">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6E6C1-5E8B-4A22-A0BE-3C74C7B563A0}">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Preponderance of Evidence</a:t>
          </a:r>
        </a:p>
      </dsp:txBody>
      <dsp:txXfrm>
        <a:off x="0" y="0"/>
        <a:ext cx="6096000" cy="1219200"/>
      </dsp:txXfrm>
    </dsp:sp>
    <dsp:sp modelId="{40FBF28D-9B6C-4C35-A6B9-7E51395FF963}">
      <dsp:nvSpPr>
        <dsp:cNvPr id="0" name=""/>
        <dsp:cNvSpPr/>
      </dsp:nvSpPr>
      <dsp:spPr>
        <a:xfrm>
          <a:off x="0" y="1219200"/>
          <a:ext cx="3047999" cy="256032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1B5A41"/>
              </a:solidFill>
            </a:rPr>
            <a:t>More likely than not, or anything above a “fifty-fifty” likelihood of guilt.</a:t>
          </a:r>
        </a:p>
      </dsp:txBody>
      <dsp:txXfrm>
        <a:off x="0" y="1219200"/>
        <a:ext cx="3047999" cy="2560320"/>
      </dsp:txXfrm>
    </dsp:sp>
    <dsp:sp modelId="{7C8EF50C-50ED-43D3-A69F-79D772EA02D5}">
      <dsp:nvSpPr>
        <dsp:cNvPr id="0" name=""/>
        <dsp:cNvSpPr/>
      </dsp:nvSpPr>
      <dsp:spPr>
        <a:xfrm>
          <a:off x="3048000" y="1219200"/>
          <a:ext cx="3047999" cy="256032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1B5A41"/>
              </a:solidFill>
            </a:rPr>
            <a:t>Standard under the old rule.</a:t>
          </a:r>
        </a:p>
      </dsp:txBody>
      <dsp:txXfrm>
        <a:off x="3048000" y="1219200"/>
        <a:ext cx="3047999" cy="2560320"/>
      </dsp:txXfrm>
    </dsp:sp>
    <dsp:sp modelId="{A042E509-8A33-4269-8DC1-3F78846E1261}">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B6254-C888-49C7-8FDF-3CFBF9C529CE}">
      <dsp:nvSpPr>
        <dsp:cNvPr id="0" name=""/>
        <dsp:cNvSpPr/>
      </dsp:nvSpPr>
      <dsp:spPr>
        <a:xfrm>
          <a:off x="1990337" y="425011"/>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46330" y="468928"/>
        <a:ext cx="18030" cy="3606"/>
      </dsp:txXfrm>
    </dsp:sp>
    <dsp:sp modelId="{4EA8176E-4226-4E0F-BCDA-4C5DE8022982}">
      <dsp:nvSpPr>
        <dsp:cNvPr id="0" name=""/>
        <dsp:cNvSpPr/>
      </dsp:nvSpPr>
      <dsp:spPr>
        <a:xfrm>
          <a:off x="424242" y="362"/>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Knowledge of inappropriate conduct that is sexual in nature.	</a:t>
          </a:r>
        </a:p>
      </dsp:txBody>
      <dsp:txXfrm>
        <a:off x="424242" y="362"/>
        <a:ext cx="1567894" cy="940736"/>
      </dsp:txXfrm>
    </dsp:sp>
    <dsp:sp modelId="{A29BBB08-6A88-450D-BE37-0D273C62AA9F}">
      <dsp:nvSpPr>
        <dsp:cNvPr id="0" name=""/>
        <dsp:cNvSpPr/>
      </dsp:nvSpPr>
      <dsp:spPr>
        <a:xfrm>
          <a:off x="3918848" y="425011"/>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74840" y="468928"/>
        <a:ext cx="18030" cy="3606"/>
      </dsp:txXfrm>
    </dsp:sp>
    <dsp:sp modelId="{9CE93821-DA07-48B1-B3EF-6D52D713DE83}">
      <dsp:nvSpPr>
        <dsp:cNvPr id="0" name=""/>
        <dsp:cNvSpPr/>
      </dsp:nvSpPr>
      <dsp:spPr>
        <a:xfrm>
          <a:off x="2352753" y="362"/>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Title IX Coordinator communicates with alleged victim.</a:t>
          </a:r>
        </a:p>
      </dsp:txBody>
      <dsp:txXfrm>
        <a:off x="2352753" y="362"/>
        <a:ext cx="1567894" cy="940736"/>
      </dsp:txXfrm>
    </dsp:sp>
    <dsp:sp modelId="{A706CC0C-1357-495E-A629-B524DC18DCDC}">
      <dsp:nvSpPr>
        <dsp:cNvPr id="0" name=""/>
        <dsp:cNvSpPr/>
      </dsp:nvSpPr>
      <dsp:spPr>
        <a:xfrm>
          <a:off x="5847358" y="425011"/>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03351" y="468928"/>
        <a:ext cx="18030" cy="3606"/>
      </dsp:txXfrm>
    </dsp:sp>
    <dsp:sp modelId="{3FCC0608-CD79-418E-892B-2E0F016D681C}">
      <dsp:nvSpPr>
        <dsp:cNvPr id="0" name=""/>
        <dsp:cNvSpPr/>
      </dsp:nvSpPr>
      <dsp:spPr>
        <a:xfrm>
          <a:off x="4281263" y="362"/>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Determine if supportive measures are needed and/or emergency removal is required.</a:t>
          </a:r>
        </a:p>
      </dsp:txBody>
      <dsp:txXfrm>
        <a:off x="4281263" y="362"/>
        <a:ext cx="1567894" cy="940736"/>
      </dsp:txXfrm>
    </dsp:sp>
    <dsp:sp modelId="{EF5CF6AA-F6B4-44E3-9132-D2C625FCDBB5}">
      <dsp:nvSpPr>
        <dsp:cNvPr id="0" name=""/>
        <dsp:cNvSpPr/>
      </dsp:nvSpPr>
      <dsp:spPr>
        <a:xfrm>
          <a:off x="1208190" y="939299"/>
          <a:ext cx="5785531" cy="330015"/>
        </a:xfrm>
        <a:custGeom>
          <a:avLst/>
          <a:gdLst/>
          <a:ahLst/>
          <a:cxnLst/>
          <a:rect l="0" t="0" r="0" b="0"/>
          <a:pathLst>
            <a:path>
              <a:moveTo>
                <a:pt x="5785531" y="0"/>
              </a:moveTo>
              <a:lnTo>
                <a:pt x="5785531" y="182107"/>
              </a:lnTo>
              <a:lnTo>
                <a:pt x="0" y="182107"/>
              </a:lnTo>
              <a:lnTo>
                <a:pt x="0" y="330015"/>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6037" y="1102504"/>
        <a:ext cx="289837" cy="3606"/>
      </dsp:txXfrm>
    </dsp:sp>
    <dsp:sp modelId="{402DB276-182F-4DC4-A074-3860070E84B0}">
      <dsp:nvSpPr>
        <dsp:cNvPr id="0" name=""/>
        <dsp:cNvSpPr/>
      </dsp:nvSpPr>
      <dsp:spPr>
        <a:xfrm>
          <a:off x="6209774" y="362"/>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Formal Complaint is filed.</a:t>
          </a:r>
        </a:p>
      </dsp:txBody>
      <dsp:txXfrm>
        <a:off x="6209774" y="362"/>
        <a:ext cx="1567894" cy="940736"/>
      </dsp:txXfrm>
    </dsp:sp>
    <dsp:sp modelId="{CF5308B3-358F-4D6D-89EC-B20B554FC825}">
      <dsp:nvSpPr>
        <dsp:cNvPr id="0" name=""/>
        <dsp:cNvSpPr/>
      </dsp:nvSpPr>
      <dsp:spPr>
        <a:xfrm>
          <a:off x="1990337" y="1726364"/>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46330" y="1770280"/>
        <a:ext cx="18030" cy="3606"/>
      </dsp:txXfrm>
    </dsp:sp>
    <dsp:sp modelId="{A6E4D1D7-D632-4A9D-9FF9-B10F3526440B}">
      <dsp:nvSpPr>
        <dsp:cNvPr id="0" name=""/>
        <dsp:cNvSpPr/>
      </dsp:nvSpPr>
      <dsp:spPr>
        <a:xfrm>
          <a:off x="424242" y="1301715"/>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Does the allegation meet the new sexual harassment definition?</a:t>
          </a:r>
        </a:p>
      </dsp:txBody>
      <dsp:txXfrm>
        <a:off x="424242" y="1301715"/>
        <a:ext cx="1567894" cy="940736"/>
      </dsp:txXfrm>
    </dsp:sp>
    <dsp:sp modelId="{91F482E0-0A5D-4554-A7C0-F1C0FF706827}">
      <dsp:nvSpPr>
        <dsp:cNvPr id="0" name=""/>
        <dsp:cNvSpPr/>
      </dsp:nvSpPr>
      <dsp:spPr>
        <a:xfrm>
          <a:off x="3918848" y="1726364"/>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74840" y="1770280"/>
        <a:ext cx="18030" cy="3606"/>
      </dsp:txXfrm>
    </dsp:sp>
    <dsp:sp modelId="{04545081-4E64-4911-8666-CE9C76E05F19}">
      <dsp:nvSpPr>
        <dsp:cNvPr id="0" name=""/>
        <dsp:cNvSpPr/>
      </dsp:nvSpPr>
      <dsp:spPr>
        <a:xfrm>
          <a:off x="2352753" y="1301715"/>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Notice of Formal Complaint.</a:t>
          </a:r>
        </a:p>
      </dsp:txBody>
      <dsp:txXfrm>
        <a:off x="2352753" y="1301715"/>
        <a:ext cx="1567894" cy="940736"/>
      </dsp:txXfrm>
    </dsp:sp>
    <dsp:sp modelId="{0D8D6D58-B60E-47A0-B3AC-9D6BAB5150C5}">
      <dsp:nvSpPr>
        <dsp:cNvPr id="0" name=""/>
        <dsp:cNvSpPr/>
      </dsp:nvSpPr>
      <dsp:spPr>
        <a:xfrm>
          <a:off x="5847358" y="1726364"/>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03351" y="1770280"/>
        <a:ext cx="18030" cy="3606"/>
      </dsp:txXfrm>
    </dsp:sp>
    <dsp:sp modelId="{5B31D482-1297-4350-8C3F-6ACC41778523}">
      <dsp:nvSpPr>
        <dsp:cNvPr id="0" name=""/>
        <dsp:cNvSpPr/>
      </dsp:nvSpPr>
      <dsp:spPr>
        <a:xfrm>
          <a:off x="4281263" y="1301715"/>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Investigation.</a:t>
          </a:r>
        </a:p>
      </dsp:txBody>
      <dsp:txXfrm>
        <a:off x="4281263" y="1301715"/>
        <a:ext cx="1567894" cy="940736"/>
      </dsp:txXfrm>
    </dsp:sp>
    <dsp:sp modelId="{439F638A-5ECF-475B-A282-B5F8042D90CE}">
      <dsp:nvSpPr>
        <dsp:cNvPr id="0" name=""/>
        <dsp:cNvSpPr/>
      </dsp:nvSpPr>
      <dsp:spPr>
        <a:xfrm>
          <a:off x="1208190" y="2240652"/>
          <a:ext cx="5785531" cy="330015"/>
        </a:xfrm>
        <a:custGeom>
          <a:avLst/>
          <a:gdLst/>
          <a:ahLst/>
          <a:cxnLst/>
          <a:rect l="0" t="0" r="0" b="0"/>
          <a:pathLst>
            <a:path>
              <a:moveTo>
                <a:pt x="5785531" y="0"/>
              </a:moveTo>
              <a:lnTo>
                <a:pt x="5785531" y="182107"/>
              </a:lnTo>
              <a:lnTo>
                <a:pt x="0" y="182107"/>
              </a:lnTo>
              <a:lnTo>
                <a:pt x="0" y="330015"/>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6037" y="2403857"/>
        <a:ext cx="289837" cy="3606"/>
      </dsp:txXfrm>
    </dsp:sp>
    <dsp:sp modelId="{6C467428-500F-44C4-9221-6BE6C6512B10}">
      <dsp:nvSpPr>
        <dsp:cNvPr id="0" name=""/>
        <dsp:cNvSpPr/>
      </dsp:nvSpPr>
      <dsp:spPr>
        <a:xfrm>
          <a:off x="6209774" y="1301715"/>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Written Report.</a:t>
          </a:r>
        </a:p>
      </dsp:txBody>
      <dsp:txXfrm>
        <a:off x="6209774" y="1301715"/>
        <a:ext cx="1567894" cy="940736"/>
      </dsp:txXfrm>
    </dsp:sp>
    <dsp:sp modelId="{9BC2C63A-193F-4ACF-81F0-70457AD3BB57}">
      <dsp:nvSpPr>
        <dsp:cNvPr id="0" name=""/>
        <dsp:cNvSpPr/>
      </dsp:nvSpPr>
      <dsp:spPr>
        <a:xfrm>
          <a:off x="1990337" y="3027716"/>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46330" y="3071633"/>
        <a:ext cx="18030" cy="3606"/>
      </dsp:txXfrm>
    </dsp:sp>
    <dsp:sp modelId="{898F92A3-5E42-474F-AA27-DA451694954A}">
      <dsp:nvSpPr>
        <dsp:cNvPr id="0" name=""/>
        <dsp:cNvSpPr/>
      </dsp:nvSpPr>
      <dsp:spPr>
        <a:xfrm>
          <a:off x="424242" y="2603068"/>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Questions submitted by either or both parties.</a:t>
          </a:r>
        </a:p>
      </dsp:txBody>
      <dsp:txXfrm>
        <a:off x="424242" y="2603068"/>
        <a:ext cx="1567894" cy="940736"/>
      </dsp:txXfrm>
    </dsp:sp>
    <dsp:sp modelId="{F1E5A968-3437-4AD0-98B4-7E97E2229F4C}">
      <dsp:nvSpPr>
        <dsp:cNvPr id="0" name=""/>
        <dsp:cNvSpPr/>
      </dsp:nvSpPr>
      <dsp:spPr>
        <a:xfrm>
          <a:off x="3918848" y="3027716"/>
          <a:ext cx="330015" cy="91440"/>
        </a:xfrm>
        <a:custGeom>
          <a:avLst/>
          <a:gdLst/>
          <a:ahLst/>
          <a:cxnLst/>
          <a:rect l="0" t="0" r="0" b="0"/>
          <a:pathLst>
            <a:path>
              <a:moveTo>
                <a:pt x="0" y="45720"/>
              </a:moveTo>
              <a:lnTo>
                <a:pt x="330015" y="45720"/>
              </a:lnTo>
            </a:path>
          </a:pathLst>
        </a:custGeom>
        <a:noFill/>
        <a:ln w="9525" cap="flat" cmpd="sng" algn="ctr">
          <a:solidFill>
            <a:srgbClr val="175B41"/>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74840" y="3071633"/>
        <a:ext cx="18030" cy="3606"/>
      </dsp:txXfrm>
    </dsp:sp>
    <dsp:sp modelId="{56B6C5CC-63FF-4710-A441-627219F3AAA9}">
      <dsp:nvSpPr>
        <dsp:cNvPr id="0" name=""/>
        <dsp:cNvSpPr/>
      </dsp:nvSpPr>
      <dsp:spPr>
        <a:xfrm>
          <a:off x="2352753" y="2603068"/>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Decision.</a:t>
          </a:r>
        </a:p>
      </dsp:txBody>
      <dsp:txXfrm>
        <a:off x="2352753" y="2603068"/>
        <a:ext cx="1567894" cy="940736"/>
      </dsp:txXfrm>
    </dsp:sp>
    <dsp:sp modelId="{F69DB747-A81A-411D-8714-D3E7E0A20D55}">
      <dsp:nvSpPr>
        <dsp:cNvPr id="0" name=""/>
        <dsp:cNvSpPr/>
      </dsp:nvSpPr>
      <dsp:spPr>
        <a:xfrm>
          <a:off x="4281263" y="2603068"/>
          <a:ext cx="1567894" cy="940736"/>
        </a:xfrm>
        <a:prstGeom prst="rect">
          <a:avLst/>
        </a:prstGeom>
        <a:solidFill>
          <a:srgbClr val="238D44"/>
        </a:solidFill>
        <a:ln w="10795" cap="flat" cmpd="sng" algn="ctr">
          <a:solidFill>
            <a:srgbClr val="175B4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Appeal.</a:t>
          </a:r>
        </a:p>
      </dsp:txBody>
      <dsp:txXfrm>
        <a:off x="4281263" y="2603068"/>
        <a:ext cx="1567894" cy="94073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481727"/>
          </a:xfrm>
          <a:prstGeom prst="rect">
            <a:avLst/>
          </a:prstGeom>
        </p:spPr>
        <p:txBody>
          <a:bodyPr vert="horz" lIns="96643" tIns="48321" rIns="96643" bIns="48321" rtlCol="0"/>
          <a:lstStyle>
            <a:lvl1pPr algn="l">
              <a:defRPr sz="1200"/>
            </a:lvl1pPr>
          </a:lstStyle>
          <a:p>
            <a:endParaRPr lang="en-US" dirty="0"/>
          </a:p>
        </p:txBody>
      </p:sp>
      <p:sp>
        <p:nvSpPr>
          <p:cNvPr id="3" name="Date Placeholder 2"/>
          <p:cNvSpPr>
            <a:spLocks noGrp="1"/>
          </p:cNvSpPr>
          <p:nvPr>
            <p:ph type="dt" sz="quarter" idx="1"/>
          </p:nvPr>
        </p:nvSpPr>
        <p:spPr>
          <a:xfrm>
            <a:off x="4143589" y="1"/>
            <a:ext cx="3169919" cy="481727"/>
          </a:xfrm>
          <a:prstGeom prst="rect">
            <a:avLst/>
          </a:prstGeom>
        </p:spPr>
        <p:txBody>
          <a:bodyPr vert="horz" lIns="96643" tIns="48321" rIns="96643" bIns="48321" rtlCol="0"/>
          <a:lstStyle>
            <a:lvl1pPr algn="r">
              <a:defRPr sz="1200"/>
            </a:lvl1pPr>
          </a:lstStyle>
          <a:p>
            <a:fld id="{A186F9E7-F1E8-4E64-88B6-887FFEEFA9AD}" type="datetimeFigureOut">
              <a:rPr lang="en-US" smtClean="0"/>
              <a:t>10/1/2024</a:t>
            </a:fld>
            <a:endParaRPr lang="en-US" dirty="0"/>
          </a:p>
        </p:txBody>
      </p:sp>
      <p:sp>
        <p:nvSpPr>
          <p:cNvPr id="4" name="Footer Placeholder 3"/>
          <p:cNvSpPr>
            <a:spLocks noGrp="1"/>
          </p:cNvSpPr>
          <p:nvPr>
            <p:ph type="ftr" sz="quarter" idx="2"/>
          </p:nvPr>
        </p:nvSpPr>
        <p:spPr>
          <a:xfrm>
            <a:off x="2" y="9119476"/>
            <a:ext cx="3169919" cy="481726"/>
          </a:xfrm>
          <a:prstGeom prst="rect">
            <a:avLst/>
          </a:prstGeom>
        </p:spPr>
        <p:txBody>
          <a:bodyPr vert="horz" lIns="96643" tIns="48321" rIns="96643" bIns="4832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9" y="9119476"/>
            <a:ext cx="3169919" cy="481726"/>
          </a:xfrm>
          <a:prstGeom prst="rect">
            <a:avLst/>
          </a:prstGeom>
        </p:spPr>
        <p:txBody>
          <a:bodyPr vert="horz" lIns="96643" tIns="48321" rIns="96643" bIns="48321" rtlCol="0" anchor="b"/>
          <a:lstStyle>
            <a:lvl1pPr algn="r">
              <a:defRPr sz="1200"/>
            </a:lvl1pPr>
          </a:lstStyle>
          <a:p>
            <a:fld id="{F9290FCA-F78F-4263-8DD7-1827BDF05C13}" type="slidenum">
              <a:rPr lang="en-US" smtClean="0"/>
              <a:t>‹#›</a:t>
            </a:fld>
            <a:endParaRPr lang="en-US" dirty="0"/>
          </a:p>
        </p:txBody>
      </p:sp>
    </p:spTree>
    <p:extLst>
      <p:ext uri="{BB962C8B-B14F-4D97-AF65-F5344CB8AC3E}">
        <p14:creationId xmlns:p14="http://schemas.microsoft.com/office/powerpoint/2010/main" val="1196777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19" cy="480060"/>
          </a:xfrm>
          <a:prstGeom prst="rect">
            <a:avLst/>
          </a:prstGeom>
        </p:spPr>
        <p:txBody>
          <a:bodyPr vert="horz" lIns="96643" tIns="48321" rIns="96643" bIns="48321" rtlCol="0"/>
          <a:lstStyle>
            <a:lvl1pPr algn="l">
              <a:defRPr sz="1200"/>
            </a:lvl1pPr>
          </a:lstStyle>
          <a:p>
            <a:endParaRPr lang="uk-UA"/>
          </a:p>
        </p:txBody>
      </p:sp>
      <p:sp>
        <p:nvSpPr>
          <p:cNvPr id="3" name="Date Placeholder 2"/>
          <p:cNvSpPr>
            <a:spLocks noGrp="1"/>
          </p:cNvSpPr>
          <p:nvPr>
            <p:ph type="dt" idx="1"/>
          </p:nvPr>
        </p:nvSpPr>
        <p:spPr>
          <a:xfrm>
            <a:off x="4143589" y="0"/>
            <a:ext cx="3169919" cy="480060"/>
          </a:xfrm>
          <a:prstGeom prst="rect">
            <a:avLst/>
          </a:prstGeom>
        </p:spPr>
        <p:txBody>
          <a:bodyPr vert="horz" lIns="96643" tIns="48321" rIns="96643" bIns="48321" rtlCol="0"/>
          <a:lstStyle>
            <a:lvl1pPr algn="r">
              <a:defRPr sz="1200"/>
            </a:lvl1pPr>
          </a:lstStyle>
          <a:p>
            <a:fld id="{D4CC47ED-BCED-447B-976C-9F62F89F0395}" type="datetimeFigureOut">
              <a:rPr lang="uk-UA" smtClean="0"/>
              <a:t>01.10.2024</a:t>
            </a:fld>
            <a:endParaRPr lang="uk-UA"/>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43" tIns="48321" rIns="96643" bIns="48321" rtlCol="0" anchor="ctr"/>
          <a:lstStyle/>
          <a:p>
            <a:endParaRPr lang="uk-UA"/>
          </a:p>
        </p:txBody>
      </p:sp>
      <p:sp>
        <p:nvSpPr>
          <p:cNvPr id="5" name="Notes Placeholder 4"/>
          <p:cNvSpPr>
            <a:spLocks noGrp="1"/>
          </p:cNvSpPr>
          <p:nvPr>
            <p:ph type="body" sz="quarter" idx="3"/>
          </p:nvPr>
        </p:nvSpPr>
        <p:spPr>
          <a:xfrm>
            <a:off x="731523" y="4560570"/>
            <a:ext cx="5852159" cy="4320540"/>
          </a:xfrm>
          <a:prstGeom prst="rect">
            <a:avLst/>
          </a:prstGeom>
        </p:spPr>
        <p:txBody>
          <a:bodyPr vert="horz" lIns="96643" tIns="48321" rIns="96643" bIns="483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2" y="9119474"/>
            <a:ext cx="3169919" cy="480060"/>
          </a:xfrm>
          <a:prstGeom prst="rect">
            <a:avLst/>
          </a:prstGeom>
        </p:spPr>
        <p:txBody>
          <a:bodyPr vert="horz" lIns="96643" tIns="48321" rIns="96643" bIns="48321" rtlCol="0" anchor="b"/>
          <a:lstStyle>
            <a:lvl1pPr algn="l">
              <a:defRPr sz="1200"/>
            </a:lvl1pPr>
          </a:lstStyle>
          <a:p>
            <a:endParaRPr lang="uk-UA"/>
          </a:p>
        </p:txBody>
      </p:sp>
      <p:sp>
        <p:nvSpPr>
          <p:cNvPr id="7" name="Slide Number Placeholder 6"/>
          <p:cNvSpPr>
            <a:spLocks noGrp="1"/>
          </p:cNvSpPr>
          <p:nvPr>
            <p:ph type="sldNum" sz="quarter" idx="5"/>
          </p:nvPr>
        </p:nvSpPr>
        <p:spPr>
          <a:xfrm>
            <a:off x="4143589" y="9119474"/>
            <a:ext cx="3169919" cy="480060"/>
          </a:xfrm>
          <a:prstGeom prst="rect">
            <a:avLst/>
          </a:prstGeom>
        </p:spPr>
        <p:txBody>
          <a:bodyPr vert="horz" lIns="96643" tIns="48321" rIns="96643" bIns="48321" rtlCol="0" anchor="b"/>
          <a:lstStyle>
            <a:lvl1pPr algn="r">
              <a:defRPr sz="1200"/>
            </a:lvl1pPr>
          </a:lstStyle>
          <a:p>
            <a:fld id="{9498A809-437D-4988-93A0-22C45D92B2DE}" type="slidenum">
              <a:rPr lang="uk-UA" smtClean="0"/>
              <a:t>‹#›</a:t>
            </a:fld>
            <a:endParaRPr lang="uk-UA"/>
          </a:p>
        </p:txBody>
      </p:sp>
    </p:spTree>
    <p:extLst>
      <p:ext uri="{BB962C8B-B14F-4D97-AF65-F5344CB8AC3E}">
        <p14:creationId xmlns:p14="http://schemas.microsoft.com/office/powerpoint/2010/main" val="138168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17</a:t>
            </a:fld>
            <a:endParaRPr lang="uk-UA"/>
          </a:p>
        </p:txBody>
      </p:sp>
    </p:spTree>
    <p:extLst>
      <p:ext uri="{BB962C8B-B14F-4D97-AF65-F5344CB8AC3E}">
        <p14:creationId xmlns:p14="http://schemas.microsoft.com/office/powerpoint/2010/main" val="2813977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19</a:t>
            </a:fld>
            <a:endParaRPr lang="uk-UA"/>
          </a:p>
        </p:txBody>
      </p:sp>
    </p:spTree>
    <p:extLst>
      <p:ext uri="{BB962C8B-B14F-4D97-AF65-F5344CB8AC3E}">
        <p14:creationId xmlns:p14="http://schemas.microsoft.com/office/powerpoint/2010/main" val="305160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20</a:t>
            </a:fld>
            <a:endParaRPr lang="uk-UA"/>
          </a:p>
        </p:txBody>
      </p:sp>
    </p:spTree>
    <p:extLst>
      <p:ext uri="{BB962C8B-B14F-4D97-AF65-F5344CB8AC3E}">
        <p14:creationId xmlns:p14="http://schemas.microsoft.com/office/powerpoint/2010/main" val="307737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21</a:t>
            </a:fld>
            <a:endParaRPr lang="uk-UA"/>
          </a:p>
        </p:txBody>
      </p:sp>
    </p:spTree>
    <p:extLst>
      <p:ext uri="{BB962C8B-B14F-4D97-AF65-F5344CB8AC3E}">
        <p14:creationId xmlns:p14="http://schemas.microsoft.com/office/powerpoint/2010/main" val="533889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24</a:t>
            </a:fld>
            <a:endParaRPr lang="uk-UA"/>
          </a:p>
        </p:txBody>
      </p:sp>
    </p:spTree>
    <p:extLst>
      <p:ext uri="{BB962C8B-B14F-4D97-AF65-F5344CB8AC3E}">
        <p14:creationId xmlns:p14="http://schemas.microsoft.com/office/powerpoint/2010/main" val="403255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25</a:t>
            </a:fld>
            <a:endParaRPr lang="uk-UA"/>
          </a:p>
        </p:txBody>
      </p:sp>
    </p:spTree>
    <p:extLst>
      <p:ext uri="{BB962C8B-B14F-4D97-AF65-F5344CB8AC3E}">
        <p14:creationId xmlns:p14="http://schemas.microsoft.com/office/powerpoint/2010/main" val="1177085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26</a:t>
            </a:fld>
            <a:endParaRPr lang="uk-UA"/>
          </a:p>
        </p:txBody>
      </p:sp>
    </p:spTree>
    <p:extLst>
      <p:ext uri="{BB962C8B-B14F-4D97-AF65-F5344CB8AC3E}">
        <p14:creationId xmlns:p14="http://schemas.microsoft.com/office/powerpoint/2010/main" val="3170939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27</a:t>
            </a:fld>
            <a:endParaRPr lang="uk-UA"/>
          </a:p>
        </p:txBody>
      </p:sp>
    </p:spTree>
    <p:extLst>
      <p:ext uri="{BB962C8B-B14F-4D97-AF65-F5344CB8AC3E}">
        <p14:creationId xmlns:p14="http://schemas.microsoft.com/office/powerpoint/2010/main" val="907761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28</a:t>
            </a:fld>
            <a:endParaRPr lang="uk-UA"/>
          </a:p>
        </p:txBody>
      </p:sp>
    </p:spTree>
    <p:extLst>
      <p:ext uri="{BB962C8B-B14F-4D97-AF65-F5344CB8AC3E}">
        <p14:creationId xmlns:p14="http://schemas.microsoft.com/office/powerpoint/2010/main" val="3174173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31</a:t>
            </a:fld>
            <a:endParaRPr lang="uk-UA"/>
          </a:p>
        </p:txBody>
      </p:sp>
    </p:spTree>
    <p:extLst>
      <p:ext uri="{BB962C8B-B14F-4D97-AF65-F5344CB8AC3E}">
        <p14:creationId xmlns:p14="http://schemas.microsoft.com/office/powerpoint/2010/main" val="406615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2</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32</a:t>
            </a:fld>
            <a:endParaRPr lang="uk-UA"/>
          </a:p>
        </p:txBody>
      </p:sp>
    </p:spTree>
    <p:extLst>
      <p:ext uri="{BB962C8B-B14F-4D97-AF65-F5344CB8AC3E}">
        <p14:creationId xmlns:p14="http://schemas.microsoft.com/office/powerpoint/2010/main" val="2163667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33</a:t>
            </a:fld>
            <a:endParaRPr lang="uk-UA"/>
          </a:p>
        </p:txBody>
      </p:sp>
    </p:spTree>
    <p:extLst>
      <p:ext uri="{BB962C8B-B14F-4D97-AF65-F5344CB8AC3E}">
        <p14:creationId xmlns:p14="http://schemas.microsoft.com/office/powerpoint/2010/main" val="1351696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34</a:t>
            </a:fld>
            <a:endParaRPr lang="uk-UA"/>
          </a:p>
        </p:txBody>
      </p:sp>
    </p:spTree>
    <p:extLst>
      <p:ext uri="{BB962C8B-B14F-4D97-AF65-F5344CB8AC3E}">
        <p14:creationId xmlns:p14="http://schemas.microsoft.com/office/powerpoint/2010/main" val="2932870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35</a:t>
            </a:fld>
            <a:endParaRPr lang="uk-UA"/>
          </a:p>
        </p:txBody>
      </p:sp>
    </p:spTree>
    <p:extLst>
      <p:ext uri="{BB962C8B-B14F-4D97-AF65-F5344CB8AC3E}">
        <p14:creationId xmlns:p14="http://schemas.microsoft.com/office/powerpoint/2010/main" val="3377008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36</a:t>
            </a:fld>
            <a:endParaRPr lang="uk-UA"/>
          </a:p>
        </p:txBody>
      </p:sp>
    </p:spTree>
    <p:extLst>
      <p:ext uri="{BB962C8B-B14F-4D97-AF65-F5344CB8AC3E}">
        <p14:creationId xmlns:p14="http://schemas.microsoft.com/office/powerpoint/2010/main" val="3809296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37</a:t>
            </a:fld>
            <a:endParaRPr lang="uk-UA"/>
          </a:p>
        </p:txBody>
      </p:sp>
    </p:spTree>
    <p:extLst>
      <p:ext uri="{BB962C8B-B14F-4D97-AF65-F5344CB8AC3E}">
        <p14:creationId xmlns:p14="http://schemas.microsoft.com/office/powerpoint/2010/main" val="820988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53</a:t>
            </a:fld>
            <a:endParaRPr lang="uk-UA"/>
          </a:p>
        </p:txBody>
      </p:sp>
    </p:spTree>
    <p:extLst>
      <p:ext uri="{BB962C8B-B14F-4D97-AF65-F5344CB8AC3E}">
        <p14:creationId xmlns:p14="http://schemas.microsoft.com/office/powerpoint/2010/main" val="2584341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54</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3</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4</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7</a:t>
            </a:fld>
            <a:endParaRPr lang="uk-UA"/>
          </a:p>
        </p:txBody>
      </p:sp>
    </p:spTree>
    <p:extLst>
      <p:ext uri="{BB962C8B-B14F-4D97-AF65-F5344CB8AC3E}">
        <p14:creationId xmlns:p14="http://schemas.microsoft.com/office/powerpoint/2010/main" val="302927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10</a:t>
            </a:fld>
            <a:endParaRPr lang="uk-UA"/>
          </a:p>
        </p:txBody>
      </p:sp>
    </p:spTree>
    <p:extLst>
      <p:ext uri="{BB962C8B-B14F-4D97-AF65-F5344CB8AC3E}">
        <p14:creationId xmlns:p14="http://schemas.microsoft.com/office/powerpoint/2010/main" val="3178343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11</a:t>
            </a:fld>
            <a:endParaRPr lang="uk-UA"/>
          </a:p>
        </p:txBody>
      </p:sp>
    </p:spTree>
    <p:extLst>
      <p:ext uri="{BB962C8B-B14F-4D97-AF65-F5344CB8AC3E}">
        <p14:creationId xmlns:p14="http://schemas.microsoft.com/office/powerpoint/2010/main" val="111063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12</a:t>
            </a:fld>
            <a:endParaRPr lang="uk-UA"/>
          </a:p>
        </p:txBody>
      </p:sp>
    </p:spTree>
    <p:extLst>
      <p:ext uri="{BB962C8B-B14F-4D97-AF65-F5344CB8AC3E}">
        <p14:creationId xmlns:p14="http://schemas.microsoft.com/office/powerpoint/2010/main" val="414554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9498A809-437D-4988-93A0-22C45D92B2DE}" type="slidenum">
              <a:rPr lang="uk-UA" smtClean="0"/>
              <a:t>14</a:t>
            </a:fld>
            <a:endParaRPr lang="uk-UA"/>
          </a:p>
        </p:txBody>
      </p:sp>
    </p:spTree>
    <p:extLst>
      <p:ext uri="{BB962C8B-B14F-4D97-AF65-F5344CB8AC3E}">
        <p14:creationId xmlns:p14="http://schemas.microsoft.com/office/powerpoint/2010/main" val="38688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3" name="Content Placeholder 2"/>
          <p:cNvSpPr>
            <a:spLocks noGrp="1"/>
          </p:cNvSpPr>
          <p:nvPr>
            <p:ph idx="1"/>
          </p:nvPr>
        </p:nvSpPr>
        <p:spPr>
          <a:xfrm>
            <a:off x="457200" y="1203325"/>
            <a:ext cx="8229600" cy="33912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9" name="Date Placeholder 8"/>
          <p:cNvSpPr>
            <a:spLocks noGrp="1"/>
          </p:cNvSpPr>
          <p:nvPr>
            <p:ph type="dt" sz="half" idx="14"/>
          </p:nvPr>
        </p:nvSpPr>
        <p:spPr/>
        <p:txBody>
          <a:bodyPr/>
          <a:lstStyle>
            <a:lvl1pPr>
              <a:defRPr>
                <a:solidFill>
                  <a:srgbClr val="1A6832"/>
                </a:solidFill>
                <a:latin typeface="+mj-lt"/>
              </a:defRPr>
            </a:lvl1pPr>
          </a:lstStyle>
          <a:p>
            <a:r>
              <a:rPr lang="en-US" dirty="0"/>
              <a:t>Speaker Name</a:t>
            </a:r>
            <a:endParaRPr lang="uk-UA" dirty="0"/>
          </a:p>
        </p:txBody>
      </p:sp>
      <p:sp>
        <p:nvSpPr>
          <p:cNvPr id="10" name="Footer Placeholder 9"/>
          <p:cNvSpPr>
            <a:spLocks noGrp="1"/>
          </p:cNvSpPr>
          <p:nvPr>
            <p:ph type="ftr" sz="quarter" idx="15"/>
          </p:nvPr>
        </p:nvSpPr>
        <p:spPr/>
        <p:txBody>
          <a:bodyPr/>
          <a:lstStyle>
            <a:lvl1pPr>
              <a:defRPr>
                <a:latin typeface="+mj-lt"/>
              </a:defRPr>
            </a:lvl1p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Tree>
    <p:extLst>
      <p:ext uri="{BB962C8B-B14F-4D97-AF65-F5344CB8AC3E}">
        <p14:creationId xmlns:p14="http://schemas.microsoft.com/office/powerpoint/2010/main" val="120065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p:cNvSpPr/>
          <p:nvPr userDrawn="1"/>
        </p:nvSpPr>
        <p:spPr>
          <a:xfrm>
            <a:off x="4788024" y="2859782"/>
            <a:ext cx="3887664"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788024" y="1203325"/>
            <a:ext cx="3887664" cy="1656457"/>
          </a:xfrm>
        </p:spPr>
        <p:txBody>
          <a:bodyPr/>
          <a:lstStyle/>
          <a:p>
            <a:endParaRPr lang="uk-UA"/>
          </a:p>
        </p:txBody>
      </p:sp>
      <p:sp>
        <p:nvSpPr>
          <p:cNvPr id="7" name="Content Placeholder 6"/>
          <p:cNvSpPr>
            <a:spLocks noGrp="1"/>
          </p:cNvSpPr>
          <p:nvPr>
            <p:ph sz="quarter" idx="19"/>
          </p:nvPr>
        </p:nvSpPr>
        <p:spPr>
          <a:xfrm>
            <a:off x="468313" y="1685251"/>
            <a:ext cx="3959671" cy="2902623"/>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468505" y="1181692"/>
            <a:ext cx="3959480" cy="358775"/>
          </a:xfrm>
        </p:spPr>
        <p:txBody>
          <a:bodyPr/>
          <a:lstStyle>
            <a:lvl1pPr marL="0" indent="0">
              <a:buNone/>
              <a:defRPr/>
            </a:lvl1pPr>
          </a:lstStyle>
          <a:p>
            <a:pPr lvl="0"/>
            <a:r>
              <a:rPr lang="en-US" dirty="0"/>
              <a:t>Subtitle</a:t>
            </a:r>
            <a:endParaRPr lang="uk-UA" dirty="0"/>
          </a:p>
        </p:txBody>
      </p:sp>
      <p:sp>
        <p:nvSpPr>
          <p:cNvPr id="12" name="Content Placeholder 6"/>
          <p:cNvSpPr>
            <a:spLocks noGrp="1"/>
          </p:cNvSpPr>
          <p:nvPr>
            <p:ph sz="quarter" idx="21"/>
          </p:nvPr>
        </p:nvSpPr>
        <p:spPr>
          <a:xfrm>
            <a:off x="4788024" y="3219822"/>
            <a:ext cx="3885956" cy="1368052"/>
          </a:xfrm>
        </p:spPr>
        <p:txBody>
          <a:bodyPr>
            <a:norm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14511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p:cNvSpPr/>
          <p:nvPr userDrawn="1"/>
        </p:nvSpPr>
        <p:spPr>
          <a:xfrm>
            <a:off x="468313" y="3149903"/>
            <a:ext cx="2447503"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8313" y="1205687"/>
            <a:ext cx="2447503" cy="1943844"/>
          </a:xfrm>
        </p:spPr>
        <p:txBody>
          <a:bodyPr/>
          <a:lstStyle/>
          <a:p>
            <a:endParaRPr lang="uk-UA"/>
          </a:p>
        </p:txBody>
      </p:sp>
      <p:sp>
        <p:nvSpPr>
          <p:cNvPr id="7" name="Content Placeholder 6"/>
          <p:cNvSpPr>
            <a:spLocks noGrp="1"/>
          </p:cNvSpPr>
          <p:nvPr>
            <p:ph sz="quarter" idx="19"/>
          </p:nvPr>
        </p:nvSpPr>
        <p:spPr>
          <a:xfrm>
            <a:off x="468313" y="3939902"/>
            <a:ext cx="2447474" cy="647973"/>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468505" y="3435846"/>
            <a:ext cx="1871272" cy="504056"/>
          </a:xfrm>
        </p:spPr>
        <p:txBody>
          <a:bodyPr/>
          <a:lstStyle>
            <a:lvl1pPr marL="0" indent="0">
              <a:buNone/>
              <a:defRPr>
                <a:latin typeface="+mj-lt"/>
              </a:defRPr>
            </a:lvl1pPr>
          </a:lstStyle>
          <a:p>
            <a:pPr lvl="0"/>
            <a:r>
              <a:rPr lang="en-US" dirty="0"/>
              <a:t>Subtitle</a:t>
            </a:r>
            <a:endParaRPr lang="uk-UA" dirty="0"/>
          </a:p>
        </p:txBody>
      </p:sp>
      <p:sp>
        <p:nvSpPr>
          <p:cNvPr id="12" name="Rectangle 7"/>
          <p:cNvSpPr/>
          <p:nvPr userDrawn="1"/>
        </p:nvSpPr>
        <p:spPr>
          <a:xfrm>
            <a:off x="3347864" y="3149903"/>
            <a:ext cx="2447503"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Picture Placeholder 4"/>
          <p:cNvSpPr>
            <a:spLocks noGrp="1"/>
          </p:cNvSpPr>
          <p:nvPr>
            <p:ph type="pic" sz="quarter" idx="21"/>
          </p:nvPr>
        </p:nvSpPr>
        <p:spPr>
          <a:xfrm>
            <a:off x="3347864" y="1205687"/>
            <a:ext cx="2447503" cy="1943844"/>
          </a:xfrm>
        </p:spPr>
        <p:txBody>
          <a:bodyPr/>
          <a:lstStyle/>
          <a:p>
            <a:endParaRPr lang="uk-UA"/>
          </a:p>
        </p:txBody>
      </p:sp>
      <p:sp>
        <p:nvSpPr>
          <p:cNvPr id="16" name="Content Placeholder 6"/>
          <p:cNvSpPr>
            <a:spLocks noGrp="1"/>
          </p:cNvSpPr>
          <p:nvPr>
            <p:ph sz="quarter" idx="22"/>
          </p:nvPr>
        </p:nvSpPr>
        <p:spPr>
          <a:xfrm>
            <a:off x="3347864" y="3939902"/>
            <a:ext cx="2447474" cy="647973"/>
          </a:xfrm>
        </p:spPr>
        <p:txBody>
          <a:bodyPr>
            <a:normAutofit/>
          </a:bodyPr>
          <a:lstStyle>
            <a:lvl1pPr marL="0" indent="0">
              <a:buNone/>
              <a:defRPr sz="1000"/>
            </a:lvl1pPr>
          </a:lstStyle>
          <a:p>
            <a:pPr lvl="0"/>
            <a:r>
              <a:rPr lang="en-US" dirty="0"/>
              <a:t>Click to edit Master text styles</a:t>
            </a:r>
          </a:p>
        </p:txBody>
      </p:sp>
      <p:sp>
        <p:nvSpPr>
          <p:cNvPr id="17" name="Text Placeholder 13"/>
          <p:cNvSpPr>
            <a:spLocks noGrp="1"/>
          </p:cNvSpPr>
          <p:nvPr>
            <p:ph type="body" sz="quarter" idx="23" hasCustomPrompt="1"/>
          </p:nvPr>
        </p:nvSpPr>
        <p:spPr>
          <a:xfrm>
            <a:off x="3348056" y="3435846"/>
            <a:ext cx="1871272" cy="504056"/>
          </a:xfrm>
        </p:spPr>
        <p:txBody>
          <a:bodyPr/>
          <a:lstStyle>
            <a:lvl1pPr marL="0" indent="0">
              <a:buNone/>
              <a:defRPr>
                <a:latin typeface="+mj-lt"/>
              </a:defRPr>
            </a:lvl1pPr>
          </a:lstStyle>
          <a:p>
            <a:pPr lvl="0"/>
            <a:r>
              <a:rPr lang="en-US" dirty="0"/>
              <a:t>Subtitle</a:t>
            </a:r>
            <a:endParaRPr lang="uk-UA" dirty="0"/>
          </a:p>
        </p:txBody>
      </p:sp>
      <p:sp>
        <p:nvSpPr>
          <p:cNvPr id="18" name="Rectangle 7"/>
          <p:cNvSpPr/>
          <p:nvPr userDrawn="1"/>
        </p:nvSpPr>
        <p:spPr>
          <a:xfrm>
            <a:off x="6228928" y="3149903"/>
            <a:ext cx="2447503"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Picture Placeholder 4"/>
          <p:cNvSpPr>
            <a:spLocks noGrp="1"/>
          </p:cNvSpPr>
          <p:nvPr>
            <p:ph type="pic" sz="quarter" idx="24"/>
          </p:nvPr>
        </p:nvSpPr>
        <p:spPr>
          <a:xfrm>
            <a:off x="6228928" y="1205687"/>
            <a:ext cx="2447503" cy="1943844"/>
          </a:xfrm>
        </p:spPr>
        <p:txBody>
          <a:bodyPr/>
          <a:lstStyle/>
          <a:p>
            <a:endParaRPr lang="uk-UA"/>
          </a:p>
        </p:txBody>
      </p:sp>
      <p:sp>
        <p:nvSpPr>
          <p:cNvPr id="20" name="Content Placeholder 6"/>
          <p:cNvSpPr>
            <a:spLocks noGrp="1"/>
          </p:cNvSpPr>
          <p:nvPr>
            <p:ph sz="quarter" idx="25"/>
          </p:nvPr>
        </p:nvSpPr>
        <p:spPr>
          <a:xfrm>
            <a:off x="6228928" y="3939902"/>
            <a:ext cx="2447474" cy="647973"/>
          </a:xfrm>
        </p:spPr>
        <p:txBody>
          <a:bodyPr>
            <a:normAutofit/>
          </a:bodyPr>
          <a:lstStyle>
            <a:lvl1pPr marL="0" indent="0">
              <a:buNone/>
              <a:defRPr sz="1000"/>
            </a:lvl1pPr>
          </a:lstStyle>
          <a:p>
            <a:pPr lvl="0"/>
            <a:r>
              <a:rPr lang="en-US" dirty="0"/>
              <a:t>Click to edit Master text styles</a:t>
            </a:r>
          </a:p>
        </p:txBody>
      </p:sp>
      <p:sp>
        <p:nvSpPr>
          <p:cNvPr id="21" name="Text Placeholder 13"/>
          <p:cNvSpPr>
            <a:spLocks noGrp="1"/>
          </p:cNvSpPr>
          <p:nvPr>
            <p:ph type="body" sz="quarter" idx="26" hasCustomPrompt="1"/>
          </p:nvPr>
        </p:nvSpPr>
        <p:spPr>
          <a:xfrm>
            <a:off x="6229120" y="3435846"/>
            <a:ext cx="1871272" cy="504056"/>
          </a:xfrm>
        </p:spPr>
        <p:txBody>
          <a:bodyPr/>
          <a:lstStyle>
            <a:lvl1pPr marL="0" indent="0">
              <a:buNone/>
              <a:defRPr>
                <a:latin typeface="+mj-lt"/>
              </a:defRPr>
            </a:lvl1pPr>
          </a:lstStyle>
          <a:p>
            <a:pPr lvl="0"/>
            <a:r>
              <a:rPr lang="en-US" dirty="0"/>
              <a:t>Subtitle</a:t>
            </a:r>
            <a:endParaRPr lang="uk-UA" dirty="0"/>
          </a:p>
        </p:txBody>
      </p:sp>
    </p:spTree>
    <p:extLst>
      <p:ext uri="{BB962C8B-B14F-4D97-AF65-F5344CB8AC3E}">
        <p14:creationId xmlns:p14="http://schemas.microsoft.com/office/powerpoint/2010/main" val="319191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par>
                          <p:cTn id="20" fill="hold">
                            <p:stCondLst>
                              <p:cond delay="175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250"/>
                                        <p:tgtEl>
                                          <p:spTgt spid="12"/>
                                        </p:tgtEl>
                                      </p:cBhvr>
                                    </p:animEffect>
                                  </p:childTnLst>
                                </p:cTn>
                              </p:par>
                            </p:childTnLst>
                          </p:cTn>
                        </p:par>
                        <p:par>
                          <p:cTn id="28" fill="hold">
                            <p:stCondLst>
                              <p:cond delay="25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19"/>
                                        </p:tgtEl>
                                        <p:attrNameLst>
                                          <p:attrName>style.visibility</p:attrName>
                                        </p:attrNameLst>
                                      </p:cBhvr>
                                      <p:to>
                                        <p:strVal val="visible"/>
                                      </p:to>
                                    </p:set>
                                    <p:animEffect transition="in" filter="barn(outVertical)">
                                      <p:cBhvr>
                                        <p:cTn id="31" dur="500"/>
                                        <p:tgtEl>
                                          <p:spTgt spid="19"/>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2" grpId="0" animBg="1"/>
      <p:bldP spid="15" grpId="0"/>
      <p:bldP spid="18" grpId="0" animBg="1"/>
      <p:bldP spid="19"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4" name="Picture Placeholder 3"/>
          <p:cNvSpPr>
            <a:spLocks noGrp="1"/>
          </p:cNvSpPr>
          <p:nvPr>
            <p:ph type="pic" sz="quarter" idx="18"/>
          </p:nvPr>
        </p:nvSpPr>
        <p:spPr>
          <a:xfrm>
            <a:off x="4054467" y="1203325"/>
            <a:ext cx="1035066" cy="1035064"/>
          </a:xfrm>
          <a:prstGeom prst="ellipse">
            <a:avLst/>
          </a:prstGeom>
        </p:spPr>
        <p:txBody>
          <a:bodyPr/>
          <a:lstStyle>
            <a:lvl1pPr marL="0" indent="0">
              <a:buNone/>
              <a:defRPr/>
            </a:lvl1pPr>
          </a:lstStyle>
          <a:p>
            <a:endParaRPr lang="uk-UA" dirty="0"/>
          </a:p>
        </p:txBody>
      </p:sp>
      <p:sp>
        <p:nvSpPr>
          <p:cNvPr id="22" name="Text Placeholder 21"/>
          <p:cNvSpPr>
            <a:spLocks noGrp="1"/>
          </p:cNvSpPr>
          <p:nvPr>
            <p:ph type="body" sz="quarter" idx="19"/>
          </p:nvPr>
        </p:nvSpPr>
        <p:spPr>
          <a:xfrm>
            <a:off x="4702539" y="1275606"/>
            <a:ext cx="2879725" cy="936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24" name="Picture Placeholder 3"/>
          <p:cNvSpPr>
            <a:spLocks noGrp="1"/>
          </p:cNvSpPr>
          <p:nvPr>
            <p:ph type="pic" sz="quarter" idx="20"/>
          </p:nvPr>
        </p:nvSpPr>
        <p:spPr>
          <a:xfrm>
            <a:off x="899592" y="2429930"/>
            <a:ext cx="742642" cy="742640"/>
          </a:xfrm>
          <a:prstGeom prst="ellipse">
            <a:avLst/>
          </a:prstGeom>
        </p:spPr>
        <p:txBody>
          <a:bodyPr/>
          <a:lstStyle>
            <a:lvl1pPr marL="0" indent="0">
              <a:buNone/>
              <a:defRPr/>
            </a:lvl1pPr>
          </a:lstStyle>
          <a:p>
            <a:endParaRPr lang="uk-UA" dirty="0"/>
          </a:p>
        </p:txBody>
      </p:sp>
      <p:sp>
        <p:nvSpPr>
          <p:cNvPr id="25" name="Text Placeholder 21"/>
          <p:cNvSpPr>
            <a:spLocks noGrp="1"/>
          </p:cNvSpPr>
          <p:nvPr>
            <p:ph type="body" sz="quarter" idx="21" hasCustomPrompt="1"/>
          </p:nvPr>
        </p:nvSpPr>
        <p:spPr>
          <a:xfrm>
            <a:off x="1401453" y="2499742"/>
            <a:ext cx="1800200" cy="648618"/>
          </a:xfrm>
        </p:spPr>
        <p:txBody>
          <a:bodyPr>
            <a:normAutofit/>
          </a:bodyPr>
          <a:lstStyle>
            <a:lvl1pPr marL="0" indent="0">
              <a:buNone/>
              <a:defRPr sz="1000"/>
            </a:lvl1pPr>
          </a:lstStyle>
          <a:p>
            <a:pPr lvl="0"/>
            <a:r>
              <a:rPr lang="en-US" dirty="0"/>
              <a:t>text</a:t>
            </a:r>
            <a:endParaRPr lang="uk-UA" dirty="0"/>
          </a:p>
        </p:txBody>
      </p:sp>
      <p:sp>
        <p:nvSpPr>
          <p:cNvPr id="26" name="Picture Placeholder 3"/>
          <p:cNvSpPr>
            <a:spLocks noGrp="1"/>
          </p:cNvSpPr>
          <p:nvPr>
            <p:ph type="pic" sz="quarter" idx="22"/>
          </p:nvPr>
        </p:nvSpPr>
        <p:spPr>
          <a:xfrm>
            <a:off x="3419871" y="2429930"/>
            <a:ext cx="742642" cy="742640"/>
          </a:xfrm>
          <a:prstGeom prst="ellipse">
            <a:avLst/>
          </a:prstGeom>
        </p:spPr>
        <p:txBody>
          <a:bodyPr/>
          <a:lstStyle>
            <a:lvl1pPr marL="0" indent="0">
              <a:buNone/>
              <a:defRPr/>
            </a:lvl1pPr>
          </a:lstStyle>
          <a:p>
            <a:endParaRPr lang="uk-UA" dirty="0"/>
          </a:p>
        </p:txBody>
      </p:sp>
      <p:sp>
        <p:nvSpPr>
          <p:cNvPr id="27" name="Text Placeholder 21"/>
          <p:cNvSpPr>
            <a:spLocks noGrp="1"/>
          </p:cNvSpPr>
          <p:nvPr>
            <p:ph type="body" sz="quarter" idx="23" hasCustomPrompt="1"/>
          </p:nvPr>
        </p:nvSpPr>
        <p:spPr>
          <a:xfrm>
            <a:off x="3921732" y="2499742"/>
            <a:ext cx="1800200" cy="648618"/>
          </a:xfrm>
        </p:spPr>
        <p:txBody>
          <a:bodyPr>
            <a:normAutofit/>
          </a:bodyPr>
          <a:lstStyle>
            <a:lvl1pPr marL="0" indent="0">
              <a:buNone/>
              <a:defRPr sz="1000"/>
            </a:lvl1pPr>
          </a:lstStyle>
          <a:p>
            <a:pPr lvl="0"/>
            <a:r>
              <a:rPr lang="en-US" dirty="0"/>
              <a:t>text</a:t>
            </a:r>
            <a:endParaRPr lang="uk-UA" dirty="0"/>
          </a:p>
        </p:txBody>
      </p:sp>
      <p:sp>
        <p:nvSpPr>
          <p:cNvPr id="28" name="Picture Placeholder 3"/>
          <p:cNvSpPr>
            <a:spLocks noGrp="1"/>
          </p:cNvSpPr>
          <p:nvPr>
            <p:ph type="pic" sz="quarter" idx="24"/>
          </p:nvPr>
        </p:nvSpPr>
        <p:spPr>
          <a:xfrm>
            <a:off x="5940151" y="2429930"/>
            <a:ext cx="742642" cy="742640"/>
          </a:xfrm>
          <a:prstGeom prst="ellipse">
            <a:avLst/>
          </a:prstGeom>
        </p:spPr>
        <p:txBody>
          <a:bodyPr/>
          <a:lstStyle>
            <a:lvl1pPr marL="0" indent="0">
              <a:buNone/>
              <a:defRPr/>
            </a:lvl1pPr>
          </a:lstStyle>
          <a:p>
            <a:endParaRPr lang="uk-UA" dirty="0"/>
          </a:p>
        </p:txBody>
      </p:sp>
      <p:sp>
        <p:nvSpPr>
          <p:cNvPr id="29" name="Text Placeholder 21"/>
          <p:cNvSpPr>
            <a:spLocks noGrp="1"/>
          </p:cNvSpPr>
          <p:nvPr>
            <p:ph type="body" sz="quarter" idx="25" hasCustomPrompt="1"/>
          </p:nvPr>
        </p:nvSpPr>
        <p:spPr>
          <a:xfrm>
            <a:off x="6442012" y="2499742"/>
            <a:ext cx="1800200" cy="648618"/>
          </a:xfrm>
        </p:spPr>
        <p:txBody>
          <a:bodyPr>
            <a:normAutofit/>
          </a:bodyPr>
          <a:lstStyle>
            <a:lvl1pPr marL="0" indent="0">
              <a:buNone/>
              <a:defRPr sz="1000"/>
            </a:lvl1pPr>
          </a:lstStyle>
          <a:p>
            <a:pPr lvl="0"/>
            <a:r>
              <a:rPr lang="en-US" dirty="0"/>
              <a:t>text</a:t>
            </a:r>
            <a:endParaRPr lang="uk-UA" dirty="0"/>
          </a:p>
        </p:txBody>
      </p:sp>
    </p:spTree>
    <p:extLst>
      <p:ext uri="{BB962C8B-B14F-4D97-AF65-F5344CB8AC3E}">
        <p14:creationId xmlns:p14="http://schemas.microsoft.com/office/powerpoint/2010/main" val="95930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par>
                          <p:cTn id="22" fill="hold">
                            <p:stCondLst>
                              <p:cond delay="20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000"/>
                            </p:stCondLst>
                            <p:childTnLst>
                              <p:par>
                                <p:cTn id="33" presetID="53" presetClass="entr" presetSubtype="16" fill="hold" grpId="0" nodeType="afterEffect" nodePh="1">
                                  <p:stCondLst>
                                    <p:cond delay="0"/>
                                  </p:stCondLst>
                                  <p:endCondLst>
                                    <p:cond evt="begin" delay="0">
                                      <p:tn val="33"/>
                                    </p:cond>
                                  </p:end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par>
                          <p:cTn id="42" fill="hold">
                            <p:stCondLst>
                              <p:cond delay="4000"/>
                            </p:stCondLst>
                            <p:childTnLst>
                              <p:par>
                                <p:cTn id="43" presetID="53" presetClass="entr" presetSubtype="16" fill="hold" grpId="0" nodeType="afterEffect" nodePh="1">
                                  <p:stCondLst>
                                    <p:cond delay="0"/>
                                  </p:stCondLst>
                                  <p:endCondLst>
                                    <p:cond evt="begin" delay="0">
                                      <p:tn val="43"/>
                                    </p:cond>
                                  </p:end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4" grpId="0"/>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bldP spid="27" grpId="0">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p:cNvSpPr/>
          <p:nvPr userDrawn="1"/>
        </p:nvSpPr>
        <p:spPr>
          <a:xfrm>
            <a:off x="468313" y="3363838"/>
            <a:ext cx="2447503"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8313" y="1851670"/>
            <a:ext cx="2447503" cy="1511796"/>
          </a:xfrm>
        </p:spPr>
        <p:txBody>
          <a:bodyPr/>
          <a:lstStyle/>
          <a:p>
            <a:endParaRPr lang="uk-UA"/>
          </a:p>
        </p:txBody>
      </p:sp>
      <p:sp>
        <p:nvSpPr>
          <p:cNvPr id="7" name="Content Placeholder 6"/>
          <p:cNvSpPr>
            <a:spLocks noGrp="1"/>
          </p:cNvSpPr>
          <p:nvPr>
            <p:ph sz="quarter" idx="19"/>
          </p:nvPr>
        </p:nvSpPr>
        <p:spPr>
          <a:xfrm>
            <a:off x="468313" y="3939902"/>
            <a:ext cx="2447474" cy="647973"/>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468505" y="3579862"/>
            <a:ext cx="2446568" cy="360040"/>
          </a:xfrm>
        </p:spPr>
        <p:txBody>
          <a:bodyPr/>
          <a:lstStyle>
            <a:lvl1pPr marL="0" indent="0">
              <a:buNone/>
              <a:defRPr>
                <a:latin typeface="+mj-lt"/>
              </a:defRPr>
            </a:lvl1pPr>
          </a:lstStyle>
          <a:p>
            <a:pPr lvl="0"/>
            <a:r>
              <a:rPr lang="en-US" dirty="0"/>
              <a:t>Subtitle</a:t>
            </a:r>
            <a:endParaRPr lang="uk-UA" dirty="0"/>
          </a:p>
        </p:txBody>
      </p:sp>
      <p:sp>
        <p:nvSpPr>
          <p:cNvPr id="12" name="Rectangle 7"/>
          <p:cNvSpPr/>
          <p:nvPr userDrawn="1"/>
        </p:nvSpPr>
        <p:spPr>
          <a:xfrm>
            <a:off x="3347864" y="3363838"/>
            <a:ext cx="2447503"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Picture Placeholder 4"/>
          <p:cNvSpPr>
            <a:spLocks noGrp="1"/>
          </p:cNvSpPr>
          <p:nvPr>
            <p:ph type="pic" sz="quarter" idx="21"/>
          </p:nvPr>
        </p:nvSpPr>
        <p:spPr>
          <a:xfrm>
            <a:off x="3347864" y="1851670"/>
            <a:ext cx="2447503" cy="1511796"/>
          </a:xfrm>
        </p:spPr>
        <p:txBody>
          <a:bodyPr/>
          <a:lstStyle/>
          <a:p>
            <a:endParaRPr lang="uk-UA"/>
          </a:p>
        </p:txBody>
      </p:sp>
      <p:sp>
        <p:nvSpPr>
          <p:cNvPr id="16" name="Content Placeholder 6"/>
          <p:cNvSpPr>
            <a:spLocks noGrp="1"/>
          </p:cNvSpPr>
          <p:nvPr>
            <p:ph sz="quarter" idx="22"/>
          </p:nvPr>
        </p:nvSpPr>
        <p:spPr>
          <a:xfrm>
            <a:off x="3347864" y="3939902"/>
            <a:ext cx="2447474" cy="647973"/>
          </a:xfrm>
        </p:spPr>
        <p:txBody>
          <a:bodyPr>
            <a:normAutofit/>
          </a:bodyPr>
          <a:lstStyle>
            <a:lvl1pPr marL="0" indent="0">
              <a:buNone/>
              <a:defRPr sz="1000"/>
            </a:lvl1pPr>
          </a:lstStyle>
          <a:p>
            <a:pPr lvl="0"/>
            <a:r>
              <a:rPr lang="en-US" dirty="0"/>
              <a:t>Click to edit Master text styles</a:t>
            </a:r>
          </a:p>
        </p:txBody>
      </p:sp>
      <p:sp>
        <p:nvSpPr>
          <p:cNvPr id="17" name="Text Placeholder 13"/>
          <p:cNvSpPr>
            <a:spLocks noGrp="1"/>
          </p:cNvSpPr>
          <p:nvPr>
            <p:ph type="body" sz="quarter" idx="23" hasCustomPrompt="1"/>
          </p:nvPr>
        </p:nvSpPr>
        <p:spPr>
          <a:xfrm>
            <a:off x="3348056" y="3579862"/>
            <a:ext cx="2446568" cy="360040"/>
          </a:xfrm>
        </p:spPr>
        <p:txBody>
          <a:bodyPr/>
          <a:lstStyle>
            <a:lvl1pPr marL="0" indent="0">
              <a:buNone/>
              <a:defRPr>
                <a:latin typeface="+mj-lt"/>
              </a:defRPr>
            </a:lvl1pPr>
          </a:lstStyle>
          <a:p>
            <a:pPr lvl="0"/>
            <a:r>
              <a:rPr lang="en-US" dirty="0"/>
              <a:t>Subtitle</a:t>
            </a:r>
            <a:endParaRPr lang="uk-UA" dirty="0"/>
          </a:p>
        </p:txBody>
      </p:sp>
      <p:sp>
        <p:nvSpPr>
          <p:cNvPr id="18" name="Rectangle 7"/>
          <p:cNvSpPr/>
          <p:nvPr userDrawn="1"/>
        </p:nvSpPr>
        <p:spPr>
          <a:xfrm>
            <a:off x="6228928" y="3363838"/>
            <a:ext cx="2447503"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Picture Placeholder 4"/>
          <p:cNvSpPr>
            <a:spLocks noGrp="1"/>
          </p:cNvSpPr>
          <p:nvPr>
            <p:ph type="pic" sz="quarter" idx="24"/>
          </p:nvPr>
        </p:nvSpPr>
        <p:spPr>
          <a:xfrm>
            <a:off x="6228928" y="1851670"/>
            <a:ext cx="2447503" cy="1511796"/>
          </a:xfrm>
        </p:spPr>
        <p:txBody>
          <a:bodyPr/>
          <a:lstStyle/>
          <a:p>
            <a:endParaRPr lang="uk-UA"/>
          </a:p>
        </p:txBody>
      </p:sp>
      <p:sp>
        <p:nvSpPr>
          <p:cNvPr id="20" name="Content Placeholder 6"/>
          <p:cNvSpPr>
            <a:spLocks noGrp="1"/>
          </p:cNvSpPr>
          <p:nvPr>
            <p:ph sz="quarter" idx="25"/>
          </p:nvPr>
        </p:nvSpPr>
        <p:spPr>
          <a:xfrm>
            <a:off x="6228928" y="3939902"/>
            <a:ext cx="2447474" cy="647973"/>
          </a:xfrm>
        </p:spPr>
        <p:txBody>
          <a:bodyPr>
            <a:normAutofit/>
          </a:bodyPr>
          <a:lstStyle>
            <a:lvl1pPr marL="0" indent="0">
              <a:buNone/>
              <a:defRPr sz="1000"/>
            </a:lvl1pPr>
          </a:lstStyle>
          <a:p>
            <a:pPr lvl="0"/>
            <a:r>
              <a:rPr lang="en-US" dirty="0"/>
              <a:t>Click to edit Master text styles</a:t>
            </a:r>
          </a:p>
        </p:txBody>
      </p:sp>
      <p:sp>
        <p:nvSpPr>
          <p:cNvPr id="21" name="Text Placeholder 13"/>
          <p:cNvSpPr>
            <a:spLocks noGrp="1"/>
          </p:cNvSpPr>
          <p:nvPr>
            <p:ph type="body" sz="quarter" idx="26" hasCustomPrompt="1"/>
          </p:nvPr>
        </p:nvSpPr>
        <p:spPr>
          <a:xfrm>
            <a:off x="6229120" y="3579862"/>
            <a:ext cx="2446568" cy="360040"/>
          </a:xfrm>
        </p:spPr>
        <p:txBody>
          <a:bodyPr/>
          <a:lstStyle>
            <a:lvl1pPr marL="0" indent="0">
              <a:buNone/>
              <a:defRPr>
                <a:latin typeface="+mj-lt"/>
              </a:defRPr>
            </a:lvl1pPr>
          </a:lstStyle>
          <a:p>
            <a:pPr lvl="0"/>
            <a:r>
              <a:rPr lang="en-US" dirty="0"/>
              <a:t>Subtitle</a:t>
            </a:r>
            <a:endParaRPr lang="uk-UA" dirty="0"/>
          </a:p>
        </p:txBody>
      </p:sp>
      <p:sp>
        <p:nvSpPr>
          <p:cNvPr id="22" name="Content Placeholder 6"/>
          <p:cNvSpPr>
            <a:spLocks noGrp="1"/>
          </p:cNvSpPr>
          <p:nvPr>
            <p:ph sz="quarter" idx="27"/>
          </p:nvPr>
        </p:nvSpPr>
        <p:spPr>
          <a:xfrm>
            <a:off x="468312" y="1205667"/>
            <a:ext cx="8207375" cy="501987"/>
          </a:xfrm>
        </p:spPr>
        <p:txBody>
          <a:bodyPr>
            <a:norm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42706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250"/>
                                        <p:tgtEl>
                                          <p:spTgt spid="8"/>
                                        </p:tgtEl>
                                      </p:cBhvr>
                                    </p:animEffect>
                                  </p:childTnLst>
                                </p:cTn>
                              </p:par>
                            </p:childTnLst>
                          </p:cTn>
                        </p:par>
                        <p:par>
                          <p:cTn id="24" fill="hold">
                            <p:stCondLst>
                              <p:cond delay="2250"/>
                            </p:stCondLst>
                            <p:childTnLst>
                              <p:par>
                                <p:cTn id="25" presetID="16" presetClass="entr" presetSubtype="37" fill="hold" grpId="0" nodeType="afterEffect" nodePh="1">
                                  <p:stCondLst>
                                    <p:cond delay="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Effect transition="in" filter="barn(outVertical)">
                                      <p:cBhvr>
                                        <p:cTn id="27" dur="500"/>
                                        <p:tgtEl>
                                          <p:spTgt spid="15"/>
                                        </p:tgtEl>
                                      </p:cBhvr>
                                    </p:animEffect>
                                  </p:childTnLst>
                                </p:cTn>
                              </p:par>
                            </p:childTnLst>
                          </p:cTn>
                        </p:par>
                        <p:par>
                          <p:cTn id="28" fill="hold">
                            <p:stCondLst>
                              <p:cond delay="2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250"/>
                                        <p:tgtEl>
                                          <p:spTgt spid="12"/>
                                        </p:tgtEl>
                                      </p:cBhvr>
                                    </p:animEffect>
                                  </p:childTnLst>
                                </p:cTn>
                              </p:par>
                            </p:childTnLst>
                          </p:cTn>
                        </p:par>
                        <p:par>
                          <p:cTn id="32" fill="hold">
                            <p:stCondLst>
                              <p:cond delay="3000"/>
                            </p:stCondLst>
                            <p:childTnLst>
                              <p:par>
                                <p:cTn id="33" presetID="16" presetClass="entr" presetSubtype="37" fill="hold" grpId="0" nodeType="afterEffect" nodePh="1">
                                  <p:stCondLst>
                                    <p:cond delay="0"/>
                                  </p:stCondLst>
                                  <p:endCondLst>
                                    <p:cond evt="begin" delay="0">
                                      <p:tn val="33"/>
                                    </p:cond>
                                  </p:endCondLst>
                                  <p:childTnLst>
                                    <p:set>
                                      <p:cBhvr>
                                        <p:cTn id="34" dur="1" fill="hold">
                                          <p:stCondLst>
                                            <p:cond delay="0"/>
                                          </p:stCondLst>
                                        </p:cTn>
                                        <p:tgtEl>
                                          <p:spTgt spid="19"/>
                                        </p:tgtEl>
                                        <p:attrNameLst>
                                          <p:attrName>style.visibility</p:attrName>
                                        </p:attrNameLst>
                                      </p:cBhvr>
                                      <p:to>
                                        <p:strVal val="visible"/>
                                      </p:to>
                                    </p:set>
                                    <p:animEffect transition="in" filter="barn(outVertical)">
                                      <p:cBhvr>
                                        <p:cTn id="35" dur="500"/>
                                        <p:tgtEl>
                                          <p:spTgt spid="1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2" grpId="0" animBg="1"/>
      <p:bldP spid="15" grpId="0"/>
      <p:bldP spid="18" grpId="0" animBg="1"/>
      <p:bldP spid="19" grpId="0"/>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p:cNvSpPr/>
          <p:nvPr userDrawn="1"/>
        </p:nvSpPr>
        <p:spPr>
          <a:xfrm>
            <a:off x="703176" y="2286502"/>
            <a:ext cx="201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684312" y="1203598"/>
            <a:ext cx="2015506" cy="1080120"/>
          </a:xfrm>
        </p:spPr>
        <p:txBody>
          <a:bodyPr/>
          <a:lstStyle/>
          <a:p>
            <a:endParaRPr lang="uk-UA" dirty="0"/>
          </a:p>
        </p:txBody>
      </p:sp>
      <p:sp>
        <p:nvSpPr>
          <p:cNvPr id="14" name="Text Placeholder 13"/>
          <p:cNvSpPr>
            <a:spLocks noGrp="1"/>
          </p:cNvSpPr>
          <p:nvPr>
            <p:ph type="body" sz="quarter" idx="20" hasCustomPrompt="1"/>
          </p:nvPr>
        </p:nvSpPr>
        <p:spPr>
          <a:xfrm>
            <a:off x="684529" y="2427734"/>
            <a:ext cx="1871272" cy="432048"/>
          </a:xfrm>
        </p:spPr>
        <p:txBody>
          <a:bodyPr/>
          <a:lstStyle>
            <a:lvl1pPr marL="0" indent="0">
              <a:buNone/>
              <a:defRPr>
                <a:latin typeface="+mj-lt"/>
              </a:defRPr>
            </a:lvl1pPr>
          </a:lstStyle>
          <a:p>
            <a:pPr lvl="0"/>
            <a:r>
              <a:rPr lang="en-US" dirty="0"/>
              <a:t>Subtitle</a:t>
            </a:r>
            <a:endParaRPr lang="uk-UA" dirty="0"/>
          </a:p>
        </p:txBody>
      </p:sp>
      <p:sp>
        <p:nvSpPr>
          <p:cNvPr id="12" name="Rectangle 7"/>
          <p:cNvSpPr/>
          <p:nvPr userDrawn="1"/>
        </p:nvSpPr>
        <p:spPr>
          <a:xfrm>
            <a:off x="3563863" y="2283718"/>
            <a:ext cx="201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Picture Placeholder 4"/>
          <p:cNvSpPr>
            <a:spLocks noGrp="1"/>
          </p:cNvSpPr>
          <p:nvPr>
            <p:ph type="pic" sz="quarter" idx="21"/>
          </p:nvPr>
        </p:nvSpPr>
        <p:spPr>
          <a:xfrm>
            <a:off x="3563863" y="1203598"/>
            <a:ext cx="2015506" cy="1080120"/>
          </a:xfrm>
        </p:spPr>
        <p:txBody>
          <a:bodyPr/>
          <a:lstStyle/>
          <a:p>
            <a:endParaRPr lang="uk-UA"/>
          </a:p>
        </p:txBody>
      </p:sp>
      <p:sp>
        <p:nvSpPr>
          <p:cNvPr id="17" name="Text Placeholder 13"/>
          <p:cNvSpPr>
            <a:spLocks noGrp="1"/>
          </p:cNvSpPr>
          <p:nvPr>
            <p:ph type="body" sz="quarter" idx="23" hasCustomPrompt="1"/>
          </p:nvPr>
        </p:nvSpPr>
        <p:spPr>
          <a:xfrm>
            <a:off x="3564080" y="2427734"/>
            <a:ext cx="1871272" cy="432048"/>
          </a:xfrm>
        </p:spPr>
        <p:txBody>
          <a:bodyPr/>
          <a:lstStyle>
            <a:lvl1pPr marL="0" indent="0">
              <a:buNone/>
              <a:defRPr>
                <a:latin typeface="+mj-lt"/>
              </a:defRPr>
            </a:lvl1pPr>
          </a:lstStyle>
          <a:p>
            <a:pPr lvl="0"/>
            <a:r>
              <a:rPr lang="en-US" dirty="0"/>
              <a:t>Subtitle</a:t>
            </a:r>
            <a:endParaRPr lang="uk-UA" dirty="0"/>
          </a:p>
        </p:txBody>
      </p:sp>
      <p:sp>
        <p:nvSpPr>
          <p:cNvPr id="18" name="Rectangle 7"/>
          <p:cNvSpPr/>
          <p:nvPr userDrawn="1"/>
        </p:nvSpPr>
        <p:spPr>
          <a:xfrm>
            <a:off x="6444927" y="2283718"/>
            <a:ext cx="201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Picture Placeholder 4"/>
          <p:cNvSpPr>
            <a:spLocks noGrp="1"/>
          </p:cNvSpPr>
          <p:nvPr>
            <p:ph type="pic" sz="quarter" idx="24"/>
          </p:nvPr>
        </p:nvSpPr>
        <p:spPr>
          <a:xfrm>
            <a:off x="6444927" y="1203598"/>
            <a:ext cx="2015506" cy="1080120"/>
          </a:xfrm>
        </p:spPr>
        <p:txBody>
          <a:bodyPr/>
          <a:lstStyle/>
          <a:p>
            <a:endParaRPr lang="uk-UA"/>
          </a:p>
        </p:txBody>
      </p:sp>
      <p:sp>
        <p:nvSpPr>
          <p:cNvPr id="21" name="Text Placeholder 13"/>
          <p:cNvSpPr>
            <a:spLocks noGrp="1"/>
          </p:cNvSpPr>
          <p:nvPr>
            <p:ph type="body" sz="quarter" idx="26" hasCustomPrompt="1"/>
          </p:nvPr>
        </p:nvSpPr>
        <p:spPr>
          <a:xfrm>
            <a:off x="6445144" y="2427734"/>
            <a:ext cx="1871272" cy="432048"/>
          </a:xfrm>
        </p:spPr>
        <p:txBody>
          <a:bodyPr/>
          <a:lstStyle>
            <a:lvl1pPr marL="0" indent="0">
              <a:buNone/>
              <a:defRPr>
                <a:latin typeface="+mj-lt"/>
              </a:defRPr>
            </a:lvl1pPr>
          </a:lstStyle>
          <a:p>
            <a:pPr lvl="0"/>
            <a:r>
              <a:rPr lang="en-US" dirty="0"/>
              <a:t>Subtitle</a:t>
            </a:r>
          </a:p>
        </p:txBody>
      </p:sp>
      <p:sp>
        <p:nvSpPr>
          <p:cNvPr id="31" name="Rectangle 7"/>
          <p:cNvSpPr/>
          <p:nvPr userDrawn="1"/>
        </p:nvSpPr>
        <p:spPr>
          <a:xfrm>
            <a:off x="696007" y="4033005"/>
            <a:ext cx="201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Picture Placeholder 4"/>
          <p:cNvSpPr>
            <a:spLocks noGrp="1"/>
          </p:cNvSpPr>
          <p:nvPr>
            <p:ph type="pic" sz="quarter" idx="27"/>
          </p:nvPr>
        </p:nvSpPr>
        <p:spPr>
          <a:xfrm>
            <a:off x="684312" y="2952885"/>
            <a:ext cx="2015506" cy="1080120"/>
          </a:xfrm>
        </p:spPr>
        <p:txBody>
          <a:bodyPr/>
          <a:lstStyle/>
          <a:p>
            <a:endParaRPr lang="uk-UA" dirty="0"/>
          </a:p>
        </p:txBody>
      </p:sp>
      <p:sp>
        <p:nvSpPr>
          <p:cNvPr id="33" name="Text Placeholder 13"/>
          <p:cNvSpPr>
            <a:spLocks noGrp="1"/>
          </p:cNvSpPr>
          <p:nvPr>
            <p:ph type="body" sz="quarter" idx="28" hasCustomPrompt="1"/>
          </p:nvPr>
        </p:nvSpPr>
        <p:spPr>
          <a:xfrm>
            <a:off x="684529" y="4177021"/>
            <a:ext cx="1871272" cy="432048"/>
          </a:xfrm>
        </p:spPr>
        <p:txBody>
          <a:bodyPr/>
          <a:lstStyle>
            <a:lvl1pPr marL="0" indent="0">
              <a:buNone/>
              <a:defRPr>
                <a:latin typeface="+mj-lt"/>
              </a:defRPr>
            </a:lvl1pPr>
          </a:lstStyle>
          <a:p>
            <a:pPr lvl="0"/>
            <a:r>
              <a:rPr lang="en-US" dirty="0"/>
              <a:t>Subtitle</a:t>
            </a:r>
            <a:endParaRPr lang="uk-UA" dirty="0"/>
          </a:p>
        </p:txBody>
      </p:sp>
      <p:sp>
        <p:nvSpPr>
          <p:cNvPr id="34" name="Rectangle 7"/>
          <p:cNvSpPr/>
          <p:nvPr userDrawn="1"/>
        </p:nvSpPr>
        <p:spPr>
          <a:xfrm>
            <a:off x="3563863" y="4033005"/>
            <a:ext cx="201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Picture Placeholder 4"/>
          <p:cNvSpPr>
            <a:spLocks noGrp="1"/>
          </p:cNvSpPr>
          <p:nvPr>
            <p:ph type="pic" sz="quarter" idx="29"/>
          </p:nvPr>
        </p:nvSpPr>
        <p:spPr>
          <a:xfrm>
            <a:off x="3563863" y="2952885"/>
            <a:ext cx="2015506" cy="1080120"/>
          </a:xfrm>
        </p:spPr>
        <p:txBody>
          <a:bodyPr/>
          <a:lstStyle/>
          <a:p>
            <a:endParaRPr lang="uk-UA"/>
          </a:p>
        </p:txBody>
      </p:sp>
      <p:sp>
        <p:nvSpPr>
          <p:cNvPr id="36" name="Text Placeholder 13"/>
          <p:cNvSpPr>
            <a:spLocks noGrp="1"/>
          </p:cNvSpPr>
          <p:nvPr>
            <p:ph type="body" sz="quarter" idx="30" hasCustomPrompt="1"/>
          </p:nvPr>
        </p:nvSpPr>
        <p:spPr>
          <a:xfrm>
            <a:off x="3564080" y="4177021"/>
            <a:ext cx="1871272" cy="432048"/>
          </a:xfrm>
        </p:spPr>
        <p:txBody>
          <a:bodyPr/>
          <a:lstStyle>
            <a:lvl1pPr marL="0" indent="0">
              <a:buNone/>
              <a:defRPr>
                <a:latin typeface="+mj-lt"/>
              </a:defRPr>
            </a:lvl1pPr>
          </a:lstStyle>
          <a:p>
            <a:pPr lvl="0"/>
            <a:r>
              <a:rPr lang="en-US" dirty="0"/>
              <a:t>Subtitle</a:t>
            </a:r>
            <a:endParaRPr lang="uk-UA" dirty="0"/>
          </a:p>
        </p:txBody>
      </p:sp>
      <p:sp>
        <p:nvSpPr>
          <p:cNvPr id="37" name="Rectangle 7"/>
          <p:cNvSpPr/>
          <p:nvPr userDrawn="1"/>
        </p:nvSpPr>
        <p:spPr>
          <a:xfrm>
            <a:off x="6444927" y="4033005"/>
            <a:ext cx="201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8" name="Picture Placeholder 4"/>
          <p:cNvSpPr>
            <a:spLocks noGrp="1"/>
          </p:cNvSpPr>
          <p:nvPr>
            <p:ph type="pic" sz="quarter" idx="31"/>
          </p:nvPr>
        </p:nvSpPr>
        <p:spPr>
          <a:xfrm>
            <a:off x="6444927" y="2952885"/>
            <a:ext cx="2015506" cy="1080120"/>
          </a:xfrm>
        </p:spPr>
        <p:txBody>
          <a:bodyPr/>
          <a:lstStyle/>
          <a:p>
            <a:endParaRPr lang="uk-UA"/>
          </a:p>
        </p:txBody>
      </p:sp>
      <p:sp>
        <p:nvSpPr>
          <p:cNvPr id="39" name="Text Placeholder 13"/>
          <p:cNvSpPr>
            <a:spLocks noGrp="1"/>
          </p:cNvSpPr>
          <p:nvPr>
            <p:ph type="body" sz="quarter" idx="32" hasCustomPrompt="1"/>
          </p:nvPr>
        </p:nvSpPr>
        <p:spPr>
          <a:xfrm>
            <a:off x="6445144" y="4177021"/>
            <a:ext cx="1871272" cy="432048"/>
          </a:xfrm>
        </p:spPr>
        <p:txBody>
          <a:bodyPr/>
          <a:lstStyle>
            <a:lvl1pPr marL="0" indent="0">
              <a:buNone/>
              <a:defRPr>
                <a:latin typeface="+mj-lt"/>
              </a:defRPr>
            </a:lvl1pPr>
          </a:lstStyle>
          <a:p>
            <a:pPr lvl="0"/>
            <a:r>
              <a:rPr lang="en-US" dirty="0"/>
              <a:t>Subtitle</a:t>
            </a:r>
          </a:p>
        </p:txBody>
      </p:sp>
    </p:spTree>
    <p:extLst>
      <p:ext uri="{BB962C8B-B14F-4D97-AF65-F5344CB8AC3E}">
        <p14:creationId xmlns:p14="http://schemas.microsoft.com/office/powerpoint/2010/main" val="239570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par>
                          <p:cTn id="20" fill="hold">
                            <p:stCondLst>
                              <p:cond delay="175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250"/>
                                        <p:tgtEl>
                                          <p:spTgt spid="12"/>
                                        </p:tgtEl>
                                      </p:cBhvr>
                                    </p:animEffect>
                                  </p:childTnLst>
                                </p:cTn>
                              </p:par>
                            </p:childTnLst>
                          </p:cTn>
                        </p:par>
                        <p:par>
                          <p:cTn id="28" fill="hold">
                            <p:stCondLst>
                              <p:cond delay="25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19"/>
                                        </p:tgtEl>
                                        <p:attrNameLst>
                                          <p:attrName>style.visibility</p:attrName>
                                        </p:attrNameLst>
                                      </p:cBhvr>
                                      <p:to>
                                        <p:strVal val="visible"/>
                                      </p:to>
                                    </p:set>
                                    <p:animEffect transition="in" filter="barn(outVertical)">
                                      <p:cBhvr>
                                        <p:cTn id="31" dur="500"/>
                                        <p:tgtEl>
                                          <p:spTgt spid="19"/>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250"/>
                                        <p:tgtEl>
                                          <p:spTgt spid="18"/>
                                        </p:tgtEl>
                                      </p:cBhvr>
                                    </p:animEffect>
                                  </p:childTnLst>
                                </p:cTn>
                              </p:par>
                            </p:childTnLst>
                          </p:cTn>
                        </p:par>
                        <p:par>
                          <p:cTn id="36" fill="hold">
                            <p:stCondLst>
                              <p:cond delay="3250"/>
                            </p:stCondLst>
                            <p:childTnLst>
                              <p:par>
                                <p:cTn id="37" presetID="16" presetClass="entr" presetSubtype="37" fill="hold" grpId="0" nodeType="afterEffect" nodePh="1">
                                  <p:stCondLst>
                                    <p:cond delay="0"/>
                                  </p:stCondLst>
                                  <p:endCondLst>
                                    <p:cond evt="begin" delay="0">
                                      <p:tn val="37"/>
                                    </p:cond>
                                  </p:endCondLst>
                                  <p:childTnLst>
                                    <p:set>
                                      <p:cBhvr>
                                        <p:cTn id="38" dur="1" fill="hold">
                                          <p:stCondLst>
                                            <p:cond delay="0"/>
                                          </p:stCondLst>
                                        </p:cTn>
                                        <p:tgtEl>
                                          <p:spTgt spid="32"/>
                                        </p:tgtEl>
                                        <p:attrNameLst>
                                          <p:attrName>style.visibility</p:attrName>
                                        </p:attrNameLst>
                                      </p:cBhvr>
                                      <p:to>
                                        <p:strVal val="visible"/>
                                      </p:to>
                                    </p:set>
                                    <p:animEffect transition="in" filter="barn(outVertical)">
                                      <p:cBhvr>
                                        <p:cTn id="39" dur="500"/>
                                        <p:tgtEl>
                                          <p:spTgt spid="32"/>
                                        </p:tgtEl>
                                      </p:cBhvr>
                                    </p:animEffect>
                                  </p:childTnLst>
                                </p:cTn>
                              </p:par>
                            </p:childTnLst>
                          </p:cTn>
                        </p:par>
                        <p:par>
                          <p:cTn id="40" fill="hold">
                            <p:stCondLst>
                              <p:cond delay="3750"/>
                            </p:stCondLst>
                            <p:childTnLst>
                              <p:par>
                                <p:cTn id="41" presetID="22" presetClass="entr" presetSubtype="1"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250"/>
                                        <p:tgtEl>
                                          <p:spTgt spid="31"/>
                                        </p:tgtEl>
                                      </p:cBhvr>
                                    </p:animEffect>
                                  </p:childTnLst>
                                </p:cTn>
                              </p:par>
                            </p:childTnLst>
                          </p:cTn>
                        </p:par>
                        <p:par>
                          <p:cTn id="44" fill="hold">
                            <p:stCondLst>
                              <p:cond delay="4000"/>
                            </p:stCondLst>
                            <p:childTnLst>
                              <p:par>
                                <p:cTn id="45" presetID="16" presetClass="entr" presetSubtype="37" fill="hold" grpId="0" nodeType="afterEffect" nodePh="1">
                                  <p:stCondLst>
                                    <p:cond delay="0"/>
                                  </p:stCondLst>
                                  <p:endCondLst>
                                    <p:cond evt="begin" delay="0">
                                      <p:tn val="45"/>
                                    </p:cond>
                                  </p:endCondLst>
                                  <p:childTnLst>
                                    <p:set>
                                      <p:cBhvr>
                                        <p:cTn id="46" dur="1" fill="hold">
                                          <p:stCondLst>
                                            <p:cond delay="0"/>
                                          </p:stCondLst>
                                        </p:cTn>
                                        <p:tgtEl>
                                          <p:spTgt spid="35"/>
                                        </p:tgtEl>
                                        <p:attrNameLst>
                                          <p:attrName>style.visibility</p:attrName>
                                        </p:attrNameLst>
                                      </p:cBhvr>
                                      <p:to>
                                        <p:strVal val="visible"/>
                                      </p:to>
                                    </p:set>
                                    <p:animEffect transition="in" filter="barn(outVertical)">
                                      <p:cBhvr>
                                        <p:cTn id="47" dur="500"/>
                                        <p:tgtEl>
                                          <p:spTgt spid="35"/>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up)">
                                      <p:cBhvr>
                                        <p:cTn id="51" dur="250"/>
                                        <p:tgtEl>
                                          <p:spTgt spid="34"/>
                                        </p:tgtEl>
                                      </p:cBhvr>
                                    </p:animEffect>
                                  </p:childTnLst>
                                </p:cTn>
                              </p:par>
                            </p:childTnLst>
                          </p:cTn>
                        </p:par>
                        <p:par>
                          <p:cTn id="52" fill="hold">
                            <p:stCondLst>
                              <p:cond delay="4750"/>
                            </p:stCondLst>
                            <p:childTnLst>
                              <p:par>
                                <p:cTn id="53" presetID="16" presetClass="entr" presetSubtype="37" fill="hold" grpId="0" nodeType="afterEffect" nodePh="1">
                                  <p:stCondLst>
                                    <p:cond delay="0"/>
                                  </p:stCondLst>
                                  <p:endCondLst>
                                    <p:cond evt="begin" delay="0">
                                      <p:tn val="53"/>
                                    </p:cond>
                                  </p:endCondLst>
                                  <p:childTnLst>
                                    <p:set>
                                      <p:cBhvr>
                                        <p:cTn id="54" dur="1" fill="hold">
                                          <p:stCondLst>
                                            <p:cond delay="0"/>
                                          </p:stCondLst>
                                        </p:cTn>
                                        <p:tgtEl>
                                          <p:spTgt spid="38"/>
                                        </p:tgtEl>
                                        <p:attrNameLst>
                                          <p:attrName>style.visibility</p:attrName>
                                        </p:attrNameLst>
                                      </p:cBhvr>
                                      <p:to>
                                        <p:strVal val="visible"/>
                                      </p:to>
                                    </p:set>
                                    <p:animEffect transition="in" filter="barn(outVertical)">
                                      <p:cBhvr>
                                        <p:cTn id="55" dur="500"/>
                                        <p:tgtEl>
                                          <p:spTgt spid="38"/>
                                        </p:tgtEl>
                                      </p:cBhvr>
                                    </p:animEffect>
                                  </p:childTnLst>
                                </p:cTn>
                              </p:par>
                            </p:childTnLst>
                          </p:cTn>
                        </p:par>
                        <p:par>
                          <p:cTn id="56" fill="hold">
                            <p:stCondLst>
                              <p:cond delay="5250"/>
                            </p:stCondLst>
                            <p:childTnLst>
                              <p:par>
                                <p:cTn id="57" presetID="22" presetClass="entr" presetSubtype="1"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up)">
                                      <p:cBhvr>
                                        <p:cTn id="59"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2" grpId="0" animBg="1"/>
      <p:bldP spid="15" grpId="0"/>
      <p:bldP spid="18" grpId="0" animBg="1"/>
      <p:bldP spid="19" grpId="0"/>
      <p:bldP spid="31" grpId="0" animBg="1"/>
      <p:bldP spid="32" grpId="0"/>
      <p:bldP spid="34" grpId="0" animBg="1"/>
      <p:bldP spid="35" grpId="0"/>
      <p:bldP spid="37" grpId="0" animBg="1"/>
      <p:bldP spid="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1" y="1203325"/>
            <a:ext cx="1763688" cy="1368425"/>
          </a:xfrm>
        </p:spPr>
        <p:txBody>
          <a:bodyPr/>
          <a:lstStyle/>
          <a:p>
            <a:endParaRPr lang="uk-UA"/>
          </a:p>
        </p:txBody>
      </p:sp>
      <p:sp>
        <p:nvSpPr>
          <p:cNvPr id="21" name="Text Placeholder 13"/>
          <p:cNvSpPr>
            <a:spLocks noGrp="1"/>
          </p:cNvSpPr>
          <p:nvPr>
            <p:ph type="body" sz="quarter" idx="26" hasCustomPrompt="1"/>
          </p:nvPr>
        </p:nvSpPr>
        <p:spPr>
          <a:xfrm>
            <a:off x="5509040" y="1203325"/>
            <a:ext cx="3166648" cy="360313"/>
          </a:xfrm>
        </p:spPr>
        <p:txBody>
          <a:bodyPr/>
          <a:lstStyle>
            <a:lvl1pPr marL="0" indent="0">
              <a:buNone/>
              <a:defRPr>
                <a:latin typeface="+mj-lt"/>
              </a:defRPr>
            </a:lvl1pPr>
          </a:lstStyle>
          <a:p>
            <a:pPr lvl="0"/>
            <a:r>
              <a:rPr lang="en-US" dirty="0"/>
              <a:t>Subtitle</a:t>
            </a:r>
            <a:endParaRPr lang="uk-UA" dirty="0"/>
          </a:p>
        </p:txBody>
      </p:sp>
      <p:sp>
        <p:nvSpPr>
          <p:cNvPr id="24" name="Picture Placeholder 4"/>
          <p:cNvSpPr>
            <a:spLocks noGrp="1"/>
          </p:cNvSpPr>
          <p:nvPr>
            <p:ph type="pic" sz="quarter" idx="27"/>
          </p:nvPr>
        </p:nvSpPr>
        <p:spPr>
          <a:xfrm>
            <a:off x="1763688" y="1203325"/>
            <a:ext cx="2016224" cy="1008385"/>
          </a:xfrm>
        </p:spPr>
        <p:txBody>
          <a:bodyPr/>
          <a:lstStyle/>
          <a:p>
            <a:endParaRPr lang="uk-UA"/>
          </a:p>
        </p:txBody>
      </p:sp>
      <p:sp>
        <p:nvSpPr>
          <p:cNvPr id="25" name="Picture Placeholder 4"/>
          <p:cNvSpPr>
            <a:spLocks noGrp="1"/>
          </p:cNvSpPr>
          <p:nvPr>
            <p:ph type="pic" sz="quarter" idx="28"/>
          </p:nvPr>
        </p:nvSpPr>
        <p:spPr>
          <a:xfrm>
            <a:off x="3779912" y="1203325"/>
            <a:ext cx="1364744" cy="1656457"/>
          </a:xfrm>
        </p:spPr>
        <p:txBody>
          <a:bodyPr/>
          <a:lstStyle/>
          <a:p>
            <a:endParaRPr lang="uk-UA"/>
          </a:p>
        </p:txBody>
      </p:sp>
      <p:sp>
        <p:nvSpPr>
          <p:cNvPr id="26" name="Picture Placeholder 4"/>
          <p:cNvSpPr>
            <a:spLocks noGrp="1"/>
          </p:cNvSpPr>
          <p:nvPr>
            <p:ph type="pic" sz="quarter" idx="29"/>
          </p:nvPr>
        </p:nvSpPr>
        <p:spPr>
          <a:xfrm>
            <a:off x="1" y="2571477"/>
            <a:ext cx="1763687" cy="2016398"/>
          </a:xfrm>
        </p:spPr>
        <p:txBody>
          <a:bodyPr/>
          <a:lstStyle/>
          <a:p>
            <a:endParaRPr lang="uk-UA"/>
          </a:p>
        </p:txBody>
      </p:sp>
      <p:sp>
        <p:nvSpPr>
          <p:cNvPr id="28" name="Picture Placeholder 4"/>
          <p:cNvSpPr>
            <a:spLocks noGrp="1"/>
          </p:cNvSpPr>
          <p:nvPr>
            <p:ph type="pic" sz="quarter" idx="30"/>
          </p:nvPr>
        </p:nvSpPr>
        <p:spPr>
          <a:xfrm>
            <a:off x="1763688" y="2211710"/>
            <a:ext cx="2016224" cy="1368152"/>
          </a:xfrm>
        </p:spPr>
        <p:txBody>
          <a:bodyPr/>
          <a:lstStyle/>
          <a:p>
            <a:endParaRPr lang="uk-UA"/>
          </a:p>
        </p:txBody>
      </p:sp>
      <p:sp>
        <p:nvSpPr>
          <p:cNvPr id="29" name="Picture Placeholder 4"/>
          <p:cNvSpPr>
            <a:spLocks noGrp="1"/>
          </p:cNvSpPr>
          <p:nvPr>
            <p:ph type="pic" sz="quarter" idx="31"/>
          </p:nvPr>
        </p:nvSpPr>
        <p:spPr>
          <a:xfrm>
            <a:off x="1763688" y="3579862"/>
            <a:ext cx="2016224" cy="1001337"/>
          </a:xfrm>
        </p:spPr>
        <p:txBody>
          <a:bodyPr/>
          <a:lstStyle/>
          <a:p>
            <a:endParaRPr lang="uk-UA"/>
          </a:p>
        </p:txBody>
      </p:sp>
      <p:sp>
        <p:nvSpPr>
          <p:cNvPr id="30" name="Picture Placeholder 4"/>
          <p:cNvSpPr>
            <a:spLocks noGrp="1"/>
          </p:cNvSpPr>
          <p:nvPr>
            <p:ph type="pic" sz="quarter" idx="32"/>
          </p:nvPr>
        </p:nvSpPr>
        <p:spPr>
          <a:xfrm>
            <a:off x="3779912" y="2865148"/>
            <a:ext cx="1364744" cy="1722727"/>
          </a:xfrm>
        </p:spPr>
        <p:txBody>
          <a:bodyPr/>
          <a:lstStyle/>
          <a:p>
            <a:endParaRPr lang="uk-UA"/>
          </a:p>
        </p:txBody>
      </p:sp>
      <p:sp>
        <p:nvSpPr>
          <p:cNvPr id="31" name="Content Placeholder 6"/>
          <p:cNvSpPr>
            <a:spLocks noGrp="1"/>
          </p:cNvSpPr>
          <p:nvPr>
            <p:ph sz="quarter" idx="33"/>
          </p:nvPr>
        </p:nvSpPr>
        <p:spPr>
          <a:xfrm>
            <a:off x="5508104" y="3219822"/>
            <a:ext cx="3167606" cy="1360566"/>
          </a:xfrm>
        </p:spPr>
        <p:txBody>
          <a:bodyPr>
            <a:norm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134852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24"/>
                                        </p:tgtEl>
                                        <p:attrNameLst>
                                          <p:attrName>style.visibility</p:attrName>
                                        </p:attrNameLst>
                                      </p:cBhvr>
                                      <p:to>
                                        <p:strVal val="visible"/>
                                      </p:to>
                                    </p:set>
                                    <p:animEffect transition="in" filter="barn(outVertical)">
                                      <p:cBhvr>
                                        <p:cTn id="19" dur="500"/>
                                        <p:tgtEl>
                                          <p:spTgt spid="24"/>
                                        </p:tgtEl>
                                      </p:cBhvr>
                                    </p:animEffect>
                                  </p:childTnLst>
                                </p:cTn>
                              </p:par>
                            </p:childTnLst>
                          </p:cTn>
                        </p:par>
                        <p:par>
                          <p:cTn id="20" fill="hold">
                            <p:stCondLst>
                              <p:cond delay="200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25"/>
                                        </p:tgtEl>
                                        <p:attrNameLst>
                                          <p:attrName>style.visibility</p:attrName>
                                        </p:attrNameLst>
                                      </p:cBhvr>
                                      <p:to>
                                        <p:strVal val="visible"/>
                                      </p:to>
                                    </p:set>
                                    <p:animEffect transition="in" filter="barn(outVertical)">
                                      <p:cBhvr>
                                        <p:cTn id="23" dur="500"/>
                                        <p:tgtEl>
                                          <p:spTgt spid="25"/>
                                        </p:tgtEl>
                                      </p:cBhvr>
                                    </p:animEffect>
                                  </p:childTnLst>
                                </p:cTn>
                              </p:par>
                            </p:childTnLst>
                          </p:cTn>
                        </p:par>
                        <p:par>
                          <p:cTn id="24" fill="hold">
                            <p:stCondLst>
                              <p:cond delay="2500"/>
                            </p:stCondLst>
                            <p:childTnLst>
                              <p:par>
                                <p:cTn id="25" presetID="16" presetClass="entr" presetSubtype="37" fill="hold" grpId="0" nodeType="afterEffect" nodePh="1">
                                  <p:stCondLst>
                                    <p:cond delay="0"/>
                                  </p:stCondLst>
                                  <p:endCondLst>
                                    <p:cond evt="begin" delay="0">
                                      <p:tn val="25"/>
                                    </p:cond>
                                  </p:endCondLst>
                                  <p:childTnLst>
                                    <p:set>
                                      <p:cBhvr>
                                        <p:cTn id="26" dur="1" fill="hold">
                                          <p:stCondLst>
                                            <p:cond delay="0"/>
                                          </p:stCondLst>
                                        </p:cTn>
                                        <p:tgtEl>
                                          <p:spTgt spid="26"/>
                                        </p:tgtEl>
                                        <p:attrNameLst>
                                          <p:attrName>style.visibility</p:attrName>
                                        </p:attrNameLst>
                                      </p:cBhvr>
                                      <p:to>
                                        <p:strVal val="visible"/>
                                      </p:to>
                                    </p:set>
                                    <p:animEffect transition="in" filter="barn(outVertical)">
                                      <p:cBhvr>
                                        <p:cTn id="27" dur="500"/>
                                        <p:tgtEl>
                                          <p:spTgt spid="26"/>
                                        </p:tgtEl>
                                      </p:cBhvr>
                                    </p:animEffect>
                                  </p:childTnLst>
                                </p:cTn>
                              </p:par>
                            </p:childTnLst>
                          </p:cTn>
                        </p:par>
                        <p:par>
                          <p:cTn id="28" fill="hold">
                            <p:stCondLst>
                              <p:cond delay="30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28"/>
                                        </p:tgtEl>
                                        <p:attrNameLst>
                                          <p:attrName>style.visibility</p:attrName>
                                        </p:attrNameLst>
                                      </p:cBhvr>
                                      <p:to>
                                        <p:strVal val="visible"/>
                                      </p:to>
                                    </p:set>
                                    <p:animEffect transition="in" filter="barn(outVertical)">
                                      <p:cBhvr>
                                        <p:cTn id="31" dur="500"/>
                                        <p:tgtEl>
                                          <p:spTgt spid="28"/>
                                        </p:tgtEl>
                                      </p:cBhvr>
                                    </p:animEffect>
                                  </p:childTnLst>
                                </p:cTn>
                              </p:par>
                            </p:childTnLst>
                          </p:cTn>
                        </p:par>
                        <p:par>
                          <p:cTn id="32" fill="hold">
                            <p:stCondLst>
                              <p:cond delay="3500"/>
                            </p:stCondLst>
                            <p:childTnLst>
                              <p:par>
                                <p:cTn id="33" presetID="16" presetClass="entr" presetSubtype="37" fill="hold" grpId="0" nodeType="afterEffect" nodePh="1">
                                  <p:stCondLst>
                                    <p:cond delay="0"/>
                                  </p:stCondLst>
                                  <p:endCondLst>
                                    <p:cond evt="begin" delay="0">
                                      <p:tn val="33"/>
                                    </p:cond>
                                  </p:endCondLst>
                                  <p:childTnLst>
                                    <p:set>
                                      <p:cBhvr>
                                        <p:cTn id="34" dur="1" fill="hold">
                                          <p:stCondLst>
                                            <p:cond delay="0"/>
                                          </p:stCondLst>
                                        </p:cTn>
                                        <p:tgtEl>
                                          <p:spTgt spid="29"/>
                                        </p:tgtEl>
                                        <p:attrNameLst>
                                          <p:attrName>style.visibility</p:attrName>
                                        </p:attrNameLst>
                                      </p:cBhvr>
                                      <p:to>
                                        <p:strVal val="visible"/>
                                      </p:to>
                                    </p:set>
                                    <p:animEffect transition="in" filter="barn(outVertical)">
                                      <p:cBhvr>
                                        <p:cTn id="35" dur="500"/>
                                        <p:tgtEl>
                                          <p:spTgt spid="29"/>
                                        </p:tgtEl>
                                      </p:cBhvr>
                                    </p:animEffect>
                                  </p:childTnLst>
                                </p:cTn>
                              </p:par>
                            </p:childTnLst>
                          </p:cTn>
                        </p:par>
                        <p:par>
                          <p:cTn id="36" fill="hold">
                            <p:stCondLst>
                              <p:cond delay="4000"/>
                            </p:stCondLst>
                            <p:childTnLst>
                              <p:par>
                                <p:cTn id="37" presetID="16" presetClass="entr" presetSubtype="37" fill="hold" grpId="0" nodeType="afterEffect" nodePh="1">
                                  <p:stCondLst>
                                    <p:cond delay="0"/>
                                  </p:stCondLst>
                                  <p:endCondLst>
                                    <p:cond evt="begin" delay="0">
                                      <p:tn val="37"/>
                                    </p:cond>
                                  </p:endCondLst>
                                  <p:childTnLst>
                                    <p:set>
                                      <p:cBhvr>
                                        <p:cTn id="38" dur="1" fill="hold">
                                          <p:stCondLst>
                                            <p:cond delay="0"/>
                                          </p:stCondLst>
                                        </p:cTn>
                                        <p:tgtEl>
                                          <p:spTgt spid="30"/>
                                        </p:tgtEl>
                                        <p:attrNameLst>
                                          <p:attrName>style.visibility</p:attrName>
                                        </p:attrNameLst>
                                      </p:cBhvr>
                                      <p:to>
                                        <p:strVal val="visible"/>
                                      </p:to>
                                    </p:set>
                                    <p:animEffect transition="in" filter="barn(outVertical)">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24" grpId="0"/>
      <p:bldP spid="25" grpId="0"/>
      <p:bldP spid="26" grpId="0"/>
      <p:bldP spid="28" grpId="0"/>
      <p:bldP spid="29" grpId="0"/>
      <p:bldP spid="3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500796" y="1257480"/>
            <a:ext cx="2663527" cy="1602029"/>
          </a:xfrm>
        </p:spPr>
        <p:txBody>
          <a:bodyPr/>
          <a:lstStyle/>
          <a:p>
            <a:endParaRPr lang="uk-UA"/>
          </a:p>
        </p:txBody>
      </p:sp>
      <p:sp>
        <p:nvSpPr>
          <p:cNvPr id="16" name="Picture Placeholder 4"/>
          <p:cNvSpPr>
            <a:spLocks noGrp="1"/>
          </p:cNvSpPr>
          <p:nvPr>
            <p:ph type="pic" sz="quarter" idx="19"/>
          </p:nvPr>
        </p:nvSpPr>
        <p:spPr>
          <a:xfrm>
            <a:off x="3237101" y="1257480"/>
            <a:ext cx="2663527" cy="1602029"/>
          </a:xfrm>
        </p:spPr>
        <p:txBody>
          <a:bodyPr/>
          <a:lstStyle/>
          <a:p>
            <a:endParaRPr lang="uk-UA"/>
          </a:p>
        </p:txBody>
      </p:sp>
      <p:sp>
        <p:nvSpPr>
          <p:cNvPr id="17" name="Picture Placeholder 4"/>
          <p:cNvSpPr>
            <a:spLocks noGrp="1"/>
          </p:cNvSpPr>
          <p:nvPr>
            <p:ph type="pic" sz="quarter" idx="20"/>
          </p:nvPr>
        </p:nvSpPr>
        <p:spPr>
          <a:xfrm>
            <a:off x="5973405" y="1257480"/>
            <a:ext cx="2663527" cy="1602029"/>
          </a:xfrm>
        </p:spPr>
        <p:txBody>
          <a:bodyPr/>
          <a:lstStyle/>
          <a:p>
            <a:endParaRPr lang="uk-UA"/>
          </a:p>
        </p:txBody>
      </p:sp>
      <p:sp>
        <p:nvSpPr>
          <p:cNvPr id="18" name="Picture Placeholder 4"/>
          <p:cNvSpPr>
            <a:spLocks noGrp="1"/>
          </p:cNvSpPr>
          <p:nvPr>
            <p:ph type="pic" sz="quarter" idx="21"/>
          </p:nvPr>
        </p:nvSpPr>
        <p:spPr>
          <a:xfrm>
            <a:off x="500796" y="2913937"/>
            <a:ext cx="2663527" cy="1602029"/>
          </a:xfrm>
        </p:spPr>
        <p:txBody>
          <a:bodyPr/>
          <a:lstStyle/>
          <a:p>
            <a:endParaRPr lang="uk-UA"/>
          </a:p>
        </p:txBody>
      </p:sp>
      <p:sp>
        <p:nvSpPr>
          <p:cNvPr id="19" name="Picture Placeholder 4"/>
          <p:cNvSpPr>
            <a:spLocks noGrp="1"/>
          </p:cNvSpPr>
          <p:nvPr>
            <p:ph type="pic" sz="quarter" idx="22"/>
          </p:nvPr>
        </p:nvSpPr>
        <p:spPr>
          <a:xfrm>
            <a:off x="3237101" y="2913937"/>
            <a:ext cx="2663527" cy="1602029"/>
          </a:xfrm>
        </p:spPr>
        <p:txBody>
          <a:bodyPr/>
          <a:lstStyle/>
          <a:p>
            <a:endParaRPr lang="uk-UA"/>
          </a:p>
        </p:txBody>
      </p:sp>
      <p:sp>
        <p:nvSpPr>
          <p:cNvPr id="20" name="Picture Placeholder 4"/>
          <p:cNvSpPr>
            <a:spLocks noGrp="1"/>
          </p:cNvSpPr>
          <p:nvPr>
            <p:ph type="pic" sz="quarter" idx="23"/>
          </p:nvPr>
        </p:nvSpPr>
        <p:spPr>
          <a:xfrm>
            <a:off x="5973405" y="2913937"/>
            <a:ext cx="2663527" cy="1602029"/>
          </a:xfrm>
        </p:spPr>
        <p:txBody>
          <a:bodyPr/>
          <a:lstStyle/>
          <a:p>
            <a:endParaRPr lang="uk-UA"/>
          </a:p>
        </p:txBody>
      </p:sp>
    </p:spTree>
    <p:extLst>
      <p:ext uri="{BB962C8B-B14F-4D97-AF65-F5344CB8AC3E}">
        <p14:creationId xmlns:p14="http://schemas.microsoft.com/office/powerpoint/2010/main" val="196849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par>
                          <p:cTn id="20" fill="hold">
                            <p:stCondLst>
                              <p:cond delay="200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17"/>
                                        </p:tgtEl>
                                        <p:attrNameLst>
                                          <p:attrName>style.visibility</p:attrName>
                                        </p:attrNameLst>
                                      </p:cBhvr>
                                      <p:to>
                                        <p:strVal val="visible"/>
                                      </p:to>
                                    </p:set>
                                    <p:animEffect transition="in" filter="barn(outVertical)">
                                      <p:cBhvr>
                                        <p:cTn id="23" dur="500"/>
                                        <p:tgtEl>
                                          <p:spTgt spid="17"/>
                                        </p:tgtEl>
                                      </p:cBhvr>
                                    </p:animEffect>
                                  </p:childTnLst>
                                </p:cTn>
                              </p:par>
                            </p:childTnLst>
                          </p:cTn>
                        </p:par>
                        <p:par>
                          <p:cTn id="24" fill="hold">
                            <p:stCondLst>
                              <p:cond delay="2500"/>
                            </p:stCondLst>
                            <p:childTnLst>
                              <p:par>
                                <p:cTn id="25" presetID="16" presetClass="entr" presetSubtype="37" fill="hold" grpId="0" nodeType="afterEffect" nodePh="1">
                                  <p:stCondLst>
                                    <p:cond delay="0"/>
                                  </p:stCondLst>
                                  <p:endCondLst>
                                    <p:cond evt="begin" delay="0">
                                      <p:tn val="25"/>
                                    </p:cond>
                                  </p:endCondLst>
                                  <p:childTnLst>
                                    <p:set>
                                      <p:cBhvr>
                                        <p:cTn id="26" dur="1" fill="hold">
                                          <p:stCondLst>
                                            <p:cond delay="0"/>
                                          </p:stCondLst>
                                        </p:cTn>
                                        <p:tgtEl>
                                          <p:spTgt spid="18"/>
                                        </p:tgtEl>
                                        <p:attrNameLst>
                                          <p:attrName>style.visibility</p:attrName>
                                        </p:attrNameLst>
                                      </p:cBhvr>
                                      <p:to>
                                        <p:strVal val="visible"/>
                                      </p:to>
                                    </p:set>
                                    <p:animEffect transition="in" filter="barn(outVertical)">
                                      <p:cBhvr>
                                        <p:cTn id="27" dur="500"/>
                                        <p:tgtEl>
                                          <p:spTgt spid="18"/>
                                        </p:tgtEl>
                                      </p:cBhvr>
                                    </p:animEffect>
                                  </p:childTnLst>
                                </p:cTn>
                              </p:par>
                            </p:childTnLst>
                          </p:cTn>
                        </p:par>
                        <p:par>
                          <p:cTn id="28" fill="hold">
                            <p:stCondLst>
                              <p:cond delay="30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19"/>
                                        </p:tgtEl>
                                        <p:attrNameLst>
                                          <p:attrName>style.visibility</p:attrName>
                                        </p:attrNameLst>
                                      </p:cBhvr>
                                      <p:to>
                                        <p:strVal val="visible"/>
                                      </p:to>
                                    </p:set>
                                    <p:animEffect transition="in" filter="barn(outVertical)">
                                      <p:cBhvr>
                                        <p:cTn id="31" dur="500"/>
                                        <p:tgtEl>
                                          <p:spTgt spid="19"/>
                                        </p:tgtEl>
                                      </p:cBhvr>
                                    </p:animEffect>
                                  </p:childTnLst>
                                </p:cTn>
                              </p:par>
                            </p:childTnLst>
                          </p:cTn>
                        </p:par>
                        <p:par>
                          <p:cTn id="32" fill="hold">
                            <p:stCondLst>
                              <p:cond delay="3500"/>
                            </p:stCondLst>
                            <p:childTnLst>
                              <p:par>
                                <p:cTn id="33" presetID="16" presetClass="entr" presetSubtype="37" fill="hold" grpId="0" nodeType="afterEffect" nodePh="1">
                                  <p:stCondLst>
                                    <p:cond delay="0"/>
                                  </p:stCondLst>
                                  <p:endCondLst>
                                    <p:cond evt="begin" delay="0">
                                      <p:tn val="33"/>
                                    </p:cond>
                                  </p:endCondLst>
                                  <p:childTnLst>
                                    <p:set>
                                      <p:cBhvr>
                                        <p:cTn id="34" dur="1" fill="hold">
                                          <p:stCondLst>
                                            <p:cond delay="0"/>
                                          </p:stCondLst>
                                        </p:cTn>
                                        <p:tgtEl>
                                          <p:spTgt spid="20"/>
                                        </p:tgtEl>
                                        <p:attrNameLst>
                                          <p:attrName>style.visibility</p:attrName>
                                        </p:attrNameLst>
                                      </p:cBhvr>
                                      <p:to>
                                        <p:strVal val="visible"/>
                                      </p:to>
                                    </p:set>
                                    <p:animEffect transition="in" filter="barn(out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6" grpId="0"/>
      <p:bldP spid="17" grpId="0"/>
      <p:bldP spid="18" grpId="0"/>
      <p:bldP spid="19" grpId="0"/>
      <p:bldP spid="2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7545" y="1203599"/>
            <a:ext cx="2016223" cy="1512168"/>
          </a:xfrm>
        </p:spPr>
        <p:txBody>
          <a:bodyPr/>
          <a:lstStyle/>
          <a:p>
            <a:endParaRPr lang="uk-UA"/>
          </a:p>
        </p:txBody>
      </p:sp>
      <p:sp>
        <p:nvSpPr>
          <p:cNvPr id="16" name="Picture Placeholder 4"/>
          <p:cNvSpPr>
            <a:spLocks noGrp="1"/>
          </p:cNvSpPr>
          <p:nvPr>
            <p:ph type="pic" sz="quarter" idx="19"/>
          </p:nvPr>
        </p:nvSpPr>
        <p:spPr>
          <a:xfrm>
            <a:off x="2555777" y="1203598"/>
            <a:ext cx="2016223" cy="2232248"/>
          </a:xfrm>
        </p:spPr>
        <p:txBody>
          <a:bodyPr/>
          <a:lstStyle/>
          <a:p>
            <a:endParaRPr lang="uk-UA"/>
          </a:p>
        </p:txBody>
      </p:sp>
      <p:sp>
        <p:nvSpPr>
          <p:cNvPr id="14" name="Picture Placeholder 4"/>
          <p:cNvSpPr>
            <a:spLocks noGrp="1"/>
          </p:cNvSpPr>
          <p:nvPr>
            <p:ph type="pic" sz="quarter" idx="20"/>
          </p:nvPr>
        </p:nvSpPr>
        <p:spPr>
          <a:xfrm>
            <a:off x="4644009" y="1203599"/>
            <a:ext cx="2016223" cy="1080120"/>
          </a:xfrm>
        </p:spPr>
        <p:txBody>
          <a:bodyPr/>
          <a:lstStyle/>
          <a:p>
            <a:endParaRPr lang="uk-UA"/>
          </a:p>
        </p:txBody>
      </p:sp>
      <p:sp>
        <p:nvSpPr>
          <p:cNvPr id="15" name="Picture Placeholder 4"/>
          <p:cNvSpPr>
            <a:spLocks noGrp="1"/>
          </p:cNvSpPr>
          <p:nvPr>
            <p:ph type="pic" sz="quarter" idx="21"/>
          </p:nvPr>
        </p:nvSpPr>
        <p:spPr>
          <a:xfrm>
            <a:off x="6732241" y="1203598"/>
            <a:ext cx="1943447" cy="1602029"/>
          </a:xfrm>
        </p:spPr>
        <p:txBody>
          <a:bodyPr/>
          <a:lstStyle/>
          <a:p>
            <a:endParaRPr lang="uk-UA"/>
          </a:p>
        </p:txBody>
      </p:sp>
      <p:sp>
        <p:nvSpPr>
          <p:cNvPr id="21" name="Picture Placeholder 4"/>
          <p:cNvSpPr>
            <a:spLocks noGrp="1"/>
          </p:cNvSpPr>
          <p:nvPr>
            <p:ph type="pic" sz="quarter" idx="22"/>
          </p:nvPr>
        </p:nvSpPr>
        <p:spPr>
          <a:xfrm>
            <a:off x="467545" y="2787773"/>
            <a:ext cx="2016223" cy="1800101"/>
          </a:xfrm>
        </p:spPr>
        <p:txBody>
          <a:bodyPr/>
          <a:lstStyle/>
          <a:p>
            <a:endParaRPr lang="uk-UA"/>
          </a:p>
        </p:txBody>
      </p:sp>
      <p:sp>
        <p:nvSpPr>
          <p:cNvPr id="22" name="Picture Placeholder 4"/>
          <p:cNvSpPr>
            <a:spLocks noGrp="1"/>
          </p:cNvSpPr>
          <p:nvPr>
            <p:ph type="pic" sz="quarter" idx="23"/>
          </p:nvPr>
        </p:nvSpPr>
        <p:spPr>
          <a:xfrm>
            <a:off x="2555777" y="3507853"/>
            <a:ext cx="2016223" cy="1080022"/>
          </a:xfrm>
        </p:spPr>
        <p:txBody>
          <a:bodyPr/>
          <a:lstStyle/>
          <a:p>
            <a:endParaRPr lang="uk-UA"/>
          </a:p>
        </p:txBody>
      </p:sp>
      <p:sp>
        <p:nvSpPr>
          <p:cNvPr id="23" name="Picture Placeholder 4"/>
          <p:cNvSpPr>
            <a:spLocks noGrp="1"/>
          </p:cNvSpPr>
          <p:nvPr>
            <p:ph type="pic" sz="quarter" idx="24"/>
          </p:nvPr>
        </p:nvSpPr>
        <p:spPr>
          <a:xfrm>
            <a:off x="4644009" y="2368165"/>
            <a:ext cx="2016223" cy="2219710"/>
          </a:xfrm>
        </p:spPr>
        <p:txBody>
          <a:bodyPr/>
          <a:lstStyle/>
          <a:p>
            <a:endParaRPr lang="uk-UA"/>
          </a:p>
        </p:txBody>
      </p:sp>
      <p:sp>
        <p:nvSpPr>
          <p:cNvPr id="24" name="Picture Placeholder 4"/>
          <p:cNvSpPr>
            <a:spLocks noGrp="1"/>
          </p:cNvSpPr>
          <p:nvPr>
            <p:ph type="pic" sz="quarter" idx="25"/>
          </p:nvPr>
        </p:nvSpPr>
        <p:spPr>
          <a:xfrm>
            <a:off x="6732241" y="2868496"/>
            <a:ext cx="1943447" cy="1719379"/>
          </a:xfrm>
        </p:spPr>
        <p:txBody>
          <a:bodyPr/>
          <a:lstStyle/>
          <a:p>
            <a:endParaRPr lang="uk-UA"/>
          </a:p>
        </p:txBody>
      </p:sp>
    </p:spTree>
    <p:extLst>
      <p:ext uri="{BB962C8B-B14F-4D97-AF65-F5344CB8AC3E}">
        <p14:creationId xmlns:p14="http://schemas.microsoft.com/office/powerpoint/2010/main" val="29707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par>
                          <p:cTn id="20" fill="hold">
                            <p:stCondLst>
                              <p:cond delay="2000"/>
                            </p:stCondLst>
                            <p:childTnLst>
                              <p:par>
                                <p:cTn id="21" presetID="16" presetClass="entr" presetSubtype="37" fill="hold" grpId="0" nodeType="afterEffect" nodePh="1">
                                  <p:stCondLst>
                                    <p:cond delay="0"/>
                                  </p:stCondLst>
                                  <p:endCondLst>
                                    <p:cond evt="begin" delay="0">
                                      <p:tn val="21"/>
                                    </p:cond>
                                  </p:endCondLst>
                                  <p:childTnLst>
                                    <p:set>
                                      <p:cBhvr>
                                        <p:cTn id="22" dur="1" fill="hold">
                                          <p:stCondLst>
                                            <p:cond delay="0"/>
                                          </p:stCondLst>
                                        </p:cTn>
                                        <p:tgtEl>
                                          <p:spTgt spid="14"/>
                                        </p:tgtEl>
                                        <p:attrNameLst>
                                          <p:attrName>style.visibility</p:attrName>
                                        </p:attrNameLst>
                                      </p:cBhvr>
                                      <p:to>
                                        <p:strVal val="visible"/>
                                      </p:to>
                                    </p:set>
                                    <p:animEffect transition="in" filter="barn(outVertical)">
                                      <p:cBhvr>
                                        <p:cTn id="23" dur="500"/>
                                        <p:tgtEl>
                                          <p:spTgt spid="14"/>
                                        </p:tgtEl>
                                      </p:cBhvr>
                                    </p:animEffect>
                                  </p:childTnLst>
                                </p:cTn>
                              </p:par>
                            </p:childTnLst>
                          </p:cTn>
                        </p:par>
                        <p:par>
                          <p:cTn id="24" fill="hold">
                            <p:stCondLst>
                              <p:cond delay="2500"/>
                            </p:stCondLst>
                            <p:childTnLst>
                              <p:par>
                                <p:cTn id="25" presetID="16" presetClass="entr" presetSubtype="37" fill="hold" grpId="0" nodeType="afterEffect" nodePh="1">
                                  <p:stCondLst>
                                    <p:cond delay="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Effect transition="in" filter="barn(outVertical)">
                                      <p:cBhvr>
                                        <p:cTn id="27" dur="500"/>
                                        <p:tgtEl>
                                          <p:spTgt spid="15"/>
                                        </p:tgtEl>
                                      </p:cBhvr>
                                    </p:animEffect>
                                  </p:childTnLst>
                                </p:cTn>
                              </p:par>
                            </p:childTnLst>
                          </p:cTn>
                        </p:par>
                        <p:par>
                          <p:cTn id="28" fill="hold">
                            <p:stCondLst>
                              <p:cond delay="3000"/>
                            </p:stCondLst>
                            <p:childTnLst>
                              <p:par>
                                <p:cTn id="29" presetID="16" presetClass="entr" presetSubtype="37" fill="hold" grpId="0" nodeType="afterEffect" nodePh="1">
                                  <p:stCondLst>
                                    <p:cond delay="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Effect transition="in" filter="barn(outVertical)">
                                      <p:cBhvr>
                                        <p:cTn id="31" dur="500"/>
                                        <p:tgtEl>
                                          <p:spTgt spid="21"/>
                                        </p:tgtEl>
                                      </p:cBhvr>
                                    </p:animEffect>
                                  </p:childTnLst>
                                </p:cTn>
                              </p:par>
                            </p:childTnLst>
                          </p:cTn>
                        </p:par>
                        <p:par>
                          <p:cTn id="32" fill="hold">
                            <p:stCondLst>
                              <p:cond delay="3500"/>
                            </p:stCondLst>
                            <p:childTnLst>
                              <p:par>
                                <p:cTn id="33" presetID="16" presetClass="entr" presetSubtype="37" fill="hold" grpId="0" nodeType="afterEffect" nodePh="1">
                                  <p:stCondLst>
                                    <p:cond delay="0"/>
                                  </p:stCondLst>
                                  <p:endCondLst>
                                    <p:cond evt="begin" delay="0">
                                      <p:tn val="33"/>
                                    </p:cond>
                                  </p:endCondLst>
                                  <p:childTnLst>
                                    <p:set>
                                      <p:cBhvr>
                                        <p:cTn id="34" dur="1" fill="hold">
                                          <p:stCondLst>
                                            <p:cond delay="0"/>
                                          </p:stCondLst>
                                        </p:cTn>
                                        <p:tgtEl>
                                          <p:spTgt spid="22"/>
                                        </p:tgtEl>
                                        <p:attrNameLst>
                                          <p:attrName>style.visibility</p:attrName>
                                        </p:attrNameLst>
                                      </p:cBhvr>
                                      <p:to>
                                        <p:strVal val="visible"/>
                                      </p:to>
                                    </p:set>
                                    <p:animEffect transition="in" filter="barn(outVertical)">
                                      <p:cBhvr>
                                        <p:cTn id="35" dur="500"/>
                                        <p:tgtEl>
                                          <p:spTgt spid="22"/>
                                        </p:tgtEl>
                                      </p:cBhvr>
                                    </p:animEffect>
                                  </p:childTnLst>
                                </p:cTn>
                              </p:par>
                            </p:childTnLst>
                          </p:cTn>
                        </p:par>
                        <p:par>
                          <p:cTn id="36" fill="hold">
                            <p:stCondLst>
                              <p:cond delay="4000"/>
                            </p:stCondLst>
                            <p:childTnLst>
                              <p:par>
                                <p:cTn id="37" presetID="16" presetClass="entr" presetSubtype="37" fill="hold" grpId="0" nodeType="afterEffect" nodePh="1">
                                  <p:stCondLst>
                                    <p:cond delay="0"/>
                                  </p:stCondLst>
                                  <p:endCondLst>
                                    <p:cond evt="begin" delay="0">
                                      <p:tn val="37"/>
                                    </p:cond>
                                  </p:endCondLst>
                                  <p:childTnLst>
                                    <p:set>
                                      <p:cBhvr>
                                        <p:cTn id="38" dur="1" fill="hold">
                                          <p:stCondLst>
                                            <p:cond delay="0"/>
                                          </p:stCondLst>
                                        </p:cTn>
                                        <p:tgtEl>
                                          <p:spTgt spid="23"/>
                                        </p:tgtEl>
                                        <p:attrNameLst>
                                          <p:attrName>style.visibility</p:attrName>
                                        </p:attrNameLst>
                                      </p:cBhvr>
                                      <p:to>
                                        <p:strVal val="visible"/>
                                      </p:to>
                                    </p:set>
                                    <p:animEffect transition="in" filter="barn(outVertical)">
                                      <p:cBhvr>
                                        <p:cTn id="39" dur="500"/>
                                        <p:tgtEl>
                                          <p:spTgt spid="23"/>
                                        </p:tgtEl>
                                      </p:cBhvr>
                                    </p:animEffect>
                                  </p:childTnLst>
                                </p:cTn>
                              </p:par>
                            </p:childTnLst>
                          </p:cTn>
                        </p:par>
                        <p:par>
                          <p:cTn id="40" fill="hold">
                            <p:stCondLst>
                              <p:cond delay="4500"/>
                            </p:stCondLst>
                            <p:childTnLst>
                              <p:par>
                                <p:cTn id="41" presetID="16" presetClass="entr" presetSubtype="37" fill="hold" grpId="0" nodeType="afterEffect" nodePh="1">
                                  <p:stCondLst>
                                    <p:cond delay="0"/>
                                  </p:stCondLst>
                                  <p:endCondLst>
                                    <p:cond evt="begin" delay="0">
                                      <p:tn val="41"/>
                                    </p:cond>
                                  </p:endCondLst>
                                  <p:childTnLst>
                                    <p:set>
                                      <p:cBhvr>
                                        <p:cTn id="42" dur="1" fill="hold">
                                          <p:stCondLst>
                                            <p:cond delay="0"/>
                                          </p:stCondLst>
                                        </p:cTn>
                                        <p:tgtEl>
                                          <p:spTgt spid="24"/>
                                        </p:tgtEl>
                                        <p:attrNameLst>
                                          <p:attrName>style.visibility</p:attrName>
                                        </p:attrNameLst>
                                      </p:cBhvr>
                                      <p:to>
                                        <p:strVal val="visible"/>
                                      </p:to>
                                    </p:set>
                                    <p:animEffect transition="in" filter="barn(outVertical)">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6" grpId="0"/>
      <p:bldP spid="14" grpId="0"/>
      <p:bldP spid="15" grpId="0"/>
      <p:bldP spid="21" grpId="0"/>
      <p:bldP spid="22" grpId="0"/>
      <p:bldP spid="23" grpId="0"/>
      <p:bldP spid="24"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7544" y="1203598"/>
            <a:ext cx="3960440" cy="2520280"/>
          </a:xfrm>
        </p:spPr>
        <p:txBody>
          <a:bodyPr/>
          <a:lstStyle/>
          <a:p>
            <a:endParaRPr lang="uk-UA"/>
          </a:p>
        </p:txBody>
      </p:sp>
      <p:sp>
        <p:nvSpPr>
          <p:cNvPr id="16" name="Picture Placeholder 4"/>
          <p:cNvSpPr>
            <a:spLocks noGrp="1"/>
          </p:cNvSpPr>
          <p:nvPr>
            <p:ph type="pic" sz="quarter" idx="19"/>
          </p:nvPr>
        </p:nvSpPr>
        <p:spPr>
          <a:xfrm>
            <a:off x="4715248" y="1203598"/>
            <a:ext cx="3960440" cy="2520280"/>
          </a:xfrm>
        </p:spPr>
        <p:txBody>
          <a:bodyPr/>
          <a:lstStyle/>
          <a:p>
            <a:endParaRPr lang="uk-UA"/>
          </a:p>
        </p:txBody>
      </p:sp>
    </p:spTree>
    <p:extLst>
      <p:ext uri="{BB962C8B-B14F-4D97-AF65-F5344CB8AC3E}">
        <p14:creationId xmlns:p14="http://schemas.microsoft.com/office/powerpoint/2010/main" val="41559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16" presetClass="entr" presetSubtype="37" fill="hold" grpId="0" nodeType="after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935596" y="1203325"/>
            <a:ext cx="7272808" cy="2520280"/>
          </a:xfrm>
        </p:spPr>
        <p:txBody>
          <a:bodyPr/>
          <a:lstStyle/>
          <a:p>
            <a:endParaRPr lang="uk-UA"/>
          </a:p>
        </p:txBody>
      </p:sp>
    </p:spTree>
    <p:extLst>
      <p:ext uri="{BB962C8B-B14F-4D97-AF65-F5344CB8AC3E}">
        <p14:creationId xmlns:p14="http://schemas.microsoft.com/office/powerpoint/2010/main" val="39189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Tree>
    <p:extLst>
      <p:ext uri="{BB962C8B-B14F-4D97-AF65-F5344CB8AC3E}">
        <p14:creationId xmlns:p14="http://schemas.microsoft.com/office/powerpoint/2010/main" val="703822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8313" y="1203325"/>
            <a:ext cx="3743647" cy="3384550"/>
          </a:xfrm>
        </p:spPr>
        <p:txBody>
          <a:bodyPr/>
          <a:lstStyle/>
          <a:p>
            <a:endParaRPr lang="uk-UA"/>
          </a:p>
        </p:txBody>
      </p:sp>
    </p:spTree>
    <p:extLst>
      <p:ext uri="{BB962C8B-B14F-4D97-AF65-F5344CB8AC3E}">
        <p14:creationId xmlns:p14="http://schemas.microsoft.com/office/powerpoint/2010/main" val="383340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8312" y="1203325"/>
            <a:ext cx="4679752" cy="3240633"/>
          </a:xfrm>
        </p:spPr>
        <p:txBody>
          <a:bodyPr/>
          <a:lstStyle/>
          <a:p>
            <a:endParaRPr lang="uk-UA"/>
          </a:p>
        </p:txBody>
      </p:sp>
      <p:sp>
        <p:nvSpPr>
          <p:cNvPr id="16" name="Rectangle 7"/>
          <p:cNvSpPr/>
          <p:nvPr userDrawn="1"/>
        </p:nvSpPr>
        <p:spPr>
          <a:xfrm>
            <a:off x="468312" y="4443958"/>
            <a:ext cx="4679751"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Content Placeholder 6"/>
          <p:cNvSpPr>
            <a:spLocks noGrp="1"/>
          </p:cNvSpPr>
          <p:nvPr>
            <p:ph sz="quarter" idx="19"/>
          </p:nvPr>
        </p:nvSpPr>
        <p:spPr>
          <a:xfrm>
            <a:off x="5508624" y="1707158"/>
            <a:ext cx="3167063" cy="2880816"/>
          </a:xfrm>
        </p:spPr>
        <p:txBody>
          <a:bodyPr>
            <a:normAutofit/>
          </a:bodyPr>
          <a:lstStyle>
            <a:lvl1pPr marL="0" indent="0">
              <a:buNone/>
              <a:defRPr sz="1000"/>
            </a:lvl1pPr>
          </a:lstStyle>
          <a:p>
            <a:pPr lvl="0"/>
            <a:r>
              <a:rPr lang="en-US" dirty="0"/>
              <a:t>Click to edit Master text styles</a:t>
            </a:r>
          </a:p>
        </p:txBody>
      </p:sp>
      <p:sp>
        <p:nvSpPr>
          <p:cNvPr id="18" name="Text Placeholder 13"/>
          <p:cNvSpPr>
            <a:spLocks noGrp="1"/>
          </p:cNvSpPr>
          <p:nvPr>
            <p:ph type="body" sz="quarter" idx="20" hasCustomPrompt="1"/>
          </p:nvPr>
        </p:nvSpPr>
        <p:spPr>
          <a:xfrm>
            <a:off x="5508804" y="1203598"/>
            <a:ext cx="3166884" cy="358775"/>
          </a:xfrm>
        </p:spPr>
        <p:txBody>
          <a:bodyPr/>
          <a:lstStyle>
            <a:lvl1pPr marL="0" indent="0">
              <a:buNone/>
              <a:defRPr/>
            </a:lvl1pPr>
          </a:lstStyle>
          <a:p>
            <a:pPr lvl="0"/>
            <a:r>
              <a:rPr lang="en-US" dirty="0"/>
              <a:t>Subtitle</a:t>
            </a:r>
            <a:endParaRPr lang="uk-UA" dirty="0"/>
          </a:p>
        </p:txBody>
      </p:sp>
    </p:spTree>
    <p:extLst>
      <p:ext uri="{BB962C8B-B14F-4D97-AF65-F5344CB8AC3E}">
        <p14:creationId xmlns:p14="http://schemas.microsoft.com/office/powerpoint/2010/main" val="256185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8312" y="1203325"/>
            <a:ext cx="3383608" cy="3240534"/>
          </a:xfrm>
        </p:spPr>
        <p:txBody>
          <a:bodyPr/>
          <a:lstStyle/>
          <a:p>
            <a:endParaRPr lang="uk-UA"/>
          </a:p>
        </p:txBody>
      </p:sp>
      <p:sp>
        <p:nvSpPr>
          <p:cNvPr id="16" name="Rectangle 7"/>
          <p:cNvSpPr/>
          <p:nvPr userDrawn="1"/>
        </p:nvSpPr>
        <p:spPr>
          <a:xfrm>
            <a:off x="468312" y="4443859"/>
            <a:ext cx="3383607"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Content Placeholder 6"/>
          <p:cNvSpPr>
            <a:spLocks noGrp="1"/>
          </p:cNvSpPr>
          <p:nvPr>
            <p:ph sz="quarter" idx="19"/>
          </p:nvPr>
        </p:nvSpPr>
        <p:spPr>
          <a:xfrm>
            <a:off x="4211960" y="1707158"/>
            <a:ext cx="4463728" cy="1368648"/>
          </a:xfrm>
        </p:spPr>
        <p:txBody>
          <a:bodyPr>
            <a:normAutofit/>
          </a:bodyPr>
          <a:lstStyle>
            <a:lvl1pPr marL="0" indent="0">
              <a:buNone/>
              <a:defRPr sz="1000"/>
            </a:lvl1pPr>
          </a:lstStyle>
          <a:p>
            <a:pPr lvl="0"/>
            <a:r>
              <a:rPr lang="en-US" dirty="0"/>
              <a:t>Click to edit Master text styles</a:t>
            </a:r>
          </a:p>
        </p:txBody>
      </p:sp>
      <p:sp>
        <p:nvSpPr>
          <p:cNvPr id="18" name="Text Placeholder 13"/>
          <p:cNvSpPr>
            <a:spLocks noGrp="1"/>
          </p:cNvSpPr>
          <p:nvPr>
            <p:ph type="body" sz="quarter" idx="20" hasCustomPrompt="1"/>
          </p:nvPr>
        </p:nvSpPr>
        <p:spPr>
          <a:xfrm>
            <a:off x="4212140" y="1203598"/>
            <a:ext cx="4463476" cy="358775"/>
          </a:xfrm>
        </p:spPr>
        <p:txBody>
          <a:bodyPr/>
          <a:lstStyle>
            <a:lvl1pPr marL="0" indent="0">
              <a:buNone/>
              <a:defRPr/>
            </a:lvl1pPr>
          </a:lstStyle>
          <a:p>
            <a:pPr lvl="0"/>
            <a:r>
              <a:rPr lang="en-US" dirty="0"/>
              <a:t>Subtitle</a:t>
            </a:r>
            <a:endParaRPr lang="uk-UA" dirty="0"/>
          </a:p>
        </p:txBody>
      </p:sp>
      <p:sp>
        <p:nvSpPr>
          <p:cNvPr id="12" name="Content Placeholder 6"/>
          <p:cNvSpPr>
            <a:spLocks noGrp="1"/>
          </p:cNvSpPr>
          <p:nvPr>
            <p:ph sz="quarter" idx="21"/>
          </p:nvPr>
        </p:nvSpPr>
        <p:spPr>
          <a:xfrm>
            <a:off x="4067944" y="3219822"/>
            <a:ext cx="1511261" cy="1368152"/>
          </a:xfrm>
        </p:spPr>
        <p:txBody>
          <a:bodyPr>
            <a:normAutofit/>
          </a:bodyPr>
          <a:lstStyle>
            <a:lvl1pPr marL="0" indent="0">
              <a:buNone/>
              <a:defRPr sz="1000"/>
            </a:lvl1pPr>
          </a:lstStyle>
          <a:p>
            <a:pPr lvl="0"/>
            <a:r>
              <a:rPr lang="en-US" dirty="0"/>
              <a:t>Click to edit Master text styles</a:t>
            </a:r>
          </a:p>
        </p:txBody>
      </p:sp>
      <p:sp>
        <p:nvSpPr>
          <p:cNvPr id="14" name="Content Placeholder 6"/>
          <p:cNvSpPr>
            <a:spLocks noGrp="1"/>
          </p:cNvSpPr>
          <p:nvPr>
            <p:ph sz="quarter" idx="22"/>
          </p:nvPr>
        </p:nvSpPr>
        <p:spPr>
          <a:xfrm>
            <a:off x="5651213" y="3219822"/>
            <a:ext cx="1511261" cy="1368152"/>
          </a:xfrm>
        </p:spPr>
        <p:txBody>
          <a:bodyPr>
            <a:normAutofit/>
          </a:bodyPr>
          <a:lstStyle>
            <a:lvl1pPr marL="0" indent="0">
              <a:buNone/>
              <a:defRPr sz="1000"/>
            </a:lvl1pPr>
          </a:lstStyle>
          <a:p>
            <a:pPr lvl="0"/>
            <a:r>
              <a:rPr lang="en-US" dirty="0"/>
              <a:t>Click to edit Master text styles</a:t>
            </a:r>
          </a:p>
        </p:txBody>
      </p:sp>
      <p:sp>
        <p:nvSpPr>
          <p:cNvPr id="15" name="Content Placeholder 6"/>
          <p:cNvSpPr>
            <a:spLocks noGrp="1"/>
          </p:cNvSpPr>
          <p:nvPr>
            <p:ph sz="quarter" idx="23"/>
          </p:nvPr>
        </p:nvSpPr>
        <p:spPr>
          <a:xfrm>
            <a:off x="7207137" y="3219822"/>
            <a:ext cx="1511261" cy="1368152"/>
          </a:xfrm>
        </p:spPr>
        <p:txBody>
          <a:bodyPr>
            <a:normAutofit/>
          </a:bodyPr>
          <a:lstStyle>
            <a:lvl1pPr marL="0" indent="0">
              <a:buNone/>
              <a:defRPr sz="1000"/>
            </a:lvl1pPr>
          </a:lstStyle>
          <a:p>
            <a:pPr lvl="0"/>
            <a:r>
              <a:rPr lang="en-US" dirty="0"/>
              <a:t>Click to edit Master text styles</a:t>
            </a:r>
          </a:p>
        </p:txBody>
      </p:sp>
    </p:spTree>
    <p:extLst>
      <p:ext uri="{BB962C8B-B14F-4D97-AF65-F5344CB8AC3E}">
        <p14:creationId xmlns:p14="http://schemas.microsoft.com/office/powerpoint/2010/main" val="11941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39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88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64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0_Title and Content">
    <p:spTree>
      <p:nvGrpSpPr>
        <p:cNvPr id="1" name=""/>
        <p:cNvGrpSpPr/>
        <p:nvPr/>
      </p:nvGrpSpPr>
      <p:grpSpPr>
        <a:xfrm>
          <a:off x="0" y="0"/>
          <a:ext cx="0" cy="0"/>
          <a:chOff x="0" y="0"/>
          <a:chExt cx="0" cy="0"/>
        </a:xfrm>
      </p:grpSpPr>
      <p:sp>
        <p:nvSpPr>
          <p:cNvPr id="3" name="Rectangle 7"/>
          <p:cNvSpPr/>
          <p:nvPr userDrawn="1"/>
        </p:nvSpPr>
        <p:spPr>
          <a:xfrm>
            <a:off x="-18130" y="4399183"/>
            <a:ext cx="9162130"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Picture Placeholder 4"/>
          <p:cNvSpPr>
            <a:spLocks noGrp="1"/>
          </p:cNvSpPr>
          <p:nvPr>
            <p:ph type="pic" sz="quarter" idx="18"/>
          </p:nvPr>
        </p:nvSpPr>
        <p:spPr>
          <a:xfrm>
            <a:off x="0" y="771550"/>
            <a:ext cx="9144000" cy="3627633"/>
          </a:xfrm>
        </p:spPr>
        <p:txBody>
          <a:bodyPr/>
          <a:lstStyle/>
          <a:p>
            <a:endParaRPr lang="uk-UA" dirty="0"/>
          </a:p>
        </p:txBody>
      </p:sp>
      <p:sp>
        <p:nvSpPr>
          <p:cNvPr id="5" name="Date Placeholder 8"/>
          <p:cNvSpPr>
            <a:spLocks noGrp="1"/>
          </p:cNvSpPr>
          <p:nvPr>
            <p:ph type="dt" sz="half" idx="14"/>
          </p:nvPr>
        </p:nvSpPr>
        <p:spPr>
          <a:xfrm>
            <a:off x="457200" y="4767263"/>
            <a:ext cx="2133600" cy="273844"/>
          </a:xfrm>
        </p:spPr>
        <p:txBody>
          <a:bodyPr/>
          <a:lstStyle>
            <a:lvl1pPr>
              <a:defRPr/>
            </a:lvl1pPr>
          </a:lstStyle>
          <a:p>
            <a:r>
              <a:rPr lang="en-US" dirty="0"/>
              <a:t>Speaker Name</a:t>
            </a:r>
            <a:endParaRPr lang="uk-UA" dirty="0"/>
          </a:p>
        </p:txBody>
      </p:sp>
      <p:sp>
        <p:nvSpPr>
          <p:cNvPr id="6" name="Footer Placeholder 9"/>
          <p:cNvSpPr>
            <a:spLocks noGrp="1"/>
          </p:cNvSpPr>
          <p:nvPr>
            <p:ph type="ftr" sz="quarter" idx="15"/>
          </p:nvPr>
        </p:nvSpPr>
        <p:spPr>
          <a:xfrm>
            <a:off x="3124200" y="4767263"/>
            <a:ext cx="2895600" cy="273844"/>
          </a:xfrm>
        </p:spPr>
        <p:txBody>
          <a:bodyPr/>
          <a:lstStyle/>
          <a:p>
            <a:r>
              <a:rPr lang="en-US" dirty="0"/>
              <a:t>www.abernathy-law.com</a:t>
            </a:r>
            <a:endParaRPr lang="uk-UA" dirty="0"/>
          </a:p>
        </p:txBody>
      </p:sp>
    </p:spTree>
    <p:extLst>
      <p:ext uri="{BB962C8B-B14F-4D97-AF65-F5344CB8AC3E}">
        <p14:creationId xmlns:p14="http://schemas.microsoft.com/office/powerpoint/2010/main" val="549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uk-UA" dirty="0"/>
          </a:p>
        </p:txBody>
      </p:sp>
      <p:sp>
        <p:nvSpPr>
          <p:cNvPr id="9" name="Date Placeholder 8"/>
          <p:cNvSpPr>
            <a:spLocks noGrp="1"/>
          </p:cNvSpPr>
          <p:nvPr>
            <p:ph type="dt" sz="half" idx="14"/>
          </p:nvPr>
        </p:nvSpPr>
        <p:spPr/>
        <p:txBody>
          <a:bodyPr/>
          <a:lstStyle>
            <a:lvl1pPr>
              <a:defRPr/>
            </a:lvl1p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68313" y="1707654"/>
            <a:ext cx="4464050" cy="2375892"/>
          </a:xfrm>
        </p:spPr>
        <p:txBody>
          <a:bodyPr/>
          <a:lstStyle/>
          <a:p>
            <a:endParaRPr lang="uk-UA"/>
          </a:p>
        </p:txBody>
      </p:sp>
      <p:sp>
        <p:nvSpPr>
          <p:cNvPr id="7" name="Content Placeholder 6"/>
          <p:cNvSpPr>
            <a:spLocks noGrp="1"/>
          </p:cNvSpPr>
          <p:nvPr>
            <p:ph sz="quarter" idx="19"/>
          </p:nvPr>
        </p:nvSpPr>
        <p:spPr>
          <a:xfrm>
            <a:off x="5292080" y="2211710"/>
            <a:ext cx="3383608" cy="1872928"/>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5292271" y="1708150"/>
            <a:ext cx="3383417" cy="358775"/>
          </a:xfrm>
        </p:spPr>
        <p:txBody>
          <a:bodyPr/>
          <a:lstStyle>
            <a:lvl1pPr marL="0" indent="0">
              <a:buNone/>
              <a:defRPr/>
            </a:lvl1pPr>
          </a:lstStyle>
          <a:p>
            <a:pPr lvl="0"/>
            <a:r>
              <a:rPr lang="en-US" dirty="0"/>
              <a:t>Subtitle</a:t>
            </a:r>
            <a:endParaRPr lang="uk-UA" dirty="0"/>
          </a:p>
        </p:txBody>
      </p:sp>
    </p:spTree>
    <p:extLst>
      <p:ext uri="{BB962C8B-B14F-4D97-AF65-F5344CB8AC3E}">
        <p14:creationId xmlns:p14="http://schemas.microsoft.com/office/powerpoint/2010/main" val="260326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50182" y="2859782"/>
            <a:ext cx="8225506"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hasCustomPrompt="1"/>
          </p:nvPr>
        </p:nvSpPr>
        <p:spPr/>
        <p:txBody>
          <a:bodyPr>
            <a:normAutofit/>
          </a:bodyPr>
          <a:lstStyle>
            <a:lvl1pPr>
              <a:defRPr sz="2400"/>
            </a:lvl1pPr>
          </a:lstStyle>
          <a:p>
            <a:r>
              <a:rPr lang="en-US" dirty="0"/>
              <a:t>Slide </a:t>
            </a:r>
            <a:r>
              <a:rPr lang="en-US" b="1" dirty="0"/>
              <a:t>Title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450182" y="1203325"/>
            <a:ext cx="8225506" cy="1656457"/>
          </a:xfrm>
        </p:spPr>
        <p:txBody>
          <a:bodyPr/>
          <a:lstStyle/>
          <a:p>
            <a:endParaRPr lang="uk-UA" dirty="0"/>
          </a:p>
        </p:txBody>
      </p:sp>
      <p:sp>
        <p:nvSpPr>
          <p:cNvPr id="7" name="Content Placeholder 6"/>
          <p:cNvSpPr>
            <a:spLocks noGrp="1"/>
          </p:cNvSpPr>
          <p:nvPr>
            <p:ph sz="quarter" idx="19"/>
          </p:nvPr>
        </p:nvSpPr>
        <p:spPr>
          <a:xfrm>
            <a:off x="468312" y="3651411"/>
            <a:ext cx="8207375" cy="936464"/>
          </a:xfrm>
        </p:spPr>
        <p:txBody>
          <a:bodyPr>
            <a:normAutofit/>
          </a:bodyPr>
          <a:lstStyle>
            <a:lvl1pPr marL="0" indent="0">
              <a:buNone/>
              <a:defRPr sz="1000"/>
            </a:lvl1pPr>
          </a:lstStyle>
          <a:p>
            <a:pPr lvl="0"/>
            <a:r>
              <a:rPr lang="en-US" dirty="0"/>
              <a:t>Click to edit Master text styles</a:t>
            </a:r>
          </a:p>
        </p:txBody>
      </p:sp>
      <p:sp>
        <p:nvSpPr>
          <p:cNvPr id="14" name="Text Placeholder 13"/>
          <p:cNvSpPr>
            <a:spLocks noGrp="1"/>
          </p:cNvSpPr>
          <p:nvPr>
            <p:ph type="body" sz="quarter" idx="20" hasCustomPrompt="1"/>
          </p:nvPr>
        </p:nvSpPr>
        <p:spPr>
          <a:xfrm>
            <a:off x="468504" y="3147851"/>
            <a:ext cx="4463859" cy="358775"/>
          </a:xfrm>
        </p:spPr>
        <p:txBody>
          <a:bodyPr/>
          <a:lstStyle>
            <a:lvl1pPr marL="0" indent="0">
              <a:buNone/>
              <a:defRPr/>
            </a:lvl1pPr>
          </a:lstStyle>
          <a:p>
            <a:pPr lvl="0"/>
            <a:r>
              <a:rPr lang="en-US" dirty="0"/>
              <a:t>Subtitle</a:t>
            </a:r>
            <a:endParaRPr lang="uk-UA" dirty="0"/>
          </a:p>
        </p:txBody>
      </p:sp>
    </p:spTree>
    <p:extLst>
      <p:ext uri="{BB962C8B-B14F-4D97-AF65-F5344CB8AC3E}">
        <p14:creationId xmlns:p14="http://schemas.microsoft.com/office/powerpoint/2010/main" val="25469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Rectangle 7"/>
          <p:cNvSpPr/>
          <p:nvPr userDrawn="1"/>
        </p:nvSpPr>
        <p:spPr>
          <a:xfrm>
            <a:off x="-18130" y="4399183"/>
            <a:ext cx="9162130" cy="144016"/>
          </a:xfrm>
          <a:custGeom>
            <a:avLst/>
            <a:gdLst>
              <a:gd name="connsiteX0" fmla="*/ 0 w 4464050"/>
              <a:gd name="connsiteY0" fmla="*/ 0 h 216024"/>
              <a:gd name="connsiteX1" fmla="*/ 4464050 w 4464050"/>
              <a:gd name="connsiteY1" fmla="*/ 0 h 216024"/>
              <a:gd name="connsiteX2" fmla="*/ 4464050 w 4464050"/>
              <a:gd name="connsiteY2" fmla="*/ 216024 h 216024"/>
              <a:gd name="connsiteX3" fmla="*/ 0 w 4464050"/>
              <a:gd name="connsiteY3" fmla="*/ 216024 h 216024"/>
              <a:gd name="connsiteX4" fmla="*/ 0 w 4464050"/>
              <a:gd name="connsiteY4" fmla="*/ 0 h 216024"/>
              <a:gd name="connsiteX0" fmla="*/ 0 w 4464050"/>
              <a:gd name="connsiteY0" fmla="*/ 0 h 216024"/>
              <a:gd name="connsiteX1" fmla="*/ 4464050 w 4464050"/>
              <a:gd name="connsiteY1" fmla="*/ 0 h 216024"/>
              <a:gd name="connsiteX2" fmla="*/ 4464050 w 4464050"/>
              <a:gd name="connsiteY2" fmla="*/ 216024 h 216024"/>
              <a:gd name="connsiteX3" fmla="*/ 2187105 w 4464050"/>
              <a:gd name="connsiteY3" fmla="*/ 210104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0 h 216024"/>
              <a:gd name="connsiteX1" fmla="*/ 4464050 w 4464050"/>
              <a:gd name="connsiteY1" fmla="*/ 0 h 216024"/>
              <a:gd name="connsiteX2" fmla="*/ 4464050 w 4464050"/>
              <a:gd name="connsiteY2" fmla="*/ 216024 h 216024"/>
              <a:gd name="connsiteX3" fmla="*/ 2209051 w 4464050"/>
              <a:gd name="connsiteY3" fmla="*/ 19909 h 216024"/>
              <a:gd name="connsiteX4" fmla="*/ 0 w 4464050"/>
              <a:gd name="connsiteY4" fmla="*/ 216024 h 216024"/>
              <a:gd name="connsiteX5" fmla="*/ 0 w 4464050"/>
              <a:gd name="connsiteY5" fmla="*/ 0 h 216024"/>
              <a:gd name="connsiteX0" fmla="*/ 0 w 4464050"/>
              <a:gd name="connsiteY0" fmla="*/ 806 h 216830"/>
              <a:gd name="connsiteX1" fmla="*/ 4464050 w 4464050"/>
              <a:gd name="connsiteY1" fmla="*/ 806 h 216830"/>
              <a:gd name="connsiteX2" fmla="*/ 4464050 w 4464050"/>
              <a:gd name="connsiteY2" fmla="*/ 216830 h 216830"/>
              <a:gd name="connsiteX3" fmla="*/ 2212010 w 4464050"/>
              <a:gd name="connsiteY3" fmla="*/ 0 h 216830"/>
              <a:gd name="connsiteX4" fmla="*/ 0 w 4464050"/>
              <a:gd name="connsiteY4" fmla="*/ 216830 h 216830"/>
              <a:gd name="connsiteX5" fmla="*/ 0 w 4464050"/>
              <a:gd name="connsiteY5" fmla="*/ 806 h 216830"/>
              <a:gd name="connsiteX0" fmla="*/ 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0 w 4464050"/>
              <a:gd name="connsiteY5" fmla="*/ 0 h 216024"/>
              <a:gd name="connsiteX0" fmla="*/ 77190 w 4464050"/>
              <a:gd name="connsiteY0" fmla="*/ 0 h 216024"/>
              <a:gd name="connsiteX1" fmla="*/ 4464050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 name="connsiteX0" fmla="*/ 77190 w 4464050"/>
              <a:gd name="connsiteY0" fmla="*/ 0 h 216024"/>
              <a:gd name="connsiteX1" fmla="*/ 4386861 w 4464050"/>
              <a:gd name="connsiteY1" fmla="*/ 0 h 216024"/>
              <a:gd name="connsiteX2" fmla="*/ 4464050 w 4464050"/>
              <a:gd name="connsiteY2" fmla="*/ 216024 h 216024"/>
              <a:gd name="connsiteX3" fmla="*/ 2212010 w 4464050"/>
              <a:gd name="connsiteY3" fmla="*/ 8072 h 216024"/>
              <a:gd name="connsiteX4" fmla="*/ 0 w 4464050"/>
              <a:gd name="connsiteY4" fmla="*/ 216024 h 216024"/>
              <a:gd name="connsiteX5" fmla="*/ 77190 w 4464050"/>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50" h="216024">
                <a:moveTo>
                  <a:pt x="77190" y="0"/>
                </a:moveTo>
                <a:lnTo>
                  <a:pt x="4386861" y="0"/>
                </a:lnTo>
                <a:lnTo>
                  <a:pt x="4464050" y="216024"/>
                </a:lnTo>
                <a:cubicBezTo>
                  <a:pt x="3712384" y="150652"/>
                  <a:pt x="3643989" y="22238"/>
                  <a:pt x="2212010" y="8072"/>
                </a:cubicBezTo>
                <a:cubicBezTo>
                  <a:pt x="1000172" y="22238"/>
                  <a:pt x="736350" y="150652"/>
                  <a:pt x="0" y="216024"/>
                </a:cubicBezTo>
                <a:lnTo>
                  <a:pt x="77190" y="0"/>
                </a:lnTo>
                <a:close/>
              </a:path>
            </a:pathLst>
          </a:custGeom>
          <a:gradFill flip="none" rotWithShape="1">
            <a:gsLst>
              <a:gs pos="100000">
                <a:srgbClr val="111111">
                  <a:alpha val="2000"/>
                </a:srgbClr>
              </a:gs>
              <a:gs pos="0">
                <a:srgbClr val="111111">
                  <a:alpha val="2000"/>
                </a:srgbClr>
              </a:gs>
              <a:gs pos="50000">
                <a:srgbClr val="000000">
                  <a:alpha val="35000"/>
                </a:srgb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p:cNvSpPr>
            <a:spLocks noGrp="1"/>
          </p:cNvSpPr>
          <p:nvPr>
            <p:ph type="title" hasCustomPrompt="1"/>
          </p:nvPr>
        </p:nvSpPr>
        <p:spPr/>
        <p:txBody>
          <a:bodyPr/>
          <a:lstStyle/>
          <a:p>
            <a:r>
              <a:rPr lang="en-US" dirty="0"/>
              <a:t>Slide </a:t>
            </a:r>
            <a:r>
              <a:rPr lang="en-US" b="1" dirty="0"/>
              <a:t>Title</a:t>
            </a:r>
            <a:endParaRPr lang="uk-UA" dirty="0"/>
          </a:p>
        </p:txBody>
      </p:sp>
      <p:sp>
        <p:nvSpPr>
          <p:cNvPr id="9" name="Date Placeholder 8"/>
          <p:cNvSpPr>
            <a:spLocks noGrp="1"/>
          </p:cNvSpPr>
          <p:nvPr>
            <p:ph type="dt" sz="half" idx="14"/>
          </p:nvPr>
        </p:nvSpPr>
        <p:spPr/>
        <p:txBody>
          <a:bodyPr/>
          <a:lstStyle/>
          <a:p>
            <a:r>
              <a:rPr lang="en-US" dirty="0"/>
              <a:t>Speaker Name</a:t>
            </a:r>
            <a:endParaRPr lang="uk-UA" dirty="0"/>
          </a:p>
        </p:txBody>
      </p:sp>
      <p:sp>
        <p:nvSpPr>
          <p:cNvPr id="10" name="Footer Placeholder 9"/>
          <p:cNvSpPr>
            <a:spLocks noGrp="1"/>
          </p:cNvSpPr>
          <p:nvPr>
            <p:ph type="ftr" sz="quarter" idx="15"/>
          </p:nvPr>
        </p:nvSpPr>
        <p:spPr/>
        <p:txBody>
          <a:bodyPr/>
          <a:lstStyle/>
          <a:p>
            <a:r>
              <a:rPr lang="en-US" dirty="0"/>
              <a:t>www.abernathy-law.com</a:t>
            </a:r>
            <a:endParaRPr lang="uk-UA" dirty="0"/>
          </a:p>
        </p:txBody>
      </p:sp>
      <p:sp>
        <p:nvSpPr>
          <p:cNvPr id="11" name="Slide Number Placeholder 10"/>
          <p:cNvSpPr>
            <a:spLocks noGrp="1"/>
          </p:cNvSpPr>
          <p:nvPr>
            <p:ph type="sldNum" sz="quarter" idx="16"/>
          </p:nvPr>
        </p:nvSpPr>
        <p:spPr/>
        <p:txBody>
          <a:bodyPr/>
          <a:lstStyle/>
          <a:p>
            <a:fld id="{5A12E19C-F0D7-470F-8E3A-FEF858791E3B}" type="slidenum">
              <a:rPr lang="uk-UA" smtClean="0"/>
              <a:pPr/>
              <a:t>‹#›</a:t>
            </a:fld>
            <a:endParaRPr lang="uk-UA"/>
          </a:p>
        </p:txBody>
      </p:sp>
      <p:sp>
        <p:nvSpPr>
          <p:cNvPr id="13" name="Text Placeholder 12"/>
          <p:cNvSpPr>
            <a:spLocks noGrp="1"/>
          </p:cNvSpPr>
          <p:nvPr>
            <p:ph type="body" sz="quarter" idx="17" hasCustomPrompt="1"/>
          </p:nvPr>
        </p:nvSpPr>
        <p:spPr>
          <a:xfrm>
            <a:off x="5508625" y="339725"/>
            <a:ext cx="3167063" cy="360363"/>
          </a:xfrm>
        </p:spPr>
        <p:txBody>
          <a:bodyPr anchor="ctr">
            <a:normAutofit/>
          </a:bodyPr>
          <a:lstStyle>
            <a:lvl1pPr marL="0" indent="0" algn="r">
              <a:buNone/>
              <a:defRPr sz="1000" baseline="0">
                <a:solidFill>
                  <a:srgbClr val="FFFFFF"/>
                </a:solidFill>
                <a:latin typeface="+mj-lt"/>
              </a:defRPr>
            </a:lvl1pPr>
          </a:lstStyle>
          <a:p>
            <a:pPr lvl="0"/>
            <a:r>
              <a:rPr lang="en-US" dirty="0"/>
              <a:t>Subtitle is here</a:t>
            </a:r>
            <a:endParaRPr lang="uk-UA" dirty="0"/>
          </a:p>
        </p:txBody>
      </p:sp>
      <p:sp>
        <p:nvSpPr>
          <p:cNvPr id="5" name="Picture Placeholder 4"/>
          <p:cNvSpPr>
            <a:spLocks noGrp="1"/>
          </p:cNvSpPr>
          <p:nvPr>
            <p:ph type="pic" sz="quarter" idx="18"/>
          </p:nvPr>
        </p:nvSpPr>
        <p:spPr>
          <a:xfrm>
            <a:off x="0" y="1203325"/>
            <a:ext cx="9144000" cy="3195858"/>
          </a:xfrm>
        </p:spPr>
        <p:txBody>
          <a:bodyPr/>
          <a:lstStyle/>
          <a:p>
            <a:endParaRPr lang="uk-UA"/>
          </a:p>
        </p:txBody>
      </p:sp>
    </p:spTree>
    <p:extLst>
      <p:ext uri="{BB962C8B-B14F-4D97-AF65-F5344CB8AC3E}">
        <p14:creationId xmlns:p14="http://schemas.microsoft.com/office/powerpoint/2010/main" val="220021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6" presetClass="entr" presetSubtype="37" fill="hold" grpId="0"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uk-UA"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000">
                <a:solidFill>
                  <a:srgbClr val="1A6832"/>
                </a:solidFill>
                <a:latin typeface="+mj-lt"/>
              </a:defRPr>
            </a:lvl1pPr>
          </a:lstStyle>
          <a:p>
            <a:r>
              <a:rPr lang="en-US" dirty="0"/>
              <a:t>Speaker Name</a:t>
            </a:r>
            <a:endParaRPr lang="uk-UA"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chemeClr val="tx1">
                    <a:tint val="75000"/>
                  </a:schemeClr>
                </a:solidFill>
                <a:latin typeface="+mj-lt"/>
              </a:defRPr>
            </a:lvl1pPr>
          </a:lstStyle>
          <a:p>
            <a:r>
              <a:rPr lang="en-US" dirty="0"/>
              <a:t>www.abernathy-law.com</a:t>
            </a:r>
            <a:endParaRPr lang="uk-UA" dirty="0"/>
          </a:p>
        </p:txBody>
      </p:sp>
      <p:sp>
        <p:nvSpPr>
          <p:cNvPr id="6" name="Slide Number Placeholder 5"/>
          <p:cNvSpPr>
            <a:spLocks noGrp="1"/>
          </p:cNvSpPr>
          <p:nvPr>
            <p:ph type="sldNum" sz="quarter" idx="4"/>
          </p:nvPr>
        </p:nvSpPr>
        <p:spPr>
          <a:xfrm>
            <a:off x="8729770" y="4767263"/>
            <a:ext cx="378734" cy="273844"/>
          </a:xfrm>
          <a:prstGeom prst="rect">
            <a:avLst/>
          </a:prstGeom>
        </p:spPr>
        <p:txBody>
          <a:bodyPr vert="horz" lIns="91440" tIns="45720" rIns="91440" bIns="45720" rtlCol="0" anchor="ctr"/>
          <a:lstStyle>
            <a:lvl1pPr algn="ctr">
              <a:defRPr sz="1000">
                <a:solidFill>
                  <a:schemeClr val="tx1">
                    <a:tint val="75000"/>
                  </a:schemeClr>
                </a:solidFill>
              </a:defRPr>
            </a:lvl1pPr>
          </a:lstStyle>
          <a:p>
            <a:fld id="{5A12E19C-F0D7-470F-8E3A-FEF858791E3B}" type="slidenum">
              <a:rPr lang="uk-UA" smtClean="0"/>
              <a:pPr/>
              <a:t>‹#›</a:t>
            </a:fld>
            <a:endParaRPr lang="uk-UA"/>
          </a:p>
        </p:txBody>
      </p:sp>
      <p:grpSp>
        <p:nvGrpSpPr>
          <p:cNvPr id="18" name="Group 17"/>
          <p:cNvGrpSpPr/>
          <p:nvPr userDrawn="1"/>
        </p:nvGrpSpPr>
        <p:grpSpPr>
          <a:xfrm>
            <a:off x="0" y="195487"/>
            <a:ext cx="9143999" cy="623379"/>
            <a:chOff x="-4361971" y="195486"/>
            <a:chExt cx="13505971" cy="920750"/>
          </a:xfrm>
          <a:effectLst>
            <a:outerShdw blurRad="25400" dist="12700" dir="5400000" algn="tl" rotWithShape="0">
              <a:prstClr val="black">
                <a:alpha val="40000"/>
              </a:prstClr>
            </a:outerShdw>
          </a:effectLst>
        </p:grpSpPr>
        <p:sp>
          <p:nvSpPr>
            <p:cNvPr id="7" name="Rectangle 6"/>
            <p:cNvSpPr/>
            <p:nvPr userDrawn="1"/>
          </p:nvSpPr>
          <p:spPr>
            <a:xfrm>
              <a:off x="-4361971" y="195486"/>
              <a:ext cx="13505971" cy="920750"/>
            </a:xfrm>
            <a:prstGeom prst="rect">
              <a:avLst/>
            </a:prstGeom>
            <a:solidFill>
              <a:srgbClr val="1B5A4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Freeform 58"/>
            <p:cNvSpPr>
              <a:spLocks/>
            </p:cNvSpPr>
            <p:nvPr userDrawn="1"/>
          </p:nvSpPr>
          <p:spPr bwMode="auto">
            <a:xfrm>
              <a:off x="7580311" y="195486"/>
              <a:ext cx="1563689" cy="920749"/>
            </a:xfrm>
            <a:custGeom>
              <a:avLst/>
              <a:gdLst>
                <a:gd name="T0" fmla="*/ 32 w 416"/>
                <a:gd name="T1" fmla="*/ 0 h 242"/>
                <a:gd name="T2" fmla="*/ 0 w 416"/>
                <a:gd name="T3" fmla="*/ 138 h 242"/>
                <a:gd name="T4" fmla="*/ 18 w 416"/>
                <a:gd name="T5" fmla="*/ 242 h 242"/>
                <a:gd name="T6" fmla="*/ 416 w 416"/>
                <a:gd name="T7" fmla="*/ 242 h 242"/>
                <a:gd name="T8" fmla="*/ 416 w 416"/>
                <a:gd name="T9" fmla="*/ 0 h 242"/>
                <a:gd name="T10" fmla="*/ 32 w 416"/>
                <a:gd name="T11" fmla="*/ 0 h 242"/>
              </a:gdLst>
              <a:ahLst/>
              <a:cxnLst>
                <a:cxn ang="0">
                  <a:pos x="T0" y="T1"/>
                </a:cxn>
                <a:cxn ang="0">
                  <a:pos x="T2" y="T3"/>
                </a:cxn>
                <a:cxn ang="0">
                  <a:pos x="T4" y="T5"/>
                </a:cxn>
                <a:cxn ang="0">
                  <a:pos x="T6" y="T7"/>
                </a:cxn>
                <a:cxn ang="0">
                  <a:pos x="T8" y="T9"/>
                </a:cxn>
                <a:cxn ang="0">
                  <a:pos x="T10" y="T11"/>
                </a:cxn>
              </a:cxnLst>
              <a:rect l="0" t="0" r="r" b="b"/>
              <a:pathLst>
                <a:path w="416" h="242">
                  <a:moveTo>
                    <a:pt x="32" y="0"/>
                  </a:moveTo>
                  <a:cubicBezTo>
                    <a:pt x="11" y="41"/>
                    <a:pt x="0" y="88"/>
                    <a:pt x="0" y="138"/>
                  </a:cubicBezTo>
                  <a:cubicBezTo>
                    <a:pt x="0" y="174"/>
                    <a:pt x="6" y="209"/>
                    <a:pt x="18" y="242"/>
                  </a:cubicBezTo>
                  <a:cubicBezTo>
                    <a:pt x="416" y="242"/>
                    <a:pt x="416" y="242"/>
                    <a:pt x="416" y="242"/>
                  </a:cubicBezTo>
                  <a:cubicBezTo>
                    <a:pt x="416" y="0"/>
                    <a:pt x="416" y="0"/>
                    <a:pt x="416" y="0"/>
                  </a:cubicBezTo>
                  <a:lnTo>
                    <a:pt x="32" y="0"/>
                  </a:lnTo>
                  <a:close/>
                </a:path>
              </a:pathLst>
            </a:custGeom>
            <a:gradFill flip="none" rotWithShape="1">
              <a:gsLst>
                <a:gs pos="0">
                  <a:srgbClr val="FFFFFF">
                    <a:alpha val="6000"/>
                  </a:srgbClr>
                </a:gs>
                <a:gs pos="100000">
                  <a:srgbClr val="B2B2B2">
                    <a:alpha val="6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9" name="Freeform 59"/>
            <p:cNvSpPr>
              <a:spLocks/>
            </p:cNvSpPr>
            <p:nvPr userDrawn="1"/>
          </p:nvSpPr>
          <p:spPr bwMode="auto">
            <a:xfrm>
              <a:off x="7445374" y="195486"/>
              <a:ext cx="179388" cy="920749"/>
            </a:xfrm>
            <a:custGeom>
              <a:avLst/>
              <a:gdLst>
                <a:gd name="T0" fmla="*/ 48 w 48"/>
                <a:gd name="T1" fmla="*/ 0 h 242"/>
                <a:gd name="T2" fmla="*/ 28 w 48"/>
                <a:gd name="T3" fmla="*/ 0 h 242"/>
                <a:gd name="T4" fmla="*/ 0 w 48"/>
                <a:gd name="T5" fmla="*/ 138 h 242"/>
                <a:gd name="T6" fmla="*/ 16 w 48"/>
                <a:gd name="T7" fmla="*/ 242 h 242"/>
                <a:gd name="T8" fmla="*/ 34 w 48"/>
                <a:gd name="T9" fmla="*/ 242 h 242"/>
                <a:gd name="T10" fmla="*/ 18 w 48"/>
                <a:gd name="T11" fmla="*/ 138 h 242"/>
                <a:gd name="T12" fmla="*/ 48 w 48"/>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48" h="242">
                  <a:moveTo>
                    <a:pt x="48" y="0"/>
                  </a:moveTo>
                  <a:cubicBezTo>
                    <a:pt x="28" y="0"/>
                    <a:pt x="28" y="0"/>
                    <a:pt x="28" y="0"/>
                  </a:cubicBezTo>
                  <a:cubicBezTo>
                    <a:pt x="10" y="42"/>
                    <a:pt x="0" y="89"/>
                    <a:pt x="0" y="138"/>
                  </a:cubicBezTo>
                  <a:cubicBezTo>
                    <a:pt x="0" y="174"/>
                    <a:pt x="5" y="209"/>
                    <a:pt x="16" y="242"/>
                  </a:cubicBezTo>
                  <a:cubicBezTo>
                    <a:pt x="34" y="242"/>
                    <a:pt x="34" y="242"/>
                    <a:pt x="34" y="242"/>
                  </a:cubicBezTo>
                  <a:cubicBezTo>
                    <a:pt x="24" y="209"/>
                    <a:pt x="18" y="174"/>
                    <a:pt x="18" y="138"/>
                  </a:cubicBezTo>
                  <a:cubicBezTo>
                    <a:pt x="18" y="88"/>
                    <a:pt x="28" y="42"/>
                    <a:pt x="48" y="0"/>
                  </a:cubicBezTo>
                  <a:close/>
                </a:path>
              </a:pathLst>
            </a:custGeom>
            <a:solidFill>
              <a:srgbClr val="FFFFFF">
                <a:alpha val="6000"/>
              </a:srgbClr>
            </a:solidFill>
            <a:ln>
              <a:noFill/>
            </a:ln>
          </p:spPr>
          <p:txBody>
            <a:bodyPr vert="horz" wrap="square" lIns="91440" tIns="45720" rIns="91440" bIns="45720" numCol="1" anchor="t" anchorCtr="0" compatLnSpc="1">
              <a:prstTxWarp prst="textNoShape">
                <a:avLst/>
              </a:prstTxWarp>
            </a:bodyPr>
            <a:lstStyle/>
            <a:p>
              <a:endParaRPr lang="uk-UA"/>
            </a:p>
          </p:txBody>
        </p:sp>
        <p:sp>
          <p:nvSpPr>
            <p:cNvPr id="10" name="Freeform 60"/>
            <p:cNvSpPr>
              <a:spLocks/>
            </p:cNvSpPr>
            <p:nvPr userDrawn="1"/>
          </p:nvSpPr>
          <p:spPr bwMode="auto">
            <a:xfrm>
              <a:off x="5241925" y="328835"/>
              <a:ext cx="1973263" cy="787400"/>
            </a:xfrm>
            <a:custGeom>
              <a:avLst/>
              <a:gdLst>
                <a:gd name="T0" fmla="*/ 262 w 525"/>
                <a:gd name="T1" fmla="*/ 0 h 207"/>
                <a:gd name="T2" fmla="*/ 0 w 525"/>
                <a:gd name="T3" fmla="*/ 207 h 207"/>
                <a:gd name="T4" fmla="*/ 525 w 525"/>
                <a:gd name="T5" fmla="*/ 207 h 207"/>
                <a:gd name="T6" fmla="*/ 262 w 525"/>
                <a:gd name="T7" fmla="*/ 0 h 207"/>
              </a:gdLst>
              <a:ahLst/>
              <a:cxnLst>
                <a:cxn ang="0">
                  <a:pos x="T0" y="T1"/>
                </a:cxn>
                <a:cxn ang="0">
                  <a:pos x="T2" y="T3"/>
                </a:cxn>
                <a:cxn ang="0">
                  <a:pos x="T4" y="T5"/>
                </a:cxn>
                <a:cxn ang="0">
                  <a:pos x="T6" y="T7"/>
                </a:cxn>
              </a:cxnLst>
              <a:rect l="0" t="0" r="r" b="b"/>
              <a:pathLst>
                <a:path w="525" h="207">
                  <a:moveTo>
                    <a:pt x="262" y="0"/>
                  </a:moveTo>
                  <a:cubicBezTo>
                    <a:pt x="135" y="0"/>
                    <a:pt x="28" y="88"/>
                    <a:pt x="0" y="207"/>
                  </a:cubicBezTo>
                  <a:cubicBezTo>
                    <a:pt x="525" y="207"/>
                    <a:pt x="525" y="207"/>
                    <a:pt x="525" y="207"/>
                  </a:cubicBezTo>
                  <a:cubicBezTo>
                    <a:pt x="496" y="88"/>
                    <a:pt x="389" y="0"/>
                    <a:pt x="262" y="0"/>
                  </a:cubicBezTo>
                  <a:close/>
                </a:path>
              </a:pathLst>
            </a:custGeom>
            <a:gradFill flip="none" rotWithShape="1">
              <a:gsLst>
                <a:gs pos="0">
                  <a:srgbClr val="FFFFFF">
                    <a:alpha val="10000"/>
                  </a:srgbClr>
                </a:gs>
                <a:gs pos="100000">
                  <a:srgbClr val="B2B2B2">
                    <a:alpha val="1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11" name="Freeform 61"/>
            <p:cNvSpPr>
              <a:spLocks/>
            </p:cNvSpPr>
            <p:nvPr userDrawn="1"/>
          </p:nvSpPr>
          <p:spPr bwMode="auto">
            <a:xfrm>
              <a:off x="5102224" y="195486"/>
              <a:ext cx="2249487" cy="920749"/>
            </a:xfrm>
            <a:custGeom>
              <a:avLst/>
              <a:gdLst>
                <a:gd name="T0" fmla="*/ 322 w 598"/>
                <a:gd name="T1" fmla="*/ 0 h 242"/>
                <a:gd name="T2" fmla="*/ 276 w 598"/>
                <a:gd name="T3" fmla="*/ 0 h 242"/>
                <a:gd name="T4" fmla="*/ 0 w 598"/>
                <a:gd name="T5" fmla="*/ 242 h 242"/>
                <a:gd name="T6" fmla="*/ 18 w 598"/>
                <a:gd name="T7" fmla="*/ 242 h 242"/>
                <a:gd name="T8" fmla="*/ 299 w 598"/>
                <a:gd name="T9" fmla="*/ 17 h 242"/>
                <a:gd name="T10" fmla="*/ 580 w 598"/>
                <a:gd name="T11" fmla="*/ 242 h 242"/>
                <a:gd name="T12" fmla="*/ 598 w 598"/>
                <a:gd name="T13" fmla="*/ 242 h 242"/>
                <a:gd name="T14" fmla="*/ 322 w 598"/>
                <a:gd name="T15" fmla="*/ 0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8" h="242">
                  <a:moveTo>
                    <a:pt x="322" y="0"/>
                  </a:moveTo>
                  <a:cubicBezTo>
                    <a:pt x="276" y="0"/>
                    <a:pt x="276" y="0"/>
                    <a:pt x="276" y="0"/>
                  </a:cubicBezTo>
                  <a:cubicBezTo>
                    <a:pt x="140" y="10"/>
                    <a:pt x="28" y="110"/>
                    <a:pt x="0" y="242"/>
                  </a:cubicBezTo>
                  <a:cubicBezTo>
                    <a:pt x="18" y="242"/>
                    <a:pt x="18" y="242"/>
                    <a:pt x="18" y="242"/>
                  </a:cubicBezTo>
                  <a:cubicBezTo>
                    <a:pt x="47" y="113"/>
                    <a:pt x="162" y="17"/>
                    <a:pt x="299" y="17"/>
                  </a:cubicBezTo>
                  <a:cubicBezTo>
                    <a:pt x="437" y="17"/>
                    <a:pt x="551" y="113"/>
                    <a:pt x="580" y="242"/>
                  </a:cubicBezTo>
                  <a:cubicBezTo>
                    <a:pt x="598" y="242"/>
                    <a:pt x="598" y="242"/>
                    <a:pt x="598" y="242"/>
                  </a:cubicBezTo>
                  <a:cubicBezTo>
                    <a:pt x="571" y="110"/>
                    <a:pt x="459" y="10"/>
                    <a:pt x="322" y="0"/>
                  </a:cubicBezTo>
                  <a:close/>
                </a:path>
              </a:pathLst>
            </a:custGeom>
            <a:solidFill>
              <a:srgbClr val="FFFFFF">
                <a:alpha val="15000"/>
              </a:srgbClr>
            </a:solidFill>
            <a:ln>
              <a:noFill/>
            </a:ln>
          </p:spPr>
          <p:txBody>
            <a:bodyPr vert="horz" wrap="square" lIns="91440" tIns="45720" rIns="91440" bIns="45720" numCol="1" anchor="t" anchorCtr="0" compatLnSpc="1">
              <a:prstTxWarp prst="textNoShape">
                <a:avLst/>
              </a:prstTxWarp>
            </a:bodyPr>
            <a:lstStyle/>
            <a:p>
              <a:endParaRPr lang="uk-UA"/>
            </a:p>
          </p:txBody>
        </p:sp>
        <p:sp>
          <p:nvSpPr>
            <p:cNvPr id="12" name="Freeform 62"/>
            <p:cNvSpPr>
              <a:spLocks/>
            </p:cNvSpPr>
            <p:nvPr userDrawn="1"/>
          </p:nvSpPr>
          <p:spPr bwMode="auto">
            <a:xfrm>
              <a:off x="8151812" y="195486"/>
              <a:ext cx="752475" cy="503238"/>
            </a:xfrm>
            <a:custGeom>
              <a:avLst/>
              <a:gdLst>
                <a:gd name="T0" fmla="*/ 100 w 200"/>
                <a:gd name="T1" fmla="*/ 132 h 132"/>
                <a:gd name="T2" fmla="*/ 200 w 200"/>
                <a:gd name="T3" fmla="*/ 31 h 132"/>
                <a:gd name="T4" fmla="*/ 195 w 200"/>
                <a:gd name="T5" fmla="*/ 0 h 132"/>
                <a:gd name="T6" fmla="*/ 5 w 200"/>
                <a:gd name="T7" fmla="*/ 0 h 132"/>
                <a:gd name="T8" fmla="*/ 0 w 200"/>
                <a:gd name="T9" fmla="*/ 31 h 132"/>
                <a:gd name="T10" fmla="*/ 100 w 200"/>
                <a:gd name="T11" fmla="*/ 132 h 132"/>
              </a:gdLst>
              <a:ahLst/>
              <a:cxnLst>
                <a:cxn ang="0">
                  <a:pos x="T0" y="T1"/>
                </a:cxn>
                <a:cxn ang="0">
                  <a:pos x="T2" y="T3"/>
                </a:cxn>
                <a:cxn ang="0">
                  <a:pos x="T4" y="T5"/>
                </a:cxn>
                <a:cxn ang="0">
                  <a:pos x="T6" y="T7"/>
                </a:cxn>
                <a:cxn ang="0">
                  <a:pos x="T8" y="T9"/>
                </a:cxn>
                <a:cxn ang="0">
                  <a:pos x="T10" y="T11"/>
                </a:cxn>
              </a:cxnLst>
              <a:rect l="0" t="0" r="r" b="b"/>
              <a:pathLst>
                <a:path w="200" h="132">
                  <a:moveTo>
                    <a:pt x="100" y="132"/>
                  </a:moveTo>
                  <a:cubicBezTo>
                    <a:pt x="155" y="132"/>
                    <a:pt x="200" y="87"/>
                    <a:pt x="200" y="31"/>
                  </a:cubicBezTo>
                  <a:cubicBezTo>
                    <a:pt x="200" y="20"/>
                    <a:pt x="199" y="10"/>
                    <a:pt x="195" y="0"/>
                  </a:cubicBezTo>
                  <a:cubicBezTo>
                    <a:pt x="5" y="0"/>
                    <a:pt x="5" y="0"/>
                    <a:pt x="5" y="0"/>
                  </a:cubicBezTo>
                  <a:cubicBezTo>
                    <a:pt x="2" y="10"/>
                    <a:pt x="0" y="20"/>
                    <a:pt x="0" y="31"/>
                  </a:cubicBezTo>
                  <a:cubicBezTo>
                    <a:pt x="0" y="87"/>
                    <a:pt x="45" y="132"/>
                    <a:pt x="100" y="132"/>
                  </a:cubicBezTo>
                  <a:close/>
                </a:path>
              </a:pathLst>
            </a:custGeom>
            <a:gradFill flip="none" rotWithShape="1">
              <a:gsLst>
                <a:gs pos="0">
                  <a:srgbClr val="FFFFFF">
                    <a:alpha val="10000"/>
                  </a:srgbClr>
                </a:gs>
                <a:gs pos="100000">
                  <a:srgbClr val="B2B2B2">
                    <a:alpha val="10000"/>
                  </a:srgb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13" name="Freeform 63"/>
            <p:cNvSpPr>
              <a:spLocks/>
            </p:cNvSpPr>
            <p:nvPr userDrawn="1"/>
          </p:nvSpPr>
          <p:spPr bwMode="auto">
            <a:xfrm>
              <a:off x="8107362" y="195486"/>
              <a:ext cx="841375" cy="547688"/>
            </a:xfrm>
            <a:custGeom>
              <a:avLst/>
              <a:gdLst>
                <a:gd name="T0" fmla="*/ 220 w 224"/>
                <a:gd name="T1" fmla="*/ 0 h 144"/>
                <a:gd name="T2" fmla="*/ 214 w 224"/>
                <a:gd name="T3" fmla="*/ 0 h 144"/>
                <a:gd name="T4" fmla="*/ 218 w 224"/>
                <a:gd name="T5" fmla="*/ 31 h 144"/>
                <a:gd name="T6" fmla="*/ 112 w 224"/>
                <a:gd name="T7" fmla="*/ 138 h 144"/>
                <a:gd name="T8" fmla="*/ 6 w 224"/>
                <a:gd name="T9" fmla="*/ 31 h 144"/>
                <a:gd name="T10" fmla="*/ 11 w 224"/>
                <a:gd name="T11" fmla="*/ 0 h 144"/>
                <a:gd name="T12" fmla="*/ 5 w 224"/>
                <a:gd name="T13" fmla="*/ 0 h 144"/>
                <a:gd name="T14" fmla="*/ 0 w 224"/>
                <a:gd name="T15" fmla="*/ 31 h 144"/>
                <a:gd name="T16" fmla="*/ 112 w 224"/>
                <a:gd name="T17" fmla="*/ 144 h 144"/>
                <a:gd name="T18" fmla="*/ 224 w 224"/>
                <a:gd name="T19" fmla="*/ 31 h 144"/>
                <a:gd name="T20" fmla="*/ 220 w 224"/>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44">
                  <a:moveTo>
                    <a:pt x="220" y="0"/>
                  </a:moveTo>
                  <a:cubicBezTo>
                    <a:pt x="214" y="0"/>
                    <a:pt x="214" y="0"/>
                    <a:pt x="214" y="0"/>
                  </a:cubicBezTo>
                  <a:cubicBezTo>
                    <a:pt x="217" y="10"/>
                    <a:pt x="218" y="20"/>
                    <a:pt x="218" y="31"/>
                  </a:cubicBezTo>
                  <a:cubicBezTo>
                    <a:pt x="218" y="90"/>
                    <a:pt x="171" y="138"/>
                    <a:pt x="112" y="138"/>
                  </a:cubicBezTo>
                  <a:cubicBezTo>
                    <a:pt x="54" y="138"/>
                    <a:pt x="6" y="90"/>
                    <a:pt x="6" y="31"/>
                  </a:cubicBezTo>
                  <a:cubicBezTo>
                    <a:pt x="6" y="20"/>
                    <a:pt x="8" y="10"/>
                    <a:pt x="11" y="0"/>
                  </a:cubicBezTo>
                  <a:cubicBezTo>
                    <a:pt x="5" y="0"/>
                    <a:pt x="5" y="0"/>
                    <a:pt x="5" y="0"/>
                  </a:cubicBezTo>
                  <a:cubicBezTo>
                    <a:pt x="2" y="10"/>
                    <a:pt x="0" y="20"/>
                    <a:pt x="0" y="31"/>
                  </a:cubicBezTo>
                  <a:cubicBezTo>
                    <a:pt x="0" y="93"/>
                    <a:pt x="50" y="144"/>
                    <a:pt x="112" y="144"/>
                  </a:cubicBezTo>
                  <a:cubicBezTo>
                    <a:pt x="174" y="144"/>
                    <a:pt x="224" y="93"/>
                    <a:pt x="224" y="31"/>
                  </a:cubicBezTo>
                  <a:cubicBezTo>
                    <a:pt x="224" y="20"/>
                    <a:pt x="223" y="10"/>
                    <a:pt x="220" y="0"/>
                  </a:cubicBezTo>
                  <a:close/>
                </a:path>
              </a:pathLst>
            </a:custGeom>
            <a:gradFill flip="none" rotWithShape="1">
              <a:gsLst>
                <a:gs pos="0">
                  <a:srgbClr val="FFFFFF">
                    <a:alpha val="10000"/>
                  </a:srgbClr>
                </a:gs>
                <a:gs pos="100000">
                  <a:srgbClr val="B2B2B2">
                    <a:alpha val="10000"/>
                  </a:srgb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14" name="Freeform 64"/>
            <p:cNvSpPr>
              <a:spLocks/>
            </p:cNvSpPr>
            <p:nvPr userDrawn="1"/>
          </p:nvSpPr>
          <p:spPr bwMode="auto">
            <a:xfrm>
              <a:off x="8855074" y="195486"/>
              <a:ext cx="288925" cy="182563"/>
            </a:xfrm>
            <a:custGeom>
              <a:avLst/>
              <a:gdLst>
                <a:gd name="T0" fmla="*/ 0 w 77"/>
                <a:gd name="T1" fmla="*/ 0 h 48"/>
                <a:gd name="T2" fmla="*/ 0 w 77"/>
                <a:gd name="T3" fmla="*/ 1 h 48"/>
                <a:gd name="T4" fmla="*/ 48 w 77"/>
                <a:gd name="T5" fmla="*/ 48 h 48"/>
                <a:gd name="T6" fmla="*/ 77 w 77"/>
                <a:gd name="T7" fmla="*/ 38 h 48"/>
                <a:gd name="T8" fmla="*/ 77 w 77"/>
                <a:gd name="T9" fmla="*/ 0 h 48"/>
                <a:gd name="T10" fmla="*/ 0 w 77"/>
                <a:gd name="T11" fmla="*/ 0 h 48"/>
              </a:gdLst>
              <a:ahLst/>
              <a:cxnLst>
                <a:cxn ang="0">
                  <a:pos x="T0" y="T1"/>
                </a:cxn>
                <a:cxn ang="0">
                  <a:pos x="T2" y="T3"/>
                </a:cxn>
                <a:cxn ang="0">
                  <a:pos x="T4" y="T5"/>
                </a:cxn>
                <a:cxn ang="0">
                  <a:pos x="T6" y="T7"/>
                </a:cxn>
                <a:cxn ang="0">
                  <a:pos x="T8" y="T9"/>
                </a:cxn>
                <a:cxn ang="0">
                  <a:pos x="T10" y="T11"/>
                </a:cxn>
              </a:cxnLst>
              <a:rect l="0" t="0" r="r" b="b"/>
              <a:pathLst>
                <a:path w="77" h="48">
                  <a:moveTo>
                    <a:pt x="0" y="0"/>
                  </a:moveTo>
                  <a:cubicBezTo>
                    <a:pt x="0" y="0"/>
                    <a:pt x="0" y="0"/>
                    <a:pt x="0" y="1"/>
                  </a:cubicBezTo>
                  <a:cubicBezTo>
                    <a:pt x="0" y="27"/>
                    <a:pt x="21" y="48"/>
                    <a:pt x="48" y="48"/>
                  </a:cubicBezTo>
                  <a:cubicBezTo>
                    <a:pt x="59" y="48"/>
                    <a:pt x="69" y="44"/>
                    <a:pt x="77" y="38"/>
                  </a:cubicBezTo>
                  <a:cubicBezTo>
                    <a:pt x="77" y="0"/>
                    <a:pt x="77" y="0"/>
                    <a:pt x="77" y="0"/>
                  </a:cubicBezTo>
                  <a:lnTo>
                    <a:pt x="0" y="0"/>
                  </a:lnTo>
                  <a:close/>
                </a:path>
              </a:pathLst>
            </a:custGeom>
            <a:gradFill flip="none" rotWithShape="1">
              <a:gsLst>
                <a:gs pos="0">
                  <a:srgbClr val="FFFFFF">
                    <a:alpha val="10000"/>
                  </a:srgbClr>
                </a:gs>
                <a:gs pos="100000">
                  <a:srgbClr val="B2B2B2">
                    <a:alpha val="10000"/>
                  </a:srgb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uk-UA"/>
            </a:p>
          </p:txBody>
        </p:sp>
        <p:sp>
          <p:nvSpPr>
            <p:cNvPr id="15" name="Freeform 65"/>
            <p:cNvSpPr>
              <a:spLocks/>
            </p:cNvSpPr>
            <p:nvPr userDrawn="1"/>
          </p:nvSpPr>
          <p:spPr bwMode="auto">
            <a:xfrm>
              <a:off x="8810624" y="195486"/>
              <a:ext cx="333375" cy="228600"/>
            </a:xfrm>
            <a:custGeom>
              <a:avLst/>
              <a:gdLst>
                <a:gd name="T0" fmla="*/ 6 w 89"/>
                <a:gd name="T1" fmla="*/ 1 h 60"/>
                <a:gd name="T2" fmla="*/ 6 w 89"/>
                <a:gd name="T3" fmla="*/ 0 h 60"/>
                <a:gd name="T4" fmla="*/ 0 w 89"/>
                <a:gd name="T5" fmla="*/ 0 h 60"/>
                <a:gd name="T6" fmla="*/ 0 w 89"/>
                <a:gd name="T7" fmla="*/ 1 h 60"/>
                <a:gd name="T8" fmla="*/ 60 w 89"/>
                <a:gd name="T9" fmla="*/ 60 h 60"/>
                <a:gd name="T10" fmla="*/ 89 w 89"/>
                <a:gd name="T11" fmla="*/ 52 h 60"/>
                <a:gd name="T12" fmla="*/ 89 w 89"/>
                <a:gd name="T13" fmla="*/ 45 h 60"/>
                <a:gd name="T14" fmla="*/ 60 w 89"/>
                <a:gd name="T15" fmla="*/ 54 h 60"/>
                <a:gd name="T16" fmla="*/ 6 w 89"/>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0">
                  <a:moveTo>
                    <a:pt x="6" y="1"/>
                  </a:moveTo>
                  <a:cubicBezTo>
                    <a:pt x="6" y="0"/>
                    <a:pt x="6" y="0"/>
                    <a:pt x="6" y="0"/>
                  </a:cubicBezTo>
                  <a:cubicBezTo>
                    <a:pt x="0" y="0"/>
                    <a:pt x="0" y="0"/>
                    <a:pt x="0" y="0"/>
                  </a:cubicBezTo>
                  <a:cubicBezTo>
                    <a:pt x="0" y="0"/>
                    <a:pt x="0" y="0"/>
                    <a:pt x="0" y="1"/>
                  </a:cubicBezTo>
                  <a:cubicBezTo>
                    <a:pt x="0" y="33"/>
                    <a:pt x="27" y="60"/>
                    <a:pt x="60" y="60"/>
                  </a:cubicBezTo>
                  <a:cubicBezTo>
                    <a:pt x="70" y="60"/>
                    <a:pt x="80" y="57"/>
                    <a:pt x="89" y="52"/>
                  </a:cubicBezTo>
                  <a:cubicBezTo>
                    <a:pt x="89" y="45"/>
                    <a:pt x="89" y="45"/>
                    <a:pt x="89" y="45"/>
                  </a:cubicBezTo>
                  <a:cubicBezTo>
                    <a:pt x="81" y="51"/>
                    <a:pt x="71" y="54"/>
                    <a:pt x="60" y="54"/>
                  </a:cubicBezTo>
                  <a:cubicBezTo>
                    <a:pt x="30" y="54"/>
                    <a:pt x="6" y="30"/>
                    <a:pt x="6" y="1"/>
                  </a:cubicBezTo>
                  <a:close/>
                </a:path>
              </a:pathLst>
            </a:custGeom>
            <a:gradFill flip="none" rotWithShape="1">
              <a:gsLst>
                <a:gs pos="0">
                  <a:srgbClr val="FFFFFF">
                    <a:alpha val="10000"/>
                  </a:srgbClr>
                </a:gs>
                <a:gs pos="100000">
                  <a:srgbClr val="B2B2B2">
                    <a:alpha val="10000"/>
                  </a:srgb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16" name="Oval 66"/>
            <p:cNvSpPr>
              <a:spLocks noChangeArrowheads="1"/>
            </p:cNvSpPr>
            <p:nvPr userDrawn="1"/>
          </p:nvSpPr>
          <p:spPr bwMode="auto">
            <a:xfrm>
              <a:off x="6850061" y="435199"/>
              <a:ext cx="136525" cy="133351"/>
            </a:xfrm>
            <a:prstGeom prst="ellipse">
              <a:avLst/>
            </a:prstGeom>
            <a:gradFill flip="none" rotWithShape="1">
              <a:gsLst>
                <a:gs pos="0">
                  <a:srgbClr val="FFFFFF">
                    <a:alpha val="10000"/>
                  </a:srgbClr>
                </a:gs>
                <a:gs pos="100000">
                  <a:srgbClr val="B2B2B2">
                    <a:alpha val="1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17" name="Freeform 67"/>
            <p:cNvSpPr>
              <a:spLocks noEditPoints="1"/>
            </p:cNvSpPr>
            <p:nvPr userDrawn="1"/>
          </p:nvSpPr>
          <p:spPr bwMode="auto">
            <a:xfrm>
              <a:off x="6827836" y="412974"/>
              <a:ext cx="177801" cy="177800"/>
            </a:xfrm>
            <a:custGeom>
              <a:avLst/>
              <a:gdLst>
                <a:gd name="T0" fmla="*/ 24 w 47"/>
                <a:gd name="T1" fmla="*/ 47 h 47"/>
                <a:gd name="T2" fmla="*/ 0 w 47"/>
                <a:gd name="T3" fmla="*/ 24 h 47"/>
                <a:gd name="T4" fmla="*/ 24 w 47"/>
                <a:gd name="T5" fmla="*/ 0 h 47"/>
                <a:gd name="T6" fmla="*/ 47 w 47"/>
                <a:gd name="T7" fmla="*/ 24 h 47"/>
                <a:gd name="T8" fmla="*/ 24 w 47"/>
                <a:gd name="T9" fmla="*/ 47 h 47"/>
                <a:gd name="T10" fmla="*/ 24 w 47"/>
                <a:gd name="T11" fmla="*/ 4 h 47"/>
                <a:gd name="T12" fmla="*/ 4 w 47"/>
                <a:gd name="T13" fmla="*/ 24 h 47"/>
                <a:gd name="T14" fmla="*/ 24 w 47"/>
                <a:gd name="T15" fmla="*/ 43 h 47"/>
                <a:gd name="T16" fmla="*/ 43 w 47"/>
                <a:gd name="T17" fmla="*/ 24 h 47"/>
                <a:gd name="T18" fmla="*/ 24 w 47"/>
                <a:gd name="T1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47"/>
                  </a:moveTo>
                  <a:cubicBezTo>
                    <a:pt x="11" y="47"/>
                    <a:pt x="0" y="37"/>
                    <a:pt x="0" y="24"/>
                  </a:cubicBezTo>
                  <a:cubicBezTo>
                    <a:pt x="0" y="11"/>
                    <a:pt x="11" y="0"/>
                    <a:pt x="24" y="0"/>
                  </a:cubicBezTo>
                  <a:cubicBezTo>
                    <a:pt x="37" y="0"/>
                    <a:pt x="47" y="11"/>
                    <a:pt x="47" y="24"/>
                  </a:cubicBezTo>
                  <a:cubicBezTo>
                    <a:pt x="47" y="37"/>
                    <a:pt x="37" y="47"/>
                    <a:pt x="24" y="47"/>
                  </a:cubicBezTo>
                  <a:close/>
                  <a:moveTo>
                    <a:pt x="24" y="4"/>
                  </a:moveTo>
                  <a:cubicBezTo>
                    <a:pt x="13" y="4"/>
                    <a:pt x="4" y="13"/>
                    <a:pt x="4" y="24"/>
                  </a:cubicBezTo>
                  <a:cubicBezTo>
                    <a:pt x="4" y="34"/>
                    <a:pt x="13" y="43"/>
                    <a:pt x="24" y="43"/>
                  </a:cubicBezTo>
                  <a:cubicBezTo>
                    <a:pt x="35" y="43"/>
                    <a:pt x="43" y="34"/>
                    <a:pt x="43" y="24"/>
                  </a:cubicBezTo>
                  <a:cubicBezTo>
                    <a:pt x="43" y="13"/>
                    <a:pt x="35" y="4"/>
                    <a:pt x="24" y="4"/>
                  </a:cubicBezTo>
                  <a:close/>
                </a:path>
              </a:pathLst>
            </a:custGeom>
            <a:solidFill>
              <a:srgbClr val="B2B2B2">
                <a:alpha val="11000"/>
              </a:srgbClr>
            </a:solidFill>
            <a:ln>
              <a:noFill/>
            </a:ln>
          </p:spPr>
          <p:txBody>
            <a:bodyPr vert="horz" wrap="square" lIns="91440" tIns="45720" rIns="91440" bIns="45720" numCol="1" anchor="t" anchorCtr="0" compatLnSpc="1">
              <a:prstTxWarp prst="textNoShape">
                <a:avLst/>
              </a:prstTxWarp>
            </a:bodyPr>
            <a:lstStyle/>
            <a:p>
              <a:endParaRPr lang="uk-UA"/>
            </a:p>
          </p:txBody>
        </p:sp>
      </p:grpSp>
      <p:sp>
        <p:nvSpPr>
          <p:cNvPr id="2" name="Title Placeholder 1"/>
          <p:cNvSpPr>
            <a:spLocks noGrp="1"/>
          </p:cNvSpPr>
          <p:nvPr>
            <p:ph type="title"/>
          </p:nvPr>
        </p:nvSpPr>
        <p:spPr>
          <a:xfrm>
            <a:off x="457200" y="205979"/>
            <a:ext cx="4474840" cy="612887"/>
          </a:xfrm>
          <a:prstGeom prst="rect">
            <a:avLst/>
          </a:prstGeom>
        </p:spPr>
        <p:txBody>
          <a:bodyPr vert="horz" lIns="91440" tIns="45720" rIns="91440" bIns="45720" rtlCol="0" anchor="ctr">
            <a:normAutofit/>
          </a:bodyPr>
          <a:lstStyle/>
          <a:p>
            <a:r>
              <a:rPr lang="en-US" dirty="0"/>
              <a:t>Slide </a:t>
            </a:r>
            <a:r>
              <a:rPr lang="en-US" b="1" dirty="0"/>
              <a:t>Title</a:t>
            </a:r>
            <a:endParaRPr lang="uk-UA" dirty="0"/>
          </a:p>
        </p:txBody>
      </p:sp>
      <p:grpSp>
        <p:nvGrpSpPr>
          <p:cNvPr id="21" name="Group 20"/>
          <p:cNvGrpSpPr/>
          <p:nvPr userDrawn="1"/>
        </p:nvGrpSpPr>
        <p:grpSpPr>
          <a:xfrm>
            <a:off x="8769949" y="4749443"/>
            <a:ext cx="315357" cy="315357"/>
            <a:chOff x="7728278" y="1620599"/>
            <a:chExt cx="120377" cy="120377"/>
          </a:xfrm>
        </p:grpSpPr>
        <p:sp>
          <p:nvSpPr>
            <p:cNvPr id="19" name="Oval 66"/>
            <p:cNvSpPr>
              <a:spLocks noChangeArrowheads="1"/>
            </p:cNvSpPr>
            <p:nvPr userDrawn="1"/>
          </p:nvSpPr>
          <p:spPr bwMode="auto">
            <a:xfrm>
              <a:off x="7743325" y="1635646"/>
              <a:ext cx="92432" cy="90282"/>
            </a:xfrm>
            <a:prstGeom prst="ellipse">
              <a:avLst/>
            </a:prstGeom>
            <a:gradFill flip="none" rotWithShape="1">
              <a:gsLst>
                <a:gs pos="0">
                  <a:srgbClr val="FFFFFF">
                    <a:alpha val="10000"/>
                  </a:srgbClr>
                </a:gs>
                <a:gs pos="100000">
                  <a:srgbClr val="B2B2B2">
                    <a:alpha val="10000"/>
                  </a:srgbClr>
                </a:gs>
              </a:gsLst>
              <a:path path="circle">
                <a:fillToRect r="100000" b="100000"/>
              </a:path>
              <a:tileRect l="-100000" t="-100000"/>
            </a:gradFill>
            <a:ln>
              <a:noFill/>
            </a:ln>
          </p:spPr>
          <p:txBody>
            <a:bodyPr vert="horz" wrap="square" lIns="91440" tIns="45720" rIns="91440" bIns="45720" numCol="1" anchor="t" anchorCtr="0" compatLnSpc="1">
              <a:prstTxWarp prst="textNoShape">
                <a:avLst/>
              </a:prstTxWarp>
            </a:bodyPr>
            <a:lstStyle/>
            <a:p>
              <a:endParaRPr lang="uk-UA"/>
            </a:p>
          </p:txBody>
        </p:sp>
        <p:sp>
          <p:nvSpPr>
            <p:cNvPr id="20" name="Freeform 67"/>
            <p:cNvSpPr>
              <a:spLocks noEditPoints="1"/>
            </p:cNvSpPr>
            <p:nvPr userDrawn="1"/>
          </p:nvSpPr>
          <p:spPr bwMode="auto">
            <a:xfrm>
              <a:off x="7728278" y="1620599"/>
              <a:ext cx="120377" cy="120377"/>
            </a:xfrm>
            <a:custGeom>
              <a:avLst/>
              <a:gdLst>
                <a:gd name="T0" fmla="*/ 24 w 47"/>
                <a:gd name="T1" fmla="*/ 47 h 47"/>
                <a:gd name="T2" fmla="*/ 0 w 47"/>
                <a:gd name="T3" fmla="*/ 24 h 47"/>
                <a:gd name="T4" fmla="*/ 24 w 47"/>
                <a:gd name="T5" fmla="*/ 0 h 47"/>
                <a:gd name="T6" fmla="*/ 47 w 47"/>
                <a:gd name="T7" fmla="*/ 24 h 47"/>
                <a:gd name="T8" fmla="*/ 24 w 47"/>
                <a:gd name="T9" fmla="*/ 47 h 47"/>
                <a:gd name="T10" fmla="*/ 24 w 47"/>
                <a:gd name="T11" fmla="*/ 4 h 47"/>
                <a:gd name="T12" fmla="*/ 4 w 47"/>
                <a:gd name="T13" fmla="*/ 24 h 47"/>
                <a:gd name="T14" fmla="*/ 24 w 47"/>
                <a:gd name="T15" fmla="*/ 43 h 47"/>
                <a:gd name="T16" fmla="*/ 43 w 47"/>
                <a:gd name="T17" fmla="*/ 24 h 47"/>
                <a:gd name="T18" fmla="*/ 24 w 47"/>
                <a:gd name="T1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47"/>
                  </a:moveTo>
                  <a:cubicBezTo>
                    <a:pt x="11" y="47"/>
                    <a:pt x="0" y="37"/>
                    <a:pt x="0" y="24"/>
                  </a:cubicBezTo>
                  <a:cubicBezTo>
                    <a:pt x="0" y="11"/>
                    <a:pt x="11" y="0"/>
                    <a:pt x="24" y="0"/>
                  </a:cubicBezTo>
                  <a:cubicBezTo>
                    <a:pt x="37" y="0"/>
                    <a:pt x="47" y="11"/>
                    <a:pt x="47" y="24"/>
                  </a:cubicBezTo>
                  <a:cubicBezTo>
                    <a:pt x="47" y="37"/>
                    <a:pt x="37" y="47"/>
                    <a:pt x="24" y="47"/>
                  </a:cubicBezTo>
                  <a:close/>
                  <a:moveTo>
                    <a:pt x="24" y="4"/>
                  </a:moveTo>
                  <a:cubicBezTo>
                    <a:pt x="13" y="4"/>
                    <a:pt x="4" y="13"/>
                    <a:pt x="4" y="24"/>
                  </a:cubicBezTo>
                  <a:cubicBezTo>
                    <a:pt x="4" y="34"/>
                    <a:pt x="13" y="43"/>
                    <a:pt x="24" y="43"/>
                  </a:cubicBezTo>
                  <a:cubicBezTo>
                    <a:pt x="35" y="43"/>
                    <a:pt x="43" y="34"/>
                    <a:pt x="43" y="24"/>
                  </a:cubicBezTo>
                  <a:cubicBezTo>
                    <a:pt x="43" y="13"/>
                    <a:pt x="35" y="4"/>
                    <a:pt x="24" y="4"/>
                  </a:cubicBezTo>
                  <a:close/>
                </a:path>
              </a:pathLst>
            </a:custGeom>
            <a:solidFill>
              <a:srgbClr val="B2B2B2">
                <a:alpha val="11000"/>
              </a:srgbClr>
            </a:solidFill>
            <a:ln>
              <a:noFill/>
            </a:ln>
          </p:spPr>
          <p:txBody>
            <a:bodyPr vert="horz" wrap="square" lIns="91440" tIns="45720" rIns="91440" bIns="45720" numCol="1" anchor="t" anchorCtr="0" compatLnSpc="1">
              <a:prstTxWarp prst="textNoShape">
                <a:avLst/>
              </a:prstTxWarp>
            </a:bodyPr>
            <a:lstStyle/>
            <a:p>
              <a:endParaRPr lang="uk-UA"/>
            </a:p>
          </p:txBody>
        </p:sp>
      </p:grpSp>
    </p:spTree>
    <p:extLst>
      <p:ext uri="{BB962C8B-B14F-4D97-AF65-F5344CB8AC3E}">
        <p14:creationId xmlns:p14="http://schemas.microsoft.com/office/powerpoint/2010/main" val="795264049"/>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68" r:id="rId3"/>
    <p:sldLayoutId id="2147483671" r:id="rId4"/>
    <p:sldLayoutId id="2147483669" r:id="rId5"/>
    <p:sldLayoutId id="2147483670" r:id="rId6"/>
    <p:sldLayoutId id="2147483651" r:id="rId7"/>
    <p:sldLayoutId id="2147483652" r:id="rId8"/>
    <p:sldLayoutId id="2147483662" r:id="rId9"/>
    <p:sldLayoutId id="2147483653" r:id="rId10"/>
    <p:sldLayoutId id="2147483654" r:id="rId11"/>
    <p:sldLayoutId id="2147483667" r:id="rId12"/>
    <p:sldLayoutId id="2147483661" r:id="rId13"/>
    <p:sldLayoutId id="2147483660" r:id="rId14"/>
    <p:sldLayoutId id="2147483656" r:id="rId15"/>
    <p:sldLayoutId id="2147483659" r:id="rId16"/>
    <p:sldLayoutId id="2147483663" r:id="rId17"/>
    <p:sldLayoutId id="2147483664" r:id="rId18"/>
    <p:sldLayoutId id="2147483665" r:id="rId19"/>
    <p:sldLayoutId id="2147483666" r:id="rId20"/>
    <p:sldLayoutId id="2147483657" r:id="rId21"/>
    <p:sldLayoutId id="2147483658" r:id="rId22"/>
  </p:sldLayoutIdLst>
  <p:txStyles>
    <p:titleStyle>
      <a:lvl1pPr algn="l" defTabSz="914400" rtl="0" eaLnBrk="1" latinLnBrk="0" hangingPunct="1">
        <a:spcBef>
          <a:spcPct val="0"/>
        </a:spcBef>
        <a:buNone/>
        <a:defRPr sz="1800" kern="1200">
          <a:solidFill>
            <a:srgbClr val="FFFF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a:t>About </a:t>
            </a:r>
            <a:r>
              <a:rPr lang="en-US" b="1" dirty="0"/>
              <a:t>Us</a:t>
            </a:r>
            <a:endParaRPr lang="uk-UA" b="1" dirty="0"/>
          </a:p>
        </p:txBody>
      </p:sp>
      <p:sp>
        <p:nvSpPr>
          <p:cNvPr id="38" name="Date Placeholder 37"/>
          <p:cNvSpPr>
            <a:spLocks noGrp="1"/>
          </p:cNvSpPr>
          <p:nvPr>
            <p:ph type="dt" sz="half" idx="14"/>
          </p:nvPr>
        </p:nvSpPr>
        <p:spPr/>
        <p:txBody>
          <a:bodyPr/>
          <a:lstStyle/>
          <a:p>
            <a:r>
              <a:rPr lang="en-US" dirty="0">
                <a:solidFill>
                  <a:srgbClr val="175B41"/>
                </a:solidFill>
                <a:latin typeface="+mj-lt"/>
              </a:rPr>
              <a:t>214.544.4000</a:t>
            </a:r>
            <a:endParaRPr lang="uk-UA" dirty="0">
              <a:solidFill>
                <a:srgbClr val="175B41"/>
              </a:solidFill>
              <a:latin typeface="+mj-lt"/>
            </a:endParaRPr>
          </a:p>
        </p:txBody>
      </p:sp>
      <p:sp>
        <p:nvSpPr>
          <p:cNvPr id="39" name="Footer Placeholder 38"/>
          <p:cNvSpPr>
            <a:spLocks noGrp="1"/>
          </p:cNvSpPr>
          <p:nvPr>
            <p:ph type="ftr" sz="quarter" idx="15"/>
          </p:nvPr>
        </p:nvSpPr>
        <p:spPr/>
        <p:txBody>
          <a:bodyPr/>
          <a:lstStyle/>
          <a:p>
            <a:r>
              <a:rPr lang="en-US" dirty="0">
                <a:latin typeface="+mj-lt"/>
              </a:rPr>
              <a:t>www.abernathy-law.com</a:t>
            </a:r>
            <a:endParaRPr lang="uk-UA" dirty="0">
              <a:latin typeface="+mj-lt"/>
            </a:endParaRPr>
          </a:p>
        </p:txBody>
      </p:sp>
      <p:sp>
        <p:nvSpPr>
          <p:cNvPr id="40" name="Slide Number Placeholder 39"/>
          <p:cNvSpPr>
            <a:spLocks noGrp="1"/>
          </p:cNvSpPr>
          <p:nvPr>
            <p:ph type="sldNum" sz="quarter" idx="16"/>
          </p:nvPr>
        </p:nvSpPr>
        <p:spPr/>
        <p:txBody>
          <a:bodyPr/>
          <a:lstStyle/>
          <a:p>
            <a:fld id="{5A12E19C-F0D7-470F-8E3A-FEF858791E3B}" type="slidenum">
              <a:rPr lang="uk-UA" smtClean="0"/>
              <a:pPr/>
              <a:t>1</a:t>
            </a:fld>
            <a:endParaRPr lang="uk-UA"/>
          </a:p>
        </p:txBody>
      </p:sp>
      <p:sp>
        <p:nvSpPr>
          <p:cNvPr id="46" name="Content Placeholder 45"/>
          <p:cNvSpPr>
            <a:spLocks noGrp="1"/>
          </p:cNvSpPr>
          <p:nvPr>
            <p:ph sz="quarter" idx="19"/>
          </p:nvPr>
        </p:nvSpPr>
        <p:spPr/>
        <p:txBody>
          <a:bodyPr>
            <a:normAutofit/>
          </a:bodyPr>
          <a:lstStyle/>
          <a:p>
            <a:r>
              <a:rPr lang="en-US" sz="1200" dirty="0"/>
              <a:t>Chad Timmons</a:t>
            </a:r>
          </a:p>
          <a:p>
            <a:r>
              <a:rPr lang="en-US" sz="1200" dirty="0"/>
              <a:t>Director</a:t>
            </a:r>
            <a:r>
              <a:rPr lang="en-US" sz="1200"/>
              <a:t>/Shareholder</a:t>
            </a:r>
            <a:endParaRPr lang="en-US" sz="1200" dirty="0"/>
          </a:p>
          <a:p>
            <a:r>
              <a:rPr lang="en-US" sz="1200" dirty="0"/>
              <a:t>Abernathy, Roeder, Boyd &amp; Hullett, P.C.</a:t>
            </a:r>
          </a:p>
          <a:p>
            <a:endParaRPr lang="en-US" sz="1200" dirty="0"/>
          </a:p>
          <a:p>
            <a:r>
              <a:rPr lang="en-US" sz="1200" dirty="0"/>
              <a:t>Angie Sander</a:t>
            </a:r>
          </a:p>
          <a:p>
            <a:r>
              <a:rPr lang="en-US" sz="1200" dirty="0"/>
              <a:t>Associate</a:t>
            </a:r>
          </a:p>
          <a:p>
            <a:r>
              <a:rPr lang="en-US" sz="1200" dirty="0"/>
              <a:t>Abernathy, Roeder, Boyd &amp; Hullett, P.C.</a:t>
            </a:r>
          </a:p>
        </p:txBody>
      </p:sp>
      <p:sp>
        <p:nvSpPr>
          <p:cNvPr id="48" name="Text Placeholder 47"/>
          <p:cNvSpPr>
            <a:spLocks noGrp="1"/>
          </p:cNvSpPr>
          <p:nvPr>
            <p:ph type="body" sz="quarter" idx="20"/>
          </p:nvPr>
        </p:nvSpPr>
        <p:spPr/>
        <p:txBody>
          <a:bodyPr>
            <a:noAutofit/>
          </a:bodyPr>
          <a:lstStyle/>
          <a:p>
            <a:r>
              <a:rPr lang="en-US" sz="1800" dirty="0"/>
              <a:t>Title IX - Overview</a:t>
            </a:r>
            <a:endParaRPr lang="uk-UA" sz="1800" dirty="0">
              <a:solidFill>
                <a:schemeClr val="tx2"/>
              </a:solidFill>
              <a:latin typeface="+mj-lt"/>
            </a:endParaRPr>
          </a:p>
        </p:txBody>
      </p:sp>
      <p:grpSp>
        <p:nvGrpSpPr>
          <p:cNvPr id="2" name="Group 1"/>
          <p:cNvGrpSpPr/>
          <p:nvPr/>
        </p:nvGrpSpPr>
        <p:grpSpPr>
          <a:xfrm>
            <a:off x="5364088" y="2016000"/>
            <a:ext cx="3168352" cy="41101"/>
            <a:chOff x="5364088" y="2016000"/>
            <a:chExt cx="3168352" cy="41101"/>
          </a:xfrm>
        </p:grpSpPr>
        <p:cxnSp>
          <p:nvCxnSpPr>
            <p:cNvPr id="50" name="Straight Connector 49"/>
            <p:cNvCxnSpPr/>
            <p:nvPr/>
          </p:nvCxnSpPr>
          <p:spPr>
            <a:xfrm>
              <a:off x="5364088" y="2016000"/>
              <a:ext cx="3168352" cy="0"/>
            </a:xfrm>
            <a:prstGeom prst="line">
              <a:avLst/>
            </a:prstGeom>
            <a:ln w="3175" cmpd="sng">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64088" y="2057101"/>
              <a:ext cx="3168352" cy="0"/>
            </a:xfrm>
            <a:prstGeom prst="line">
              <a:avLst/>
            </a:prstGeom>
            <a:ln w="3175" cmpd="sng">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Placeholder 3"/>
          <p:cNvPicPr>
            <a:picLocks noGrp="1" noChangeAspect="1"/>
          </p:cNvPicPr>
          <p:nvPr>
            <p:ph type="pic" sz="quarter" idx="18"/>
          </p:nvPr>
        </p:nvPicPr>
        <p:blipFill rotWithShape="1">
          <a:blip r:embed="rId3" cstate="print">
            <a:extLst>
              <a:ext uri="{28A0092B-C50C-407E-A947-70E740481C1C}">
                <a14:useLocalDpi xmlns:a14="http://schemas.microsoft.com/office/drawing/2010/main" val="0"/>
              </a:ext>
            </a:extLst>
          </a:blip>
          <a:srcRect l="-259" r="-235"/>
          <a:stretch/>
        </p:blipFill>
        <p:spPr>
          <a:xfrm>
            <a:off x="827584" y="1733343"/>
            <a:ext cx="3816423" cy="1907913"/>
          </a:xfrm>
        </p:spPr>
      </p:pic>
    </p:spTree>
    <p:extLst>
      <p:ext uri="{BB962C8B-B14F-4D97-AF65-F5344CB8AC3E}">
        <p14:creationId xmlns:p14="http://schemas.microsoft.com/office/powerpoint/2010/main" val="4039360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When Must a College Respond?</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10</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611560" y="2787774"/>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800" b="1" dirty="0">
                <a:solidFill>
                  <a:srgbClr val="1B5A41"/>
                </a:solidFill>
              </a:rPr>
              <a:t>“Actual knowledge” </a:t>
            </a:r>
            <a:r>
              <a:rPr lang="en-US" sz="1800" dirty="0"/>
              <a:t>notice of sexual harassment or allegations of sexual harassment to a recipient's Title IX Coordinator or any official of the recipient who has authority to institute corrective measures on behalf of the recipient, or to any employee of an elementary and secondary school.; and</a:t>
            </a:r>
          </a:p>
          <a:p>
            <a:pPr algn="just"/>
            <a:r>
              <a:rPr lang="en-US" sz="1800" dirty="0"/>
              <a:t>Any person (e.g., the alleged victim or any third party) may report to a Title IX Coordinator in person or by e-mail, phone, or mail.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039371"/>
            <a:ext cx="4007271" cy="1723558"/>
          </a:xfrm>
          <a:prstGeom prst="rect">
            <a:avLst/>
          </a:prstGeom>
        </p:spPr>
      </p:pic>
    </p:spTree>
    <p:extLst>
      <p:ext uri="{BB962C8B-B14F-4D97-AF65-F5344CB8AC3E}">
        <p14:creationId xmlns:p14="http://schemas.microsoft.com/office/powerpoint/2010/main" val="2742008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When Must a College Respond?</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11</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685251"/>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buFont typeface="Arial" panose="020B0604020202020204" pitchFamily="34" charset="0"/>
              <a:buChar char="•"/>
            </a:pPr>
            <a:r>
              <a:rPr lang="en-US" sz="2400" b="1" dirty="0">
                <a:solidFill>
                  <a:srgbClr val="1B5A41"/>
                </a:solidFill>
              </a:rPr>
              <a:t>“Education program or activity” </a:t>
            </a:r>
            <a:r>
              <a:rPr lang="en-US" sz="2400" dirty="0">
                <a:solidFill>
                  <a:srgbClr val="1B5A41"/>
                </a:solidFill>
              </a:rPr>
              <a:t>includes situations over which the College exercises substantial control.</a:t>
            </a:r>
          </a:p>
          <a:p>
            <a:pPr lvl="1" algn="just">
              <a:buFont typeface="Arial" panose="020B0604020202020204" pitchFamily="34" charset="0"/>
              <a:buChar char="•"/>
            </a:pPr>
            <a:r>
              <a:rPr lang="en-US" sz="2400" dirty="0">
                <a:solidFill>
                  <a:srgbClr val="1B5A41"/>
                </a:solidFill>
              </a:rPr>
              <a:t>Substantial control over activities includes field trips, academic conferences, or other school-sponsored travel. Substantial control also applies to College-owned buildings.</a:t>
            </a:r>
          </a:p>
        </p:txBody>
      </p:sp>
    </p:spTree>
    <p:extLst>
      <p:ext uri="{BB962C8B-B14F-4D97-AF65-F5344CB8AC3E}">
        <p14:creationId xmlns:p14="http://schemas.microsoft.com/office/powerpoint/2010/main" val="18043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First Response Protocols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12</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685018" y="1707654"/>
            <a:ext cx="8207375" cy="394839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a:solidFill>
                  <a:srgbClr val="1B5A41"/>
                </a:solidFill>
              </a:rPr>
              <a:t>The new regulations establish a first response protocol for Title IX Coordinators. Specifically, if anyone reports sexual harassment, the Title IX Coordinator must:</a:t>
            </a:r>
          </a:p>
          <a:p>
            <a:pPr algn="just"/>
            <a:r>
              <a:rPr lang="en-US" sz="2000" dirty="0">
                <a:solidFill>
                  <a:srgbClr val="1B5A41"/>
                </a:solidFill>
              </a:rPr>
              <a:t>Promptly contact the complainant to confidentially discuss the availability of </a:t>
            </a:r>
            <a:r>
              <a:rPr lang="en-US" sz="2000" b="1" u="sng" dirty="0">
                <a:solidFill>
                  <a:srgbClr val="1B5A41"/>
                </a:solidFill>
              </a:rPr>
              <a:t>supportive measures</a:t>
            </a:r>
            <a:r>
              <a:rPr lang="en-US" sz="2000" dirty="0">
                <a:solidFill>
                  <a:srgbClr val="1B5A41"/>
                </a:solidFill>
              </a:rPr>
              <a:t>.</a:t>
            </a:r>
          </a:p>
          <a:p>
            <a:pPr algn="just"/>
            <a:r>
              <a:rPr lang="en-US" sz="2000" dirty="0">
                <a:solidFill>
                  <a:srgbClr val="1B5A41"/>
                </a:solidFill>
              </a:rPr>
              <a:t>Explain that supportive measures are available with or without the filing of a formal complaint.</a:t>
            </a:r>
          </a:p>
          <a:p>
            <a:pPr algn="just"/>
            <a:r>
              <a:rPr lang="en-US" sz="2000" dirty="0">
                <a:solidFill>
                  <a:srgbClr val="1B5A41"/>
                </a:solidFill>
              </a:rPr>
              <a:t>Explain to the complainant the process for filing a formal complaint.  </a:t>
            </a:r>
          </a:p>
          <a:p>
            <a:pPr algn="just"/>
            <a:endParaRPr lang="en-US" sz="2000" dirty="0">
              <a:solidFill>
                <a:srgbClr val="1B5A41"/>
              </a:solidFill>
            </a:endParaRPr>
          </a:p>
          <a:p>
            <a:pPr lvl="1" algn="just"/>
            <a:endParaRPr lang="en-US" sz="1800" dirty="0">
              <a:solidFill>
                <a:srgbClr val="1B5A41"/>
              </a:solidFill>
            </a:endParaRPr>
          </a:p>
        </p:txBody>
      </p:sp>
    </p:spTree>
    <p:extLst>
      <p:ext uri="{BB962C8B-B14F-4D97-AF65-F5344CB8AC3E}">
        <p14:creationId xmlns:p14="http://schemas.microsoft.com/office/powerpoint/2010/main" val="3334343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700" dirty="0"/>
            </a:br>
            <a:r>
              <a:rPr lang="en-US" sz="2700" dirty="0"/>
              <a:t>First Response Protocols</a:t>
            </a:r>
            <a:r>
              <a:rPr lang="en-US" dirty="0"/>
              <a:t>		</a:t>
            </a:r>
          </a:p>
        </p:txBody>
      </p:sp>
      <p:sp>
        <p:nvSpPr>
          <p:cNvPr id="3" name="Text Placeholder 2"/>
          <p:cNvSpPr>
            <a:spLocks noGrp="1"/>
          </p:cNvSpPr>
          <p:nvPr>
            <p:ph type="body" sz="quarter" idx="17"/>
          </p:nvPr>
        </p:nvSpPr>
        <p:spPr/>
        <p:txBody>
          <a:bodyPr/>
          <a:lstStyle/>
          <a:p>
            <a:r>
              <a:rPr lang="en-US" dirty="0"/>
              <a:t>Abernathy, Roeder, Boyd &amp; Hullett, P.C.</a:t>
            </a:r>
            <a:endParaRPr lang="uk-UA" dirty="0"/>
          </a:p>
        </p:txBody>
      </p:sp>
      <p:sp>
        <p:nvSpPr>
          <p:cNvPr id="4" name="Rectangle 3"/>
          <p:cNvSpPr/>
          <p:nvPr/>
        </p:nvSpPr>
        <p:spPr>
          <a:xfrm>
            <a:off x="457200" y="1344364"/>
            <a:ext cx="5698976" cy="3785652"/>
          </a:xfrm>
          <a:prstGeom prst="rect">
            <a:avLst/>
          </a:prstGeom>
        </p:spPr>
        <p:txBody>
          <a:bodyPr wrap="square">
            <a:spAutoFit/>
          </a:bodyPr>
          <a:lstStyle/>
          <a:p>
            <a:pPr marL="285750" indent="-285750" algn="just">
              <a:buFont typeface="Arial" panose="020B0604020202020204" pitchFamily="34" charset="0"/>
              <a:buChar char="•"/>
            </a:pPr>
            <a:r>
              <a:rPr lang="en-US" sz="1600" dirty="0">
                <a:solidFill>
                  <a:srgbClr val="1B5A41"/>
                </a:solidFill>
              </a:rPr>
              <a:t>Individualized services to restore or preserve equal access to education, protect student and employee safety, or deter sexual harassment.</a:t>
            </a:r>
          </a:p>
          <a:p>
            <a:pPr marL="285750" indent="-285750" algn="just">
              <a:buFont typeface="Arial" panose="020B0604020202020204" pitchFamily="34" charset="0"/>
              <a:buChar char="•"/>
            </a:pPr>
            <a:r>
              <a:rPr lang="en-US" sz="1600" dirty="0">
                <a:solidFill>
                  <a:srgbClr val="1B5A41"/>
                </a:solidFill>
              </a:rPr>
              <a:t>Can include counseling, extensions of deadlines or other course-related adjustments, changes in work locations, leaves of absence, escort services, modifications in class or work schedules, restrictions on contact between the parties and/or increased security in certain areas of the campus. </a:t>
            </a:r>
          </a:p>
          <a:p>
            <a:pPr marL="285750" indent="-285750" algn="just">
              <a:buFont typeface="Arial" panose="020B0604020202020204" pitchFamily="34" charset="0"/>
              <a:buChar char="•"/>
            </a:pPr>
            <a:r>
              <a:rPr lang="en-US" sz="1600" dirty="0">
                <a:solidFill>
                  <a:srgbClr val="1B5A41"/>
                </a:solidFill>
              </a:rPr>
              <a:t>Cannot be punitive or disciplinary.</a:t>
            </a:r>
          </a:p>
          <a:p>
            <a:pPr marL="285750" indent="-285750" algn="just">
              <a:buFont typeface="Arial" panose="020B0604020202020204" pitchFamily="34" charset="0"/>
              <a:buChar char="•"/>
            </a:pPr>
            <a:r>
              <a:rPr lang="en-US" sz="1600" dirty="0">
                <a:solidFill>
                  <a:srgbClr val="1B5A41"/>
                </a:solidFill>
              </a:rPr>
              <a:t>Completely removing a respondent from an activity would likely be considered </a:t>
            </a:r>
            <a:r>
              <a:rPr lang="en-US" sz="1600" i="1" dirty="0">
                <a:solidFill>
                  <a:srgbClr val="1B5A41"/>
                </a:solidFill>
              </a:rPr>
              <a:t>punitive </a:t>
            </a:r>
            <a:r>
              <a:rPr lang="en-US" sz="1600" dirty="0">
                <a:solidFill>
                  <a:srgbClr val="1B5A41"/>
                </a:solidFill>
              </a:rPr>
              <a:t>except in emergency removals.</a:t>
            </a:r>
          </a:p>
          <a:p>
            <a:pPr marL="285750" indent="-285750" algn="just">
              <a:buFont typeface="Arial" panose="020B0604020202020204" pitchFamily="34" charset="0"/>
              <a:buChar char="•"/>
            </a:pPr>
            <a:r>
              <a:rPr lang="en-US" sz="1600" dirty="0">
                <a:solidFill>
                  <a:srgbClr val="1B5A41"/>
                </a:solidFill>
              </a:rPr>
              <a:t>Must be provided free of charge to the complainant.</a:t>
            </a:r>
          </a:p>
          <a:p>
            <a:pPr lvl="1" algn="just"/>
            <a:endParaRPr lang="en-US" sz="1600" dirty="0">
              <a:solidFill>
                <a:srgbClr val="1B5A41"/>
              </a:solidFill>
            </a:endParaRPr>
          </a:p>
        </p:txBody>
      </p:sp>
      <p:sp>
        <p:nvSpPr>
          <p:cNvPr id="5" name="TextBox 4"/>
          <p:cNvSpPr txBox="1"/>
          <p:nvPr/>
        </p:nvSpPr>
        <p:spPr>
          <a:xfrm>
            <a:off x="2915816" y="934305"/>
            <a:ext cx="5976664" cy="369332"/>
          </a:xfrm>
          <a:prstGeom prst="rect">
            <a:avLst/>
          </a:prstGeom>
          <a:noFill/>
        </p:spPr>
        <p:txBody>
          <a:bodyPr wrap="square" rtlCol="0">
            <a:spAutoFit/>
          </a:bodyPr>
          <a:lstStyle/>
          <a:p>
            <a:r>
              <a:rPr lang="en-US" b="1" dirty="0"/>
              <a:t>What are Supportive Measures?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071" y="1669630"/>
            <a:ext cx="2649323" cy="2270272"/>
          </a:xfrm>
          <a:prstGeom prst="rect">
            <a:avLst/>
          </a:prstGeom>
        </p:spPr>
      </p:pic>
    </p:spTree>
    <p:extLst>
      <p:ext uri="{BB962C8B-B14F-4D97-AF65-F5344CB8AC3E}">
        <p14:creationId xmlns:p14="http://schemas.microsoft.com/office/powerpoint/2010/main" val="4242958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Emergency Removals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14</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215529"/>
            <a:ext cx="8207375" cy="343295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000" dirty="0">
                <a:solidFill>
                  <a:srgbClr val="1B5A41"/>
                </a:solidFill>
              </a:rPr>
              <a:t>Title IX regulations do not prohibit immediate removal of a respondent from the education program or activity on an emergency basis.</a:t>
            </a:r>
          </a:p>
          <a:p>
            <a:pPr lvl="1" algn="just"/>
            <a:r>
              <a:rPr lang="en-US" sz="1800" dirty="0">
                <a:solidFill>
                  <a:srgbClr val="1B5A41"/>
                </a:solidFill>
              </a:rPr>
              <a:t>This is only if the College conducts an individualized safety and risk analysis and determines emergency removal is necessary in order to protect a student or other individual from an immediate threat to physical health or safety.   </a:t>
            </a:r>
          </a:p>
          <a:p>
            <a:pPr lvl="1" algn="just"/>
            <a:r>
              <a:rPr lang="en-US" sz="1800" dirty="0">
                <a:solidFill>
                  <a:srgbClr val="1B5A41"/>
                </a:solidFill>
              </a:rPr>
              <a:t>The College must provide the respondent with notice and an opportunity to challenge the decision immediately after the removal. </a:t>
            </a:r>
          </a:p>
        </p:txBody>
      </p:sp>
    </p:spTree>
    <p:extLst>
      <p:ext uri="{BB962C8B-B14F-4D97-AF65-F5344CB8AC3E}">
        <p14:creationId xmlns:p14="http://schemas.microsoft.com/office/powerpoint/2010/main" val="2612252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Formal Complaint</a:t>
            </a:r>
          </a:p>
        </p:txBody>
      </p:sp>
      <p:sp>
        <p:nvSpPr>
          <p:cNvPr id="4" name="Content Placeholder 3"/>
          <p:cNvSpPr>
            <a:spLocks noGrp="1"/>
          </p:cNvSpPr>
          <p:nvPr>
            <p:ph idx="1"/>
          </p:nvPr>
        </p:nvSpPr>
        <p:spPr/>
        <p:txBody>
          <a:bodyPr>
            <a:noAutofit/>
          </a:bodyPr>
          <a:lstStyle/>
          <a:p>
            <a:pPr marL="0" indent="0">
              <a:buNone/>
            </a:pPr>
            <a:r>
              <a:rPr lang="en-US" sz="3200" b="1" dirty="0">
                <a:solidFill>
                  <a:srgbClr val="1B5A41"/>
                </a:solidFill>
              </a:rPr>
              <a:t>What is a formal complaint?</a:t>
            </a:r>
          </a:p>
          <a:p>
            <a:pPr lvl="1" algn="just"/>
            <a:r>
              <a:rPr lang="en-US" sz="2800" dirty="0">
                <a:solidFill>
                  <a:srgbClr val="1B5A41"/>
                </a:solidFill>
              </a:rPr>
              <a:t>A formal complaint is a document filed by the complainant or signed by the Title IX Coordinator alleging sexual harassment against a respondent and requesting an investigation into the allegations.</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endParaRPr lang="uk-UA" sz="1100" dirty="0"/>
          </a:p>
          <a:p>
            <a:endParaRPr lang="en-US" sz="1100" dirty="0"/>
          </a:p>
        </p:txBody>
      </p:sp>
      <p:sp>
        <p:nvSpPr>
          <p:cNvPr id="9" name="Footer Placeholder 38"/>
          <p:cNvSpPr>
            <a:spLocks noGrp="1"/>
          </p:cNvSpPr>
          <p:nvPr>
            <p:ph type="ftr" sz="quarter" idx="15"/>
          </p:nvPr>
        </p:nvSpPr>
        <p:spPr>
          <a:xfrm>
            <a:off x="3124200" y="4767263"/>
            <a:ext cx="2895600" cy="273844"/>
          </a:xfrm>
        </p:spPr>
        <p:txBody>
          <a:bodyPr/>
          <a:lstStyle/>
          <a:p>
            <a:r>
              <a:rPr lang="en-US" dirty="0"/>
              <a:t>www.abernathy-law.com</a:t>
            </a:r>
            <a:endParaRPr lang="uk-UA" dirty="0"/>
          </a:p>
        </p:txBody>
      </p:sp>
    </p:spTree>
    <p:extLst>
      <p:ext uri="{BB962C8B-B14F-4D97-AF65-F5344CB8AC3E}">
        <p14:creationId xmlns:p14="http://schemas.microsoft.com/office/powerpoint/2010/main" val="1539926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Title IX Coordinator</a:t>
            </a:r>
            <a:endParaRPr lang="en-US" sz="2000" dirty="0"/>
          </a:p>
        </p:txBody>
      </p:sp>
      <p:sp>
        <p:nvSpPr>
          <p:cNvPr id="6" name="Content Placeholder 5"/>
          <p:cNvSpPr>
            <a:spLocks noGrp="1"/>
          </p:cNvSpPr>
          <p:nvPr>
            <p:ph idx="1"/>
          </p:nvPr>
        </p:nvSpPr>
        <p:spPr/>
        <p:txBody>
          <a:bodyPr>
            <a:normAutofit/>
          </a:bodyPr>
          <a:lstStyle/>
          <a:p>
            <a:pPr lvl="1">
              <a:buFont typeface="Arial" panose="020B0604020202020204" pitchFamily="34" charset="0"/>
              <a:buChar char="•"/>
            </a:pPr>
            <a:r>
              <a:rPr lang="en-US" sz="2000" dirty="0">
                <a:solidFill>
                  <a:srgbClr val="1B5A41"/>
                </a:solidFill>
              </a:rPr>
              <a:t>An administrator designated as the Title IX Coordinator to coordinate efforts to comply with Title IX responsibilities. </a:t>
            </a:r>
          </a:p>
          <a:p>
            <a:pPr lvl="1">
              <a:buFont typeface="Arial" panose="020B0604020202020204" pitchFamily="34" charset="0"/>
              <a:buChar char="•"/>
            </a:pPr>
            <a:r>
              <a:rPr lang="en-US" sz="2000" dirty="0">
                <a:solidFill>
                  <a:srgbClr val="1B5A41"/>
                </a:solidFill>
              </a:rPr>
              <a:t>The Title IX Coordinator’s information including title, address, email and phone number must be given to:</a:t>
            </a:r>
          </a:p>
          <a:p>
            <a:pPr lvl="2">
              <a:buFontTx/>
              <a:buChar char="‒"/>
            </a:pPr>
            <a:r>
              <a:rPr lang="en-US" sz="1800" dirty="0">
                <a:solidFill>
                  <a:srgbClr val="1B5A41"/>
                </a:solidFill>
              </a:rPr>
              <a:t>Parents and Legal Guardians of elementary and secondary school students;</a:t>
            </a:r>
          </a:p>
          <a:p>
            <a:pPr lvl="2">
              <a:buFontTx/>
              <a:buChar char="‒"/>
            </a:pPr>
            <a:r>
              <a:rPr lang="en-US" sz="1800" dirty="0">
                <a:solidFill>
                  <a:srgbClr val="1B5A41"/>
                </a:solidFill>
              </a:rPr>
              <a:t>Students;</a:t>
            </a:r>
          </a:p>
          <a:p>
            <a:pPr lvl="2">
              <a:buFontTx/>
              <a:buChar char="‒"/>
            </a:pPr>
            <a:r>
              <a:rPr lang="en-US" sz="1800" dirty="0">
                <a:solidFill>
                  <a:srgbClr val="1B5A41"/>
                </a:solidFill>
              </a:rPr>
              <a:t>Employees; </a:t>
            </a:r>
          </a:p>
          <a:p>
            <a:pPr lvl="2">
              <a:buFontTx/>
              <a:buChar char="‒"/>
            </a:pPr>
            <a:r>
              <a:rPr lang="en-US" sz="1800" dirty="0">
                <a:solidFill>
                  <a:srgbClr val="1B5A41"/>
                </a:solidFill>
              </a:rPr>
              <a:t>Applicants for admission; and</a:t>
            </a:r>
          </a:p>
          <a:p>
            <a:pPr lvl="2">
              <a:buFontTx/>
              <a:buChar char="‒"/>
            </a:pPr>
            <a:r>
              <a:rPr lang="en-US" sz="1800" dirty="0">
                <a:solidFill>
                  <a:srgbClr val="1B5A41"/>
                </a:solidFill>
              </a:rPr>
              <a:t>Applicants for employment</a:t>
            </a:r>
          </a:p>
          <a:p>
            <a:pPr lvl="2"/>
            <a:endParaRPr lang="en-US" dirty="0"/>
          </a:p>
        </p:txBody>
      </p:sp>
      <p:sp>
        <p:nvSpPr>
          <p:cNvPr id="5" name="Footer Placeholder 38"/>
          <p:cNvSpPr>
            <a:spLocks noGrp="1"/>
          </p:cNvSpPr>
          <p:nvPr>
            <p:ph type="ftr" sz="quarter" idx="15"/>
          </p:nvPr>
        </p:nvSpPr>
        <p:spPr/>
        <p:txBody>
          <a:bodyPr/>
          <a:lstStyle/>
          <a:p>
            <a:r>
              <a:rPr lang="en-US" dirty="0"/>
              <a:t>www.abernathy-law.com</a:t>
            </a:r>
            <a:endParaRPr lang="uk-UA" dirty="0"/>
          </a:p>
        </p:txBody>
      </p:sp>
      <p:sp>
        <p:nvSpPr>
          <p:cNvPr id="4"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endParaRPr lang="uk-UA" sz="1100" dirty="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0084" y="3003798"/>
            <a:ext cx="3803915" cy="2139702"/>
          </a:xfrm>
          <a:prstGeom prst="rect">
            <a:avLst/>
          </a:prstGeom>
        </p:spPr>
      </p:pic>
    </p:spTree>
    <p:extLst>
      <p:ext uri="{BB962C8B-B14F-4D97-AF65-F5344CB8AC3E}">
        <p14:creationId xmlns:p14="http://schemas.microsoft.com/office/powerpoint/2010/main" val="509566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Investigations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17</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502737" y="1059582"/>
            <a:ext cx="8207375" cy="153457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800" dirty="0">
                <a:solidFill>
                  <a:srgbClr val="1B5A41"/>
                </a:solidFill>
              </a:rPr>
              <a:t>Colleges must investigate allegations in any formal complaint and </a:t>
            </a:r>
            <a:r>
              <a:rPr lang="en-US" sz="2800" b="1" u="sng" dirty="0">
                <a:solidFill>
                  <a:srgbClr val="1B5A41"/>
                </a:solidFill>
              </a:rPr>
              <a:t>send written notice</a:t>
            </a:r>
            <a:r>
              <a:rPr lang="en-US" sz="2800" dirty="0">
                <a:solidFill>
                  <a:srgbClr val="1B5A41"/>
                </a:solidFill>
              </a:rPr>
              <a:t> to the complainant, respondent and their parents of the allegations upon receipt of a formal complaint.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255" y="2955413"/>
            <a:ext cx="2633489" cy="1755659"/>
          </a:xfrm>
          <a:prstGeom prst="rect">
            <a:avLst/>
          </a:prstGeom>
        </p:spPr>
      </p:pic>
    </p:spTree>
    <p:extLst>
      <p:ext uri="{BB962C8B-B14F-4D97-AF65-F5344CB8AC3E}">
        <p14:creationId xmlns:p14="http://schemas.microsoft.com/office/powerpoint/2010/main" val="4087985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Written Notice</a:t>
            </a:r>
          </a:p>
        </p:txBody>
      </p:sp>
      <p:graphicFrame>
        <p:nvGraphicFramePr>
          <p:cNvPr id="4" name="Diagram 3"/>
          <p:cNvGraphicFramePr/>
          <p:nvPr>
            <p:extLst>
              <p:ext uri="{D42A27DB-BD31-4B8C-83A1-F6EECF244321}">
                <p14:modId xmlns:p14="http://schemas.microsoft.com/office/powerpoint/2010/main" val="4051040983"/>
              </p:ext>
            </p:extLst>
          </p:nvPr>
        </p:nvGraphicFramePr>
        <p:xfrm>
          <a:off x="179512" y="818866"/>
          <a:ext cx="8712968" cy="4324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2"/>
          <p:cNvSpPr>
            <a:spLocks noGrp="1"/>
          </p:cNvSpPr>
          <p:nvPr>
            <p:ph type="body" sz="quarter" idx="17"/>
          </p:nvPr>
        </p:nvSpPr>
        <p:spPr/>
        <p:txBody>
          <a:bodyPr/>
          <a:lstStyle/>
          <a:p>
            <a:r>
              <a:rPr lang="en-US" dirty="0"/>
              <a:t>Abernathy, Roeder, Boyd &amp; Hullett, P.C.</a:t>
            </a:r>
            <a:endParaRPr lang="uk-UA" dirty="0"/>
          </a:p>
        </p:txBody>
      </p:sp>
    </p:spTree>
    <p:extLst>
      <p:ext uri="{BB962C8B-B14F-4D97-AF65-F5344CB8AC3E}">
        <p14:creationId xmlns:p14="http://schemas.microsoft.com/office/powerpoint/2010/main" val="119899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Investigations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19</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206401"/>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buFont typeface="Arial" panose="020B0604020202020204" pitchFamily="34" charset="0"/>
              <a:buChar char="•"/>
            </a:pPr>
            <a:r>
              <a:rPr lang="en-US" sz="1900" dirty="0">
                <a:solidFill>
                  <a:srgbClr val="1B5A41"/>
                </a:solidFill>
              </a:rPr>
              <a:t>The burden of gathering evidence during the investigation remains on the Colleges.</a:t>
            </a:r>
          </a:p>
          <a:p>
            <a:pPr lvl="1" algn="just">
              <a:buFont typeface="Arial" panose="020B0604020202020204" pitchFamily="34" charset="0"/>
              <a:buChar char="•"/>
            </a:pPr>
            <a:r>
              <a:rPr lang="en-US" sz="1900" dirty="0">
                <a:solidFill>
                  <a:srgbClr val="1B5A41"/>
                </a:solidFill>
              </a:rPr>
              <a:t>Colleges must provide equal opportunity for the parties to present facts, witnesses, and any other evidence.</a:t>
            </a:r>
          </a:p>
          <a:p>
            <a:pPr lvl="1" algn="just">
              <a:buFont typeface="Arial" panose="020B0604020202020204" pitchFamily="34" charset="0"/>
              <a:buChar char="•"/>
            </a:pPr>
            <a:r>
              <a:rPr lang="en-US" sz="1900" dirty="0">
                <a:solidFill>
                  <a:srgbClr val="1B5A41"/>
                </a:solidFill>
              </a:rPr>
              <a:t>Colleges cannot restrict the ability of the parties to discuss the allegations or gather evidence.</a:t>
            </a:r>
          </a:p>
          <a:p>
            <a:pPr lvl="1" algn="just">
              <a:buFont typeface="Arial" panose="020B0604020202020204" pitchFamily="34" charset="0"/>
              <a:buChar char="•"/>
            </a:pPr>
            <a:r>
              <a:rPr lang="en-US" sz="1900" dirty="0">
                <a:solidFill>
                  <a:srgbClr val="1B5A41"/>
                </a:solidFill>
              </a:rPr>
              <a:t>Both parties must be allowed an opportunity to select an advisor who may be, but does not need to be, an attorney.</a:t>
            </a:r>
          </a:p>
          <a:p>
            <a:pPr lvl="1" algn="just">
              <a:buFont typeface="Arial" panose="020B0604020202020204" pitchFamily="34" charset="0"/>
              <a:buChar char="•"/>
            </a:pPr>
            <a:r>
              <a:rPr lang="en-US" sz="1900" dirty="0">
                <a:solidFill>
                  <a:srgbClr val="1B5A41"/>
                </a:solidFill>
              </a:rPr>
              <a:t>Colleges must send written notices of any investigative interviews, meetings, or hearings.</a:t>
            </a:r>
          </a:p>
        </p:txBody>
      </p:sp>
    </p:spTree>
    <p:extLst>
      <p:ext uri="{BB962C8B-B14F-4D97-AF65-F5344CB8AC3E}">
        <p14:creationId xmlns:p14="http://schemas.microsoft.com/office/powerpoint/2010/main" val="2291096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TITLE IX</a:t>
            </a:r>
            <a:endParaRPr lang="uk-UA" sz="2400" b="1" dirty="0"/>
          </a:p>
        </p:txBody>
      </p:sp>
      <p:sp>
        <p:nvSpPr>
          <p:cNvPr id="39" name="Footer Placeholder 38"/>
          <p:cNvSpPr>
            <a:spLocks noGrp="1"/>
          </p:cNvSpPr>
          <p:nvPr>
            <p:ph type="ftr" sz="quarter" idx="15"/>
          </p:nvPr>
        </p:nvSpPr>
        <p:spPr/>
        <p:txBody>
          <a:bodyPr/>
          <a:lstStyle/>
          <a:p>
            <a:pPr lvl="0"/>
            <a:r>
              <a:rPr lang="en-US" dirty="0">
                <a:solidFill>
                  <a:srgbClr val="323232">
                    <a:tint val="75000"/>
                  </a:srgbClr>
                </a:solidFill>
                <a:latin typeface="Georgia"/>
              </a:rPr>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2</a:t>
            </a:fld>
            <a:endParaRPr lang="uk-UA"/>
          </a:p>
        </p:txBody>
      </p:sp>
      <p:sp>
        <p:nvSpPr>
          <p:cNvPr id="43" name="Text Placeholder 42"/>
          <p:cNvSpPr>
            <a:spLocks noGrp="1"/>
          </p:cNvSpPr>
          <p:nvPr>
            <p:ph type="body" sz="quarter" idx="17"/>
          </p:nvPr>
        </p:nvSpPr>
        <p:spPr/>
        <p:txBody>
          <a:bodyPr/>
          <a:lstStyle/>
          <a:p>
            <a:r>
              <a:rPr lang="en-US" dirty="0">
                <a:solidFill>
                  <a:srgbClr val="FFFFFF"/>
                </a:solidFill>
              </a:rPr>
              <a:t>Abernathy, Roeder, Boyd &amp; Hullett, P.C.</a:t>
            </a:r>
            <a:endParaRPr lang="uk-UA" dirty="0">
              <a:solidFill>
                <a:srgbClr val="FFFFFF"/>
              </a:solidFill>
            </a:endParaRPr>
          </a:p>
        </p:txBody>
      </p:sp>
      <p:sp>
        <p:nvSpPr>
          <p:cNvPr id="6" name="TextBox 5"/>
          <p:cNvSpPr txBox="1"/>
          <p:nvPr/>
        </p:nvSpPr>
        <p:spPr>
          <a:xfrm>
            <a:off x="7491770" y="1610359"/>
            <a:ext cx="1040670" cy="276999"/>
          </a:xfrm>
          <a:prstGeom prst="rect">
            <a:avLst/>
          </a:prstGeom>
          <a:noFill/>
        </p:spPr>
        <p:txBody>
          <a:bodyPr wrap="none" rtlCol="0">
            <a:spAutoFit/>
          </a:bodyPr>
          <a:lstStyle/>
          <a:p>
            <a:pPr algn="r"/>
            <a:r>
              <a:rPr lang="en-US" sz="1200" dirty="0">
                <a:solidFill>
                  <a:srgbClr val="FFFFFF"/>
                </a:solidFill>
                <a:latin typeface="+mj-lt"/>
              </a:rPr>
              <a:t>Write it here</a:t>
            </a:r>
            <a:endParaRPr lang="uk-UA" sz="1200" dirty="0">
              <a:solidFill>
                <a:srgbClr val="FFFFFF"/>
              </a:solidFill>
              <a:latin typeface="+mj-lt"/>
            </a:endParaRPr>
          </a:p>
        </p:txBody>
      </p:sp>
      <p:pic>
        <p:nvPicPr>
          <p:cNvPr id="18" name="Picture 4" descr="Title IX / Department Overview"/>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57200" y="987574"/>
            <a:ext cx="7980505" cy="349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140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Investigations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20</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124792" y="2571750"/>
            <a:ext cx="8784208" cy="28922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buFont typeface="Arial" panose="020B0604020202020204" pitchFamily="34" charset="0"/>
              <a:buChar char="•"/>
            </a:pPr>
            <a:r>
              <a:rPr lang="en-US" sz="1900" dirty="0">
                <a:solidFill>
                  <a:srgbClr val="1B5A41"/>
                </a:solidFill>
              </a:rPr>
              <a:t>Colleges are required to disclose to the parties and their advisors any evidence directly related to the allegations and an investigative report that summarizes relevant evidence with at least ten days for the parties to inspect, review, and respond.</a:t>
            </a:r>
          </a:p>
          <a:p>
            <a:pPr lvl="1" algn="just">
              <a:buFont typeface="Arial" panose="020B0604020202020204" pitchFamily="34" charset="0"/>
              <a:buChar char="•"/>
            </a:pPr>
            <a:r>
              <a:rPr lang="en-US" sz="1900" dirty="0">
                <a:solidFill>
                  <a:srgbClr val="1B5A41"/>
                </a:solidFill>
              </a:rPr>
              <a:t>Colleges cannot access any medical, psychological, or similar treatment records without written consent.</a:t>
            </a:r>
          </a:p>
          <a:p>
            <a:pPr lvl="1" algn="just">
              <a:buFont typeface="Arial" panose="020B0604020202020204" pitchFamily="34" charset="0"/>
              <a:buChar char="•"/>
            </a:pPr>
            <a:r>
              <a:rPr lang="en-US" sz="1900" dirty="0">
                <a:solidFill>
                  <a:srgbClr val="1B5A41"/>
                </a:solidFill>
              </a:rPr>
              <a:t>The investigator cannot be the Title IX coordinator and cannot be the decision-maker.</a:t>
            </a:r>
          </a:p>
          <a:p>
            <a:pPr algn="just"/>
            <a:endParaRPr lang="en-US" sz="2000" b="1" dirty="0">
              <a:solidFill>
                <a:srgbClr val="1B5A4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344" y="486976"/>
            <a:ext cx="1963936" cy="1963936"/>
          </a:xfrm>
          <a:prstGeom prst="rect">
            <a:avLst/>
          </a:prstGeom>
        </p:spPr>
      </p:pic>
    </p:spTree>
    <p:extLst>
      <p:ext uri="{BB962C8B-B14F-4D97-AF65-F5344CB8AC3E}">
        <p14:creationId xmlns:p14="http://schemas.microsoft.com/office/powerpoint/2010/main" val="3792536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Procedural Requirements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21</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180527" y="1206401"/>
            <a:ext cx="8856216" cy="338157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buFont typeface="Arial" panose="020B0604020202020204" pitchFamily="34" charset="0"/>
              <a:buChar char="•"/>
            </a:pPr>
            <a:r>
              <a:rPr lang="en-US" sz="1700" dirty="0">
                <a:solidFill>
                  <a:srgbClr val="1B5A41"/>
                </a:solidFill>
              </a:rPr>
              <a:t>A presumption of innocence is required throughout the process. The respondent is not responsible for the alleged conduct until a determination is made at the conclusion of the grievance process.</a:t>
            </a:r>
          </a:p>
          <a:p>
            <a:pPr lvl="1" algn="just">
              <a:buFont typeface="Arial" panose="020B0604020202020204" pitchFamily="34" charset="0"/>
              <a:buChar char="•"/>
            </a:pPr>
            <a:r>
              <a:rPr lang="en-US" sz="1700" dirty="0">
                <a:solidFill>
                  <a:srgbClr val="1B5A41"/>
                </a:solidFill>
              </a:rPr>
              <a:t>Written notice of allegations and an equal opportunity for the parties and their advisors to review the evidence is required.</a:t>
            </a:r>
          </a:p>
          <a:p>
            <a:pPr lvl="1" algn="just">
              <a:buFont typeface="Arial" panose="020B0604020202020204" pitchFamily="34" charset="0"/>
              <a:buChar char="•"/>
            </a:pPr>
            <a:r>
              <a:rPr lang="en-US" sz="1700" dirty="0">
                <a:solidFill>
                  <a:srgbClr val="1B5A41"/>
                </a:solidFill>
              </a:rPr>
              <a:t>Protect any individual, including complainants, respondents, and witnesses, from retaliation for reporting sexual harassment or participating (or refusing to participate) in any Title IX grievance process.</a:t>
            </a:r>
          </a:p>
          <a:p>
            <a:pPr lvl="1" algn="just">
              <a:buFont typeface="Arial" panose="020B0604020202020204" pitchFamily="34" charset="0"/>
              <a:buChar char="•"/>
            </a:pPr>
            <a:r>
              <a:rPr lang="en-US" sz="1700" dirty="0">
                <a:solidFill>
                  <a:srgbClr val="1B5A41"/>
                </a:solidFill>
              </a:rPr>
              <a:t>Provide remedies when a respondent is found responsible. The remedies must be designed to maintain the complainant’s equal access to education.</a:t>
            </a:r>
          </a:p>
          <a:p>
            <a:pPr lvl="1" algn="just">
              <a:buFont typeface="Arial" panose="020B0604020202020204" pitchFamily="34" charset="0"/>
              <a:buChar char="•"/>
            </a:pPr>
            <a:r>
              <a:rPr lang="en-US" sz="1700" dirty="0">
                <a:solidFill>
                  <a:srgbClr val="1B5A41"/>
                </a:solidFill>
              </a:rPr>
              <a:t>An equal opportunity must be available for parties to appeal on specified grounds.</a:t>
            </a:r>
          </a:p>
        </p:txBody>
      </p:sp>
    </p:spTree>
    <p:extLst>
      <p:ext uri="{BB962C8B-B14F-4D97-AF65-F5344CB8AC3E}">
        <p14:creationId xmlns:p14="http://schemas.microsoft.com/office/powerpoint/2010/main" val="1748750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Mandatory Dismissals</a:t>
            </a:r>
          </a:p>
        </p:txBody>
      </p:sp>
      <p:graphicFrame>
        <p:nvGraphicFramePr>
          <p:cNvPr id="4" name="Diagram 3"/>
          <p:cNvGraphicFramePr/>
          <p:nvPr>
            <p:extLst>
              <p:ext uri="{D42A27DB-BD31-4B8C-83A1-F6EECF244321}">
                <p14:modId xmlns:p14="http://schemas.microsoft.com/office/powerpoint/2010/main" val="3763652320"/>
              </p:ext>
            </p:extLst>
          </p:nvPr>
        </p:nvGraphicFramePr>
        <p:xfrm>
          <a:off x="1403648" y="814990"/>
          <a:ext cx="6096000" cy="3989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87624" y="4804946"/>
            <a:ext cx="7200800" cy="338554"/>
          </a:xfrm>
          <a:prstGeom prst="rect">
            <a:avLst/>
          </a:prstGeom>
          <a:noFill/>
        </p:spPr>
        <p:txBody>
          <a:bodyPr wrap="square" rtlCol="0">
            <a:spAutoFit/>
          </a:bodyPr>
          <a:lstStyle/>
          <a:p>
            <a:pPr algn="ctr"/>
            <a:r>
              <a:rPr lang="en-US" sz="1600" dirty="0">
                <a:solidFill>
                  <a:srgbClr val="1B5A41"/>
                </a:solidFill>
              </a:rPr>
              <a:t>*Colleges can still investigate these claims under their Code of Conduct.</a:t>
            </a:r>
          </a:p>
        </p:txBody>
      </p:sp>
      <p:sp>
        <p:nvSpPr>
          <p:cNvPr id="6" name="Text Placeholder 42"/>
          <p:cNvSpPr>
            <a:spLocks noGrp="1"/>
          </p:cNvSpPr>
          <p:nvPr>
            <p:ph type="body" sz="quarter" idx="17"/>
          </p:nvPr>
        </p:nvSpPr>
        <p:spPr/>
        <p:txBody>
          <a:bodyPr/>
          <a:lstStyle/>
          <a:p>
            <a:r>
              <a:rPr lang="en-US" dirty="0"/>
              <a:t>Abernathy, Roeder, Boyd &amp; Hullett, P.C.</a:t>
            </a:r>
            <a:endParaRPr lang="uk-UA" dirty="0"/>
          </a:p>
        </p:txBody>
      </p:sp>
    </p:spTree>
    <p:extLst>
      <p:ext uri="{BB962C8B-B14F-4D97-AF65-F5344CB8AC3E}">
        <p14:creationId xmlns:p14="http://schemas.microsoft.com/office/powerpoint/2010/main" val="27240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Discretionary Dismissals</a:t>
            </a:r>
          </a:p>
        </p:txBody>
      </p:sp>
      <p:graphicFrame>
        <p:nvGraphicFramePr>
          <p:cNvPr id="4" name="Diagram 3"/>
          <p:cNvGraphicFramePr/>
          <p:nvPr>
            <p:extLst>
              <p:ext uri="{D42A27DB-BD31-4B8C-83A1-F6EECF244321}">
                <p14:modId xmlns:p14="http://schemas.microsoft.com/office/powerpoint/2010/main" val="136929380"/>
              </p:ext>
            </p:extLst>
          </p:nvPr>
        </p:nvGraphicFramePr>
        <p:xfrm>
          <a:off x="899592" y="1059582"/>
          <a:ext cx="6840760" cy="3989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2"/>
          <p:cNvSpPr>
            <a:spLocks noGrp="1"/>
          </p:cNvSpPr>
          <p:nvPr>
            <p:ph type="body" sz="quarter" idx="17"/>
          </p:nvPr>
        </p:nvSpPr>
        <p:spPr/>
        <p:txBody>
          <a:bodyPr/>
          <a:lstStyle/>
          <a:p>
            <a:r>
              <a:rPr lang="en-US" dirty="0"/>
              <a:t>Abernathy, Roeder, Boyd &amp; Hullett, P.C.</a:t>
            </a:r>
            <a:endParaRPr lang="uk-UA" dirty="0"/>
          </a:p>
        </p:txBody>
      </p:sp>
    </p:spTree>
    <p:extLst>
      <p:ext uri="{BB962C8B-B14F-4D97-AF65-F5344CB8AC3E}">
        <p14:creationId xmlns:p14="http://schemas.microsoft.com/office/powerpoint/2010/main" val="291329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Hearings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24</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206401"/>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US" sz="2000" dirty="0">
                <a:solidFill>
                  <a:srgbClr val="1B5A41"/>
                </a:solidFill>
              </a:rPr>
              <a:t>Postsecondary institutions are required to hold hearings before a determination is reached.</a:t>
            </a:r>
          </a:p>
          <a:p>
            <a:pPr algn="just">
              <a:buFont typeface="Wingdings" panose="05000000000000000000" pitchFamily="2" charset="2"/>
              <a:buChar char="Ø"/>
            </a:pPr>
            <a:endParaRPr lang="en-US" sz="2000" dirty="0">
              <a:solidFill>
                <a:srgbClr val="1B5A41"/>
              </a:solidFill>
            </a:endParaRPr>
          </a:p>
          <a:p>
            <a:pPr algn="just">
              <a:buFont typeface="Wingdings" panose="05000000000000000000" pitchFamily="2" charset="2"/>
              <a:buChar char="Ø"/>
            </a:pPr>
            <a:r>
              <a:rPr lang="en-US" sz="2000" dirty="0">
                <a:solidFill>
                  <a:srgbClr val="1B5A41"/>
                </a:solidFill>
              </a:rPr>
              <a:t>The College must send the finalized version of the investigative report to the parties so they can submit a written responses. Each party </a:t>
            </a:r>
            <a:r>
              <a:rPr lang="en-US" sz="2000" b="1" u="sng" dirty="0">
                <a:solidFill>
                  <a:srgbClr val="1B5A41"/>
                </a:solidFill>
              </a:rPr>
              <a:t>must be allowed</a:t>
            </a:r>
            <a:r>
              <a:rPr lang="en-US" sz="2000" b="1" dirty="0">
                <a:solidFill>
                  <a:srgbClr val="1B5A41"/>
                </a:solidFill>
              </a:rPr>
              <a:t> </a:t>
            </a:r>
            <a:r>
              <a:rPr lang="en-US" sz="2000" dirty="0">
                <a:solidFill>
                  <a:srgbClr val="1B5A41"/>
                </a:solidFill>
              </a:rPr>
              <a:t>to submit written questions for witnesses and must be provided with the answers. The parties should be given additional time for limited follow-up questions.</a:t>
            </a:r>
          </a:p>
          <a:p>
            <a:pPr algn="just">
              <a:buFont typeface="Wingdings" panose="05000000000000000000" pitchFamily="2" charset="2"/>
              <a:buChar char="Ø"/>
            </a:pPr>
            <a:endParaRPr lang="en-US" sz="2000" dirty="0">
              <a:solidFill>
                <a:srgbClr val="1B5A41"/>
              </a:solidFill>
            </a:endParaRPr>
          </a:p>
          <a:p>
            <a:pPr algn="just">
              <a:buFont typeface="Wingdings" panose="05000000000000000000" pitchFamily="2" charset="2"/>
              <a:buChar char="Ø"/>
            </a:pPr>
            <a:r>
              <a:rPr lang="en-US" sz="2000" dirty="0">
                <a:solidFill>
                  <a:srgbClr val="1B5A41"/>
                </a:solidFill>
              </a:rPr>
              <a:t>The investigative report must be sent at least 10 days before a hearing.</a:t>
            </a:r>
          </a:p>
          <a:p>
            <a:pPr algn="just">
              <a:buFont typeface="+mj-lt"/>
              <a:buAutoNum type="alphaLcPeriod" startAt="3"/>
            </a:pPr>
            <a:endParaRPr lang="en-US" sz="1800" dirty="0">
              <a:solidFill>
                <a:srgbClr val="1B5A41"/>
              </a:solidFill>
            </a:endParaRPr>
          </a:p>
        </p:txBody>
      </p:sp>
    </p:spTree>
    <p:extLst>
      <p:ext uri="{BB962C8B-B14F-4D97-AF65-F5344CB8AC3E}">
        <p14:creationId xmlns:p14="http://schemas.microsoft.com/office/powerpoint/2010/main" val="3536066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Informal Resolutions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25</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679113" y="1870442"/>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US" sz="2000" dirty="0">
              <a:solidFill>
                <a:srgbClr val="1B5A41"/>
              </a:solidFill>
            </a:endParaRPr>
          </a:p>
          <a:p>
            <a:pPr lvl="1" algn="just">
              <a:buFont typeface="Arial" panose="020B0604020202020204" pitchFamily="34" charset="0"/>
              <a:buChar char="•"/>
            </a:pPr>
            <a:r>
              <a:rPr lang="en-US" sz="1900" dirty="0">
                <a:solidFill>
                  <a:srgbClr val="1B5A41"/>
                </a:solidFill>
              </a:rPr>
              <a:t>Colleges are not required to but are able to facilitate a resolution through an informal process. With the exception of one type of claim</a:t>
            </a:r>
            <a:r>
              <a:rPr lang="en-US" sz="1900">
                <a:solidFill>
                  <a:srgbClr val="1B5A41"/>
                </a:solidFill>
              </a:rPr>
              <a:t>, Colleges </a:t>
            </a:r>
            <a:r>
              <a:rPr lang="en-US" sz="1900" dirty="0">
                <a:solidFill>
                  <a:srgbClr val="1B5A41"/>
                </a:solidFill>
              </a:rPr>
              <a:t>can provide parties with written notice of the allegations, the requirements of the informal resolution process, and any consequences from participating (i.e. records that will be maintained and could be shared), and obtain voluntary written consent to use the informal resolution process.</a:t>
            </a:r>
          </a:p>
          <a:p>
            <a:pPr lvl="1" algn="just">
              <a:buFont typeface="Arial" panose="020B0604020202020204" pitchFamily="34" charset="0"/>
              <a:buChar char="•"/>
            </a:pPr>
            <a:r>
              <a:rPr lang="en-US" sz="1900" dirty="0">
                <a:solidFill>
                  <a:srgbClr val="1B5A41"/>
                </a:solidFill>
              </a:rPr>
              <a:t>Informal resolutions must be before a neutral third party who is trained.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708" y="851400"/>
            <a:ext cx="2124184" cy="1425665"/>
          </a:xfrm>
          <a:prstGeom prst="rect">
            <a:avLst/>
          </a:prstGeom>
        </p:spPr>
      </p:pic>
    </p:spTree>
    <p:extLst>
      <p:ext uri="{BB962C8B-B14F-4D97-AF65-F5344CB8AC3E}">
        <p14:creationId xmlns:p14="http://schemas.microsoft.com/office/powerpoint/2010/main" val="687157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No Informal Resolutions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26</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1331640" y="1370383"/>
            <a:ext cx="6984776" cy="250334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None/>
            </a:pPr>
            <a:endParaRPr lang="en-US" sz="2000" dirty="0">
              <a:solidFill>
                <a:srgbClr val="1B5A41"/>
              </a:solidFill>
            </a:endParaRPr>
          </a:p>
          <a:p>
            <a:pPr marL="457200" lvl="1" indent="0" algn="just">
              <a:buNone/>
            </a:pPr>
            <a:r>
              <a:rPr lang="en-US" sz="2400" dirty="0">
                <a:solidFill>
                  <a:srgbClr val="1B5A41"/>
                </a:solidFill>
              </a:rPr>
              <a:t>Colleges </a:t>
            </a:r>
            <a:r>
              <a:rPr lang="en-US" sz="2400" b="1" u="sng" dirty="0">
                <a:solidFill>
                  <a:srgbClr val="1B5A41"/>
                </a:solidFill>
              </a:rPr>
              <a:t>cannot</a:t>
            </a:r>
            <a:r>
              <a:rPr lang="en-US" sz="2400" dirty="0">
                <a:solidFill>
                  <a:srgbClr val="1B5A41"/>
                </a:solidFill>
              </a:rPr>
              <a:t> offer or facilitate an informal resolution process to resolve allegations that an employee sexually harassed a student.  This is because of the power differentials inherent in such circumstances.</a:t>
            </a:r>
          </a:p>
          <a:p>
            <a:pPr algn="just">
              <a:buFont typeface="+mj-lt"/>
              <a:buAutoNum type="alphaLcPeriod" startAt="3"/>
            </a:pPr>
            <a:endParaRPr lang="en-US" sz="1800" dirty="0">
              <a:solidFill>
                <a:srgbClr val="1B5A41"/>
              </a:solidFill>
            </a:endParaRPr>
          </a:p>
        </p:txBody>
      </p:sp>
      <p:sp>
        <p:nvSpPr>
          <p:cNvPr id="2" name="Multiply 1"/>
          <p:cNvSpPr/>
          <p:nvPr/>
        </p:nvSpPr>
        <p:spPr>
          <a:xfrm>
            <a:off x="755576" y="1707654"/>
            <a:ext cx="914400" cy="914400"/>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740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Rape Shield</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27</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206401"/>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sz="2000" dirty="0">
              <a:solidFill>
                <a:srgbClr val="1B5A41"/>
              </a:solidFill>
            </a:endParaRPr>
          </a:p>
          <a:p>
            <a:pPr lvl="1" algn="just">
              <a:buFont typeface="Arial" panose="020B0604020202020204" pitchFamily="34" charset="0"/>
              <a:buChar char="•"/>
            </a:pPr>
            <a:r>
              <a:rPr lang="en-US" sz="2000" dirty="0">
                <a:solidFill>
                  <a:srgbClr val="1B5A41"/>
                </a:solidFill>
              </a:rPr>
              <a:t>The new Title IX legislation provides rape shield protections to complainants. </a:t>
            </a:r>
          </a:p>
          <a:p>
            <a:pPr lvl="1" algn="just">
              <a:buFont typeface="Arial" panose="020B0604020202020204" pitchFamily="34" charset="0"/>
              <a:buChar char="•"/>
            </a:pPr>
            <a:r>
              <a:rPr lang="en-US" sz="2000" dirty="0">
                <a:solidFill>
                  <a:srgbClr val="1B5A41"/>
                </a:solidFill>
              </a:rPr>
              <a:t>All questions and evidence about a complainant’s prior sexual behavior will be deemed </a:t>
            </a:r>
            <a:r>
              <a:rPr lang="en-US" sz="2000" u="sng" dirty="0">
                <a:solidFill>
                  <a:srgbClr val="1B5A41"/>
                </a:solidFill>
              </a:rPr>
              <a:t>irrelevant</a:t>
            </a:r>
            <a:r>
              <a:rPr lang="en-US" sz="2000" dirty="0">
                <a:solidFill>
                  <a:srgbClr val="1B5A41"/>
                </a:solidFill>
              </a:rPr>
              <a:t>. </a:t>
            </a:r>
          </a:p>
          <a:p>
            <a:pPr lvl="1" algn="just">
              <a:buFont typeface="Arial" panose="020B0604020202020204" pitchFamily="34" charset="0"/>
              <a:buChar char="•"/>
            </a:pPr>
            <a:r>
              <a:rPr lang="en-US" sz="2000" dirty="0">
                <a:solidFill>
                  <a:srgbClr val="1B5A41"/>
                </a:solidFill>
              </a:rPr>
              <a:t>It will only be allowed to prove that someone other than the respondent committed the alleged misconduct, or it can be offered to prove consent. </a:t>
            </a:r>
          </a:p>
          <a:p>
            <a:pPr algn="just">
              <a:buFont typeface="+mj-lt"/>
              <a:buAutoNum type="alphaLcPeriod" startAt="3"/>
            </a:pPr>
            <a:endParaRPr lang="en-US" sz="1800" dirty="0">
              <a:solidFill>
                <a:srgbClr val="1B5A41"/>
              </a:solidFill>
            </a:endParaRPr>
          </a:p>
        </p:txBody>
      </p:sp>
    </p:spTree>
    <p:extLst>
      <p:ext uri="{BB962C8B-B14F-4D97-AF65-F5344CB8AC3E}">
        <p14:creationId xmlns:p14="http://schemas.microsoft.com/office/powerpoint/2010/main" val="1955767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Standard of Evidence</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28</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534227" y="1142171"/>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a:solidFill>
                  <a:srgbClr val="1B5A41"/>
                </a:solidFill>
              </a:rPr>
              <a:t>Colleges can choose which standard of evidence they want to use – but must use the same standard for all proceedings with students and employees.</a:t>
            </a:r>
          </a:p>
          <a:p>
            <a:pPr algn="just">
              <a:buFont typeface="+mj-lt"/>
              <a:buAutoNum type="alphaLcPeriod" startAt="3"/>
            </a:pPr>
            <a:endParaRPr lang="en-US" sz="1800" dirty="0">
              <a:solidFill>
                <a:srgbClr val="1B5A41"/>
              </a:solidFill>
            </a:endParaRPr>
          </a:p>
        </p:txBody>
      </p:sp>
      <p:sp>
        <p:nvSpPr>
          <p:cNvPr id="7" name="Text Placeholder 13"/>
          <p:cNvSpPr txBox="1">
            <a:spLocks/>
          </p:cNvSpPr>
          <p:nvPr/>
        </p:nvSpPr>
        <p:spPr>
          <a:xfrm>
            <a:off x="452288" y="2283718"/>
            <a:ext cx="3903687" cy="358775"/>
          </a:xfrm>
          <a:prstGeom prst="rect">
            <a:avLst/>
          </a:prstGeom>
        </p:spPr>
        <p:txBody>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rgbClr val="1B5A41"/>
                </a:solidFill>
              </a:rPr>
              <a:t> </a:t>
            </a:r>
            <a:r>
              <a:rPr lang="en-US" sz="1800" b="1" dirty="0">
                <a:solidFill>
                  <a:srgbClr val="C00000"/>
                </a:solidFill>
              </a:rPr>
              <a:t>Clear and Convincing Evidence</a:t>
            </a:r>
          </a:p>
        </p:txBody>
      </p:sp>
      <p:grpSp>
        <p:nvGrpSpPr>
          <p:cNvPr id="8" name="Group 7"/>
          <p:cNvGrpSpPr/>
          <p:nvPr/>
        </p:nvGrpSpPr>
        <p:grpSpPr>
          <a:xfrm flipV="1">
            <a:off x="646302" y="2642493"/>
            <a:ext cx="3515657" cy="45719"/>
            <a:chOff x="5364088" y="2016000"/>
            <a:chExt cx="3168352" cy="41101"/>
          </a:xfrm>
        </p:grpSpPr>
        <p:cxnSp>
          <p:nvCxnSpPr>
            <p:cNvPr id="9" name="Straight Connector 8"/>
            <p:cNvCxnSpPr/>
            <p:nvPr/>
          </p:nvCxnSpPr>
          <p:spPr>
            <a:xfrm>
              <a:off x="5364088" y="2016000"/>
              <a:ext cx="3168352" cy="0"/>
            </a:xfrm>
            <a:prstGeom prst="line">
              <a:avLst/>
            </a:prstGeom>
            <a:ln w="3175" cmpd="sng">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64088" y="2057101"/>
              <a:ext cx="3168352" cy="0"/>
            </a:xfrm>
            <a:prstGeom prst="line">
              <a:avLst/>
            </a:prstGeom>
            <a:ln w="3175" cmpd="sng">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sp>
        <p:nvSpPr>
          <p:cNvPr id="11" name="Text Placeholder 13"/>
          <p:cNvSpPr txBox="1">
            <a:spLocks/>
          </p:cNvSpPr>
          <p:nvPr/>
        </p:nvSpPr>
        <p:spPr>
          <a:xfrm>
            <a:off x="467187" y="2688212"/>
            <a:ext cx="3903687" cy="1755746"/>
          </a:xfrm>
          <a:prstGeom prst="rect">
            <a:avLst/>
          </a:prstGeom>
        </p:spPr>
        <p:txBody>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US" sz="2000" dirty="0">
              <a:solidFill>
                <a:srgbClr val="1B5A41"/>
              </a:solidFill>
            </a:endParaRPr>
          </a:p>
        </p:txBody>
      </p:sp>
      <p:sp>
        <p:nvSpPr>
          <p:cNvPr id="12" name="Text Placeholder 13"/>
          <p:cNvSpPr txBox="1">
            <a:spLocks/>
          </p:cNvSpPr>
          <p:nvPr/>
        </p:nvSpPr>
        <p:spPr>
          <a:xfrm>
            <a:off x="4349890" y="2301542"/>
            <a:ext cx="3903687" cy="358775"/>
          </a:xfrm>
          <a:prstGeom prst="rect">
            <a:avLst/>
          </a:prstGeom>
        </p:spPr>
        <p:txBody>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dirty="0">
                <a:solidFill>
                  <a:srgbClr val="C00000"/>
                </a:solidFill>
              </a:rPr>
              <a:t>Preponderance of Evidence</a:t>
            </a:r>
          </a:p>
        </p:txBody>
      </p:sp>
      <p:grpSp>
        <p:nvGrpSpPr>
          <p:cNvPr id="13" name="Group 12"/>
          <p:cNvGrpSpPr/>
          <p:nvPr/>
        </p:nvGrpSpPr>
        <p:grpSpPr>
          <a:xfrm flipV="1">
            <a:off x="4743144" y="2642493"/>
            <a:ext cx="3515657" cy="45719"/>
            <a:chOff x="5364088" y="2016000"/>
            <a:chExt cx="3168352" cy="41101"/>
          </a:xfrm>
        </p:grpSpPr>
        <p:cxnSp>
          <p:nvCxnSpPr>
            <p:cNvPr id="14" name="Straight Connector 13"/>
            <p:cNvCxnSpPr/>
            <p:nvPr/>
          </p:nvCxnSpPr>
          <p:spPr>
            <a:xfrm>
              <a:off x="5364088" y="2016000"/>
              <a:ext cx="3168352" cy="0"/>
            </a:xfrm>
            <a:prstGeom prst="line">
              <a:avLst/>
            </a:prstGeom>
            <a:ln w="3175" cmpd="sng">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64088" y="2057101"/>
              <a:ext cx="3168352" cy="0"/>
            </a:xfrm>
            <a:prstGeom prst="line">
              <a:avLst/>
            </a:prstGeom>
            <a:ln w="3175" cmpd="sng">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sp>
        <p:nvSpPr>
          <p:cNvPr id="16" name="Text Placeholder 13"/>
          <p:cNvSpPr txBox="1">
            <a:spLocks/>
          </p:cNvSpPr>
          <p:nvPr/>
        </p:nvSpPr>
        <p:spPr>
          <a:xfrm>
            <a:off x="4564029" y="2688212"/>
            <a:ext cx="3903687" cy="1755746"/>
          </a:xfrm>
          <a:prstGeom prst="rect">
            <a:avLst/>
          </a:prstGeom>
        </p:spPr>
        <p:txBody>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US" sz="2000" dirty="0">
              <a:solidFill>
                <a:srgbClr val="1B5A4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9054" y="2678141"/>
            <a:ext cx="3285892" cy="2229712"/>
          </a:xfrm>
          <a:prstGeom prst="rect">
            <a:avLst/>
          </a:prstGeom>
        </p:spPr>
      </p:pic>
    </p:spTree>
    <p:extLst>
      <p:ext uri="{BB962C8B-B14F-4D97-AF65-F5344CB8AC3E}">
        <p14:creationId xmlns:p14="http://schemas.microsoft.com/office/powerpoint/2010/main" val="73226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4000"/>
                            </p:stCondLst>
                            <p:childTnLst>
                              <p:par>
                                <p:cTn id="37" presetID="1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P spid="7" grpId="0"/>
      <p:bldP spid="11" grpId="0"/>
      <p:bldP spid="12"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Standard of Evidence</a:t>
            </a:r>
          </a:p>
        </p:txBody>
      </p:sp>
      <p:graphicFrame>
        <p:nvGraphicFramePr>
          <p:cNvPr id="4" name="Diagram 3"/>
          <p:cNvGraphicFramePr/>
          <p:nvPr>
            <p:extLst>
              <p:ext uri="{D42A27DB-BD31-4B8C-83A1-F6EECF244321}">
                <p14:modId xmlns:p14="http://schemas.microsoft.com/office/powerpoint/2010/main" val="779819567"/>
              </p:ext>
            </p:extLst>
          </p:nvPr>
        </p:nvGraphicFramePr>
        <p:xfrm>
          <a:off x="1403648" y="108638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2"/>
          <p:cNvSpPr>
            <a:spLocks noGrp="1"/>
          </p:cNvSpPr>
          <p:nvPr>
            <p:ph type="body" sz="quarter" idx="17"/>
          </p:nvPr>
        </p:nvSpPr>
        <p:spPr/>
        <p:txBody>
          <a:bodyPr/>
          <a:lstStyle/>
          <a:p>
            <a:r>
              <a:rPr lang="en-US" dirty="0"/>
              <a:t>Abernathy, Roeder, Boyd &amp; Hullett, P.C.</a:t>
            </a:r>
            <a:endParaRPr lang="uk-UA" dirty="0"/>
          </a:p>
        </p:txBody>
      </p:sp>
    </p:spTree>
    <p:extLst>
      <p:ext uri="{BB962C8B-B14F-4D97-AF65-F5344CB8AC3E}">
        <p14:creationId xmlns:p14="http://schemas.microsoft.com/office/powerpoint/2010/main" val="209615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Presentation Agenda</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3</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102717" y="1685251"/>
            <a:ext cx="5183806" cy="29026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a:solidFill>
                  <a:srgbClr val="1B5A41"/>
                </a:solidFill>
              </a:rPr>
              <a:t>New Definitions</a:t>
            </a:r>
          </a:p>
          <a:p>
            <a:pPr lvl="1"/>
            <a:r>
              <a:rPr lang="en-US" sz="1800" dirty="0">
                <a:solidFill>
                  <a:srgbClr val="1B5A41"/>
                </a:solidFill>
              </a:rPr>
              <a:t>Response Protocols</a:t>
            </a:r>
          </a:p>
          <a:p>
            <a:pPr lvl="1"/>
            <a:r>
              <a:rPr lang="en-US" sz="1800" dirty="0">
                <a:solidFill>
                  <a:srgbClr val="1B5A41"/>
                </a:solidFill>
              </a:rPr>
              <a:t>Emergency Removals</a:t>
            </a:r>
          </a:p>
          <a:p>
            <a:pPr lvl="1"/>
            <a:r>
              <a:rPr lang="en-US" sz="1800" dirty="0">
                <a:solidFill>
                  <a:srgbClr val="1B5A41"/>
                </a:solidFill>
              </a:rPr>
              <a:t>Investigations</a:t>
            </a:r>
          </a:p>
          <a:p>
            <a:pPr lvl="1"/>
            <a:r>
              <a:rPr lang="en-US" sz="1800" dirty="0">
                <a:solidFill>
                  <a:srgbClr val="1B5A41"/>
                </a:solidFill>
              </a:rPr>
              <a:t>Procedural Requirements</a:t>
            </a:r>
          </a:p>
          <a:p>
            <a:pPr lvl="1"/>
            <a:r>
              <a:rPr lang="en-US" sz="1800" dirty="0">
                <a:solidFill>
                  <a:srgbClr val="1B5A41"/>
                </a:solidFill>
              </a:rPr>
              <a:t>Dismissals </a:t>
            </a:r>
          </a:p>
          <a:p>
            <a:pPr lvl="1"/>
            <a:r>
              <a:rPr lang="en-US" sz="1800" dirty="0">
                <a:solidFill>
                  <a:srgbClr val="1B5A41"/>
                </a:solidFill>
              </a:rPr>
              <a:t>Hearings</a:t>
            </a:r>
          </a:p>
        </p:txBody>
      </p:sp>
      <p:sp>
        <p:nvSpPr>
          <p:cNvPr id="21" name="Content Placeholder 45"/>
          <p:cNvSpPr txBox="1">
            <a:spLocks/>
          </p:cNvSpPr>
          <p:nvPr/>
        </p:nvSpPr>
        <p:spPr>
          <a:xfrm>
            <a:off x="5220072" y="1685251"/>
            <a:ext cx="5183806" cy="29026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a:solidFill>
                  <a:srgbClr val="1B5A41"/>
                </a:solidFill>
              </a:rPr>
              <a:t>Informal Removals</a:t>
            </a:r>
          </a:p>
          <a:p>
            <a:pPr lvl="1"/>
            <a:r>
              <a:rPr lang="en-US" sz="1800" dirty="0">
                <a:solidFill>
                  <a:srgbClr val="1B5A41"/>
                </a:solidFill>
              </a:rPr>
              <a:t>Evidence</a:t>
            </a:r>
          </a:p>
          <a:p>
            <a:pPr lvl="1"/>
            <a:r>
              <a:rPr lang="en-US" sz="1800" dirty="0">
                <a:solidFill>
                  <a:srgbClr val="1B5A41"/>
                </a:solidFill>
              </a:rPr>
              <a:t>Decisions</a:t>
            </a:r>
          </a:p>
          <a:p>
            <a:pPr lvl="1"/>
            <a:r>
              <a:rPr lang="en-US" sz="1800" dirty="0">
                <a:solidFill>
                  <a:srgbClr val="1B5A41"/>
                </a:solidFill>
              </a:rPr>
              <a:t>Training</a:t>
            </a:r>
          </a:p>
          <a:p>
            <a:pPr lvl="1"/>
            <a:r>
              <a:rPr lang="en-US" sz="1800" dirty="0">
                <a:solidFill>
                  <a:srgbClr val="1B5A41"/>
                </a:solidFill>
              </a:rPr>
              <a:t>Appeals</a:t>
            </a:r>
          </a:p>
          <a:p>
            <a:pPr lvl="1"/>
            <a:r>
              <a:rPr lang="en-US" sz="1800" dirty="0">
                <a:solidFill>
                  <a:srgbClr val="1B5A41"/>
                </a:solidFill>
              </a:rPr>
              <a:t>Retention</a:t>
            </a:r>
          </a:p>
          <a:p>
            <a:pPr lvl="1"/>
            <a:r>
              <a:rPr lang="en-US" sz="1800" dirty="0">
                <a:solidFill>
                  <a:srgbClr val="1B5A41"/>
                </a:solidFill>
              </a:rPr>
              <a:t>Scenarios</a:t>
            </a:r>
          </a:p>
        </p:txBody>
      </p:sp>
    </p:spTree>
    <p:extLst>
      <p:ext uri="{BB962C8B-B14F-4D97-AF65-F5344CB8AC3E}">
        <p14:creationId xmlns:p14="http://schemas.microsoft.com/office/powerpoint/2010/main" val="2594751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Standard of Evidence</a:t>
            </a:r>
          </a:p>
        </p:txBody>
      </p:sp>
      <p:graphicFrame>
        <p:nvGraphicFramePr>
          <p:cNvPr id="4" name="Diagram 3"/>
          <p:cNvGraphicFramePr/>
          <p:nvPr>
            <p:extLst>
              <p:ext uri="{D42A27DB-BD31-4B8C-83A1-F6EECF244321}">
                <p14:modId xmlns:p14="http://schemas.microsoft.com/office/powerpoint/2010/main" val="934431627"/>
              </p:ext>
            </p:extLst>
          </p:nvPr>
        </p:nvGraphicFramePr>
        <p:xfrm>
          <a:off x="1403648" y="108638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2"/>
          <p:cNvSpPr>
            <a:spLocks noGrp="1"/>
          </p:cNvSpPr>
          <p:nvPr>
            <p:ph type="body" sz="quarter" idx="17"/>
          </p:nvPr>
        </p:nvSpPr>
        <p:spPr/>
        <p:txBody>
          <a:bodyPr/>
          <a:lstStyle/>
          <a:p>
            <a:r>
              <a:rPr lang="en-US" dirty="0"/>
              <a:t>Abernathy, Roeder, Boyd &amp; Hullett, P.C.</a:t>
            </a:r>
            <a:endParaRPr lang="uk-UA" dirty="0"/>
          </a:p>
        </p:txBody>
      </p:sp>
    </p:spTree>
    <p:extLst>
      <p:ext uri="{BB962C8B-B14F-4D97-AF65-F5344CB8AC3E}">
        <p14:creationId xmlns:p14="http://schemas.microsoft.com/office/powerpoint/2010/main" val="34210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Decision Makers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31</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059582"/>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a:solidFill>
                  <a:srgbClr val="1B5A41"/>
                </a:solidFill>
              </a:rPr>
              <a:t>The decision-maker needs to objectively evaluate the evidence and reach a conclusion regarding the sexual harassment claims.</a:t>
            </a:r>
          </a:p>
          <a:p>
            <a:pPr algn="just"/>
            <a:r>
              <a:rPr lang="en-US" sz="1800" dirty="0">
                <a:solidFill>
                  <a:srgbClr val="1B5A41"/>
                </a:solidFill>
              </a:rPr>
              <a:t>The decision maker </a:t>
            </a:r>
            <a:r>
              <a:rPr lang="en-US" sz="1800" b="1" u="sng" dirty="0">
                <a:solidFill>
                  <a:srgbClr val="1B5A41"/>
                </a:solidFill>
              </a:rPr>
              <a:t>cannot</a:t>
            </a:r>
            <a:r>
              <a:rPr lang="en-US" sz="1800" dirty="0">
                <a:solidFill>
                  <a:srgbClr val="1B5A41"/>
                </a:solidFill>
              </a:rPr>
              <a:t> be the same person who conducted the investigation and cannot be the same as the Title IX Coordinator.    </a:t>
            </a:r>
          </a:p>
          <a:p>
            <a:pPr algn="just"/>
            <a:r>
              <a:rPr lang="en-US" sz="1800" dirty="0">
                <a:solidFill>
                  <a:srgbClr val="1B5A41"/>
                </a:solidFill>
              </a:rPr>
              <a:t>Decision makers must be free from conflicts of interests or bias for or against either party.</a:t>
            </a:r>
          </a:p>
          <a:p>
            <a:pPr algn="just"/>
            <a:r>
              <a:rPr lang="en-US" sz="1800" dirty="0">
                <a:solidFill>
                  <a:srgbClr val="1B5A41"/>
                </a:solidFill>
              </a:rPr>
              <a:t>Decision makers must receive special training on how to be impartial and how to determine what evidence is relevant.</a:t>
            </a:r>
          </a:p>
          <a:p>
            <a:pPr algn="just"/>
            <a:r>
              <a:rPr lang="en-US" sz="1800" dirty="0">
                <a:solidFill>
                  <a:srgbClr val="1B5A41"/>
                </a:solidFill>
              </a:rPr>
              <a:t>The decision maker must issue a written decision (even if there is no hearing).</a:t>
            </a:r>
          </a:p>
          <a:p>
            <a:pPr algn="just">
              <a:buFont typeface="+mj-lt"/>
              <a:buAutoNum type="alphaLcPeriod" startAt="3"/>
            </a:pPr>
            <a:endParaRPr lang="en-US" sz="1800" dirty="0">
              <a:solidFill>
                <a:srgbClr val="1B5A41"/>
              </a:solidFill>
            </a:endParaRPr>
          </a:p>
        </p:txBody>
      </p:sp>
    </p:spTree>
    <p:extLst>
      <p:ext uri="{BB962C8B-B14F-4D97-AF65-F5344CB8AC3E}">
        <p14:creationId xmlns:p14="http://schemas.microsoft.com/office/powerpoint/2010/main" val="3593024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Written Decisions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32</a:t>
            </a:fld>
            <a:endParaRPr lang="uk-UA"/>
          </a:p>
        </p:txBody>
      </p:sp>
      <p:sp>
        <p:nvSpPr>
          <p:cNvPr id="43" name="Text Placeholder 42"/>
          <p:cNvSpPr>
            <a:spLocks noGrp="1"/>
          </p:cNvSpPr>
          <p:nvPr>
            <p:ph type="body" sz="quarter" idx="17"/>
          </p:nvPr>
        </p:nvSpPr>
        <p:spPr/>
        <p:txBody>
          <a:bodyPr>
            <a:normAutofit/>
          </a:bodyPr>
          <a:lstStyle/>
          <a:p>
            <a:r>
              <a:rPr lang="en-US" dirty="0"/>
              <a:t>Abernathy, Roeder, Boyd &amp; Hullett, P.C.</a:t>
            </a:r>
            <a:endParaRPr lang="uk-UA" dirty="0"/>
          </a:p>
        </p:txBody>
      </p:sp>
      <p:sp>
        <p:nvSpPr>
          <p:cNvPr id="17" name="Content Placeholder 45"/>
          <p:cNvSpPr txBox="1">
            <a:spLocks/>
          </p:cNvSpPr>
          <p:nvPr/>
        </p:nvSpPr>
        <p:spPr>
          <a:xfrm>
            <a:off x="468313" y="1206401"/>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a:solidFill>
                  <a:srgbClr val="1B5A41"/>
                </a:solidFill>
              </a:rPr>
              <a:t>The written decision must include the following:</a:t>
            </a:r>
          </a:p>
          <a:p>
            <a:pPr marL="0" indent="0" algn="just">
              <a:buNone/>
            </a:pPr>
            <a:endParaRPr lang="en-US" sz="2000" dirty="0">
              <a:solidFill>
                <a:srgbClr val="1B5A41"/>
              </a:solidFill>
            </a:endParaRPr>
          </a:p>
          <a:p>
            <a:pPr algn="just">
              <a:buFont typeface="Wingdings" panose="05000000000000000000" pitchFamily="2" charset="2"/>
              <a:buChar char="ü"/>
            </a:pPr>
            <a:r>
              <a:rPr lang="en-US" sz="2000" dirty="0">
                <a:solidFill>
                  <a:srgbClr val="1B5A41"/>
                </a:solidFill>
              </a:rPr>
              <a:t>The portion of the College’s policy that was violated.</a:t>
            </a:r>
          </a:p>
          <a:p>
            <a:pPr algn="just">
              <a:buFont typeface="Wingdings" panose="05000000000000000000" pitchFamily="2" charset="2"/>
              <a:buChar char="ü"/>
            </a:pPr>
            <a:r>
              <a:rPr lang="en-US" sz="2000" dirty="0">
                <a:solidFill>
                  <a:srgbClr val="1B5A41"/>
                </a:solidFill>
              </a:rPr>
              <a:t>A description of all the procedural steps that were taken by the College. This includes all the interviews that were conducted.</a:t>
            </a:r>
          </a:p>
          <a:p>
            <a:pPr algn="just">
              <a:buFont typeface="Wingdings" panose="05000000000000000000" pitchFamily="2" charset="2"/>
              <a:buChar char="ü"/>
            </a:pPr>
            <a:r>
              <a:rPr lang="en-US" sz="2000" dirty="0">
                <a:solidFill>
                  <a:srgbClr val="1B5A41"/>
                </a:solidFill>
              </a:rPr>
              <a:t>A findings of facts section.</a:t>
            </a:r>
          </a:p>
          <a:p>
            <a:pPr algn="just">
              <a:buFont typeface="Wingdings" panose="05000000000000000000" pitchFamily="2" charset="2"/>
              <a:buChar char="ü"/>
            </a:pPr>
            <a:r>
              <a:rPr lang="en-US" sz="2000" dirty="0">
                <a:solidFill>
                  <a:srgbClr val="1B5A41"/>
                </a:solidFill>
              </a:rPr>
              <a:t>A section that draws a conclusion after the finding of facts.</a:t>
            </a:r>
          </a:p>
          <a:p>
            <a:pPr algn="just">
              <a:buFont typeface="Wingdings" panose="05000000000000000000" pitchFamily="2" charset="2"/>
              <a:buChar char="ü"/>
            </a:pPr>
            <a:r>
              <a:rPr lang="en-US" sz="2000" dirty="0">
                <a:solidFill>
                  <a:srgbClr val="1B5A41"/>
                </a:solidFill>
              </a:rPr>
              <a:t>A statement or rationale for the ultimate determination.</a:t>
            </a:r>
          </a:p>
          <a:p>
            <a:pPr algn="just"/>
            <a:endParaRPr lang="en-US" sz="1800" dirty="0">
              <a:solidFill>
                <a:srgbClr val="1B5A41"/>
              </a:solidFill>
            </a:endParaRPr>
          </a:p>
          <a:p>
            <a:pPr algn="just">
              <a:buFont typeface="+mj-lt"/>
              <a:buAutoNum type="alphaLcPeriod" startAt="3"/>
            </a:pPr>
            <a:endParaRPr lang="en-US" sz="1800" dirty="0">
              <a:solidFill>
                <a:srgbClr val="1B5A41"/>
              </a:solidFill>
            </a:endParaRPr>
          </a:p>
        </p:txBody>
      </p:sp>
    </p:spTree>
    <p:extLst>
      <p:ext uri="{BB962C8B-B14F-4D97-AF65-F5344CB8AC3E}">
        <p14:creationId xmlns:p14="http://schemas.microsoft.com/office/powerpoint/2010/main" val="1945433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Written Decisions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33</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206401"/>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ü"/>
            </a:pPr>
            <a:r>
              <a:rPr lang="en-US" sz="2000" dirty="0">
                <a:solidFill>
                  <a:srgbClr val="1B5A41"/>
                </a:solidFill>
              </a:rPr>
              <a:t>Any disciplinary actions the College will impose on the respondent and state if any remedies are provided to the complainant.</a:t>
            </a:r>
          </a:p>
          <a:p>
            <a:pPr algn="just">
              <a:buFont typeface="Wingdings" panose="05000000000000000000" pitchFamily="2" charset="2"/>
              <a:buChar char="ü"/>
            </a:pPr>
            <a:r>
              <a:rPr lang="en-US" sz="2000" dirty="0">
                <a:solidFill>
                  <a:srgbClr val="1B5A41"/>
                </a:solidFill>
              </a:rPr>
              <a:t>A statement and rationale for any remedies provided to the complainant, and explain how that remedy will restore or preserve equal access to education.</a:t>
            </a:r>
          </a:p>
          <a:p>
            <a:pPr algn="just">
              <a:buFont typeface="Wingdings" panose="05000000000000000000" pitchFamily="2" charset="2"/>
              <a:buChar char="ü"/>
            </a:pPr>
            <a:r>
              <a:rPr lang="en-US" sz="2000" dirty="0">
                <a:solidFill>
                  <a:srgbClr val="1B5A41"/>
                </a:solidFill>
              </a:rPr>
              <a:t>A statement of the procedures, the right to appeal, and permissible basis for appeal.</a:t>
            </a:r>
          </a:p>
          <a:p>
            <a:pPr algn="just"/>
            <a:endParaRPr lang="en-US" sz="1800" dirty="0">
              <a:solidFill>
                <a:srgbClr val="1B5A41"/>
              </a:solidFill>
            </a:endParaRPr>
          </a:p>
          <a:p>
            <a:pPr algn="just">
              <a:buFont typeface="+mj-lt"/>
              <a:buAutoNum type="alphaLcPeriod" startAt="3"/>
            </a:pPr>
            <a:endParaRPr lang="en-US" sz="1800" dirty="0">
              <a:solidFill>
                <a:srgbClr val="1B5A41"/>
              </a:solidFill>
            </a:endParaRPr>
          </a:p>
        </p:txBody>
      </p:sp>
    </p:spTree>
    <p:extLst>
      <p:ext uri="{BB962C8B-B14F-4D97-AF65-F5344CB8AC3E}">
        <p14:creationId xmlns:p14="http://schemas.microsoft.com/office/powerpoint/2010/main" val="1157761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Training</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34</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206401"/>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000" dirty="0">
                <a:solidFill>
                  <a:srgbClr val="1B5A41"/>
                </a:solidFill>
              </a:rPr>
              <a:t>The new regulations place a heavy emphasis on training. Colleges must ensure </a:t>
            </a:r>
            <a:r>
              <a:rPr lang="en-US" sz="2000" b="1" u="sng" dirty="0">
                <a:solidFill>
                  <a:srgbClr val="1B5A41"/>
                </a:solidFill>
              </a:rPr>
              <a:t>Title IX Coordinators, investigators, decision-makers, and any person who facilitates an informal resolution process</a:t>
            </a:r>
            <a:r>
              <a:rPr lang="en-US" sz="2000" dirty="0">
                <a:solidFill>
                  <a:srgbClr val="1B5A41"/>
                </a:solidFill>
              </a:rPr>
              <a:t>, receive training on the following:</a:t>
            </a:r>
          </a:p>
          <a:p>
            <a:pPr lvl="1" algn="just"/>
            <a:r>
              <a:rPr lang="en-US" sz="1900" dirty="0">
                <a:solidFill>
                  <a:srgbClr val="1B5A41"/>
                </a:solidFill>
              </a:rPr>
              <a:t>The definitions of prohibited conduct, including harassment;</a:t>
            </a:r>
          </a:p>
          <a:p>
            <a:pPr lvl="1" algn="just"/>
            <a:r>
              <a:rPr lang="en-US" sz="1900" dirty="0">
                <a:solidFill>
                  <a:srgbClr val="1B5A41"/>
                </a:solidFill>
              </a:rPr>
              <a:t>How both the informal and formal processes work;</a:t>
            </a:r>
          </a:p>
          <a:p>
            <a:pPr lvl="1" algn="just"/>
            <a:r>
              <a:rPr lang="en-US" sz="1900" dirty="0">
                <a:solidFill>
                  <a:srgbClr val="1B5A41"/>
                </a:solidFill>
              </a:rPr>
              <a:t>How to serve impartially, including by avoiding prejudgment of the facts at issue, conflicts of interest and bias; and</a:t>
            </a:r>
          </a:p>
          <a:p>
            <a:pPr lvl="1" algn="just"/>
            <a:r>
              <a:rPr lang="en-US" sz="1900" dirty="0">
                <a:solidFill>
                  <a:srgbClr val="1B5A41"/>
                </a:solidFill>
              </a:rPr>
              <a:t>How to apply the rape shield protections provided for complainants.</a:t>
            </a:r>
          </a:p>
          <a:p>
            <a:pPr lvl="1" algn="just"/>
            <a:endParaRPr lang="en-US" sz="1700" dirty="0">
              <a:solidFill>
                <a:srgbClr val="1B5A41"/>
              </a:solidFill>
            </a:endParaRPr>
          </a:p>
          <a:p>
            <a:pPr algn="just">
              <a:buFont typeface="+mj-lt"/>
              <a:buAutoNum type="alphaLcPeriod" startAt="3"/>
            </a:pPr>
            <a:endParaRPr lang="en-US" sz="1800" dirty="0">
              <a:solidFill>
                <a:srgbClr val="1B5A41"/>
              </a:solidFill>
            </a:endParaRPr>
          </a:p>
        </p:txBody>
      </p:sp>
    </p:spTree>
    <p:extLst>
      <p:ext uri="{BB962C8B-B14F-4D97-AF65-F5344CB8AC3E}">
        <p14:creationId xmlns:p14="http://schemas.microsoft.com/office/powerpoint/2010/main" val="1557914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Training</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35</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211960" y="1301374"/>
            <a:ext cx="4463728" cy="34238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solidFill>
                  <a:srgbClr val="1B5A41"/>
                </a:solidFill>
              </a:rPr>
              <a:t>Colleges must make all materials used to train Title IX personnel publicly available on the College’s website or, if the College does not maintain a website, make these materials available upon request for inspection by members of the public.</a:t>
            </a:r>
          </a:p>
          <a:p>
            <a:pPr lvl="1" algn="just"/>
            <a:endParaRPr lang="en-US" sz="1700" dirty="0">
              <a:solidFill>
                <a:srgbClr val="1B5A41"/>
              </a:solidFill>
            </a:endParaRPr>
          </a:p>
          <a:p>
            <a:pPr algn="just">
              <a:buFont typeface="+mj-lt"/>
              <a:buAutoNum type="alphaLcPeriod" startAt="3"/>
            </a:pPr>
            <a:endParaRPr lang="en-US" sz="1800" dirty="0">
              <a:solidFill>
                <a:srgbClr val="1B5A4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688" y="1799421"/>
            <a:ext cx="3641601" cy="2427734"/>
          </a:xfrm>
          <a:prstGeom prst="rect">
            <a:avLst/>
          </a:prstGeom>
        </p:spPr>
      </p:pic>
    </p:spTree>
    <p:extLst>
      <p:ext uri="{BB962C8B-B14F-4D97-AF65-F5344CB8AC3E}">
        <p14:creationId xmlns:p14="http://schemas.microsoft.com/office/powerpoint/2010/main" val="3150501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Appeals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36</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522395" y="915566"/>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dirty="0">
                <a:solidFill>
                  <a:srgbClr val="1B5A41"/>
                </a:solidFill>
              </a:rPr>
              <a:t>Colleges must offer both parties an appeal from a determination regarding:</a:t>
            </a:r>
          </a:p>
          <a:p>
            <a:pPr algn="just"/>
            <a:r>
              <a:rPr lang="en-US" sz="2000" dirty="0">
                <a:solidFill>
                  <a:srgbClr val="1B5A41"/>
                </a:solidFill>
              </a:rPr>
              <a:t>Responsibility; and </a:t>
            </a:r>
          </a:p>
          <a:p>
            <a:pPr algn="just"/>
            <a:r>
              <a:rPr lang="en-US" sz="2000" dirty="0">
                <a:solidFill>
                  <a:srgbClr val="1B5A41"/>
                </a:solidFill>
              </a:rPr>
              <a:t>From a College’s dismissal of a formal complaint.</a:t>
            </a:r>
          </a:p>
          <a:p>
            <a:pPr marL="0" indent="0" algn="just">
              <a:buNone/>
            </a:pPr>
            <a:endParaRPr lang="en-US" sz="2000" dirty="0">
              <a:solidFill>
                <a:srgbClr val="1B5A41"/>
              </a:solidFill>
            </a:endParaRPr>
          </a:p>
          <a:p>
            <a:pPr marL="0" indent="0" algn="just">
              <a:buNone/>
            </a:pPr>
            <a:r>
              <a:rPr lang="en-US" sz="2000" dirty="0">
                <a:solidFill>
                  <a:srgbClr val="1B5A41"/>
                </a:solidFill>
              </a:rPr>
              <a:t>Both parties can appeal for the following reasons: </a:t>
            </a:r>
          </a:p>
          <a:p>
            <a:pPr algn="just"/>
            <a:r>
              <a:rPr lang="en-US" sz="1900" dirty="0">
                <a:solidFill>
                  <a:srgbClr val="1B5A41"/>
                </a:solidFill>
              </a:rPr>
              <a:t>Procedural irregularity that affected the outcome of the matter; </a:t>
            </a:r>
          </a:p>
          <a:p>
            <a:pPr algn="just"/>
            <a:r>
              <a:rPr lang="en-US" sz="1900" dirty="0">
                <a:solidFill>
                  <a:srgbClr val="1B5A41"/>
                </a:solidFill>
              </a:rPr>
              <a:t>Newly discovered evidence that could affect the outcome of the matter; and/or </a:t>
            </a:r>
          </a:p>
          <a:p>
            <a:pPr algn="just"/>
            <a:r>
              <a:rPr lang="en-US" sz="1900" dirty="0">
                <a:solidFill>
                  <a:srgbClr val="1B5A41"/>
                </a:solidFill>
              </a:rPr>
              <a:t>Conflict of interest or bias by Title IX personnel that affected the outcome of the matter.</a:t>
            </a:r>
          </a:p>
          <a:p>
            <a:pPr lvl="1" algn="just"/>
            <a:endParaRPr lang="en-US" sz="1700" dirty="0">
              <a:solidFill>
                <a:srgbClr val="1B5A41"/>
              </a:solidFill>
            </a:endParaRPr>
          </a:p>
          <a:p>
            <a:pPr algn="just">
              <a:buFont typeface="+mj-lt"/>
              <a:buAutoNum type="alphaLcPeriod" startAt="3"/>
            </a:pPr>
            <a:endParaRPr lang="en-US" sz="1800" dirty="0">
              <a:solidFill>
                <a:srgbClr val="1B5A41"/>
              </a:solidFill>
            </a:endParaRPr>
          </a:p>
        </p:txBody>
      </p:sp>
    </p:spTree>
    <p:extLst>
      <p:ext uri="{BB962C8B-B14F-4D97-AF65-F5344CB8AC3E}">
        <p14:creationId xmlns:p14="http://schemas.microsoft.com/office/powerpoint/2010/main" val="3046638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Retention</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37</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987574"/>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dirty="0">
                <a:solidFill>
                  <a:srgbClr val="1B5A41"/>
                </a:solidFill>
              </a:rPr>
              <a:t>Colleges must keep the following records for a minimum of seven (7) years:</a:t>
            </a:r>
          </a:p>
          <a:p>
            <a:pPr algn="just"/>
            <a:r>
              <a:rPr lang="en-US" sz="1600" dirty="0">
                <a:solidFill>
                  <a:srgbClr val="1B5A41"/>
                </a:solidFill>
              </a:rPr>
              <a:t>Records of a College’s </a:t>
            </a:r>
            <a:r>
              <a:rPr lang="en-US" sz="1600" u="sng" dirty="0">
                <a:solidFill>
                  <a:srgbClr val="1B5A41"/>
                </a:solidFill>
              </a:rPr>
              <a:t>investigation</a:t>
            </a:r>
            <a:r>
              <a:rPr lang="en-US" sz="1600" dirty="0">
                <a:solidFill>
                  <a:srgbClr val="1B5A41"/>
                </a:solidFill>
              </a:rPr>
              <a:t>;</a:t>
            </a:r>
          </a:p>
          <a:p>
            <a:pPr algn="just"/>
            <a:r>
              <a:rPr lang="en-US" sz="1600" dirty="0">
                <a:solidFill>
                  <a:srgbClr val="1B5A41"/>
                </a:solidFill>
              </a:rPr>
              <a:t>Records of any </a:t>
            </a:r>
            <a:r>
              <a:rPr lang="en-US" sz="1600" u="sng" dirty="0">
                <a:solidFill>
                  <a:srgbClr val="1B5A41"/>
                </a:solidFill>
              </a:rPr>
              <a:t>appeals</a:t>
            </a:r>
            <a:r>
              <a:rPr lang="en-US" sz="1600" dirty="0">
                <a:solidFill>
                  <a:srgbClr val="1B5A41"/>
                </a:solidFill>
              </a:rPr>
              <a:t> and materials from the appeal;</a:t>
            </a:r>
          </a:p>
          <a:p>
            <a:pPr algn="just"/>
            <a:r>
              <a:rPr lang="en-US" sz="1600" dirty="0">
                <a:solidFill>
                  <a:srgbClr val="1B5A41"/>
                </a:solidFill>
              </a:rPr>
              <a:t>Records of any </a:t>
            </a:r>
            <a:r>
              <a:rPr lang="en-US" sz="1600" u="sng" dirty="0">
                <a:solidFill>
                  <a:srgbClr val="1B5A41"/>
                </a:solidFill>
              </a:rPr>
              <a:t>informal resolution </a:t>
            </a:r>
            <a:r>
              <a:rPr lang="en-US" sz="1600" dirty="0">
                <a:solidFill>
                  <a:srgbClr val="1B5A41"/>
                </a:solidFill>
              </a:rPr>
              <a:t>process;</a:t>
            </a:r>
          </a:p>
          <a:p>
            <a:pPr algn="just"/>
            <a:r>
              <a:rPr lang="en-US" sz="1600" u="sng" dirty="0">
                <a:solidFill>
                  <a:srgbClr val="1B5A41"/>
                </a:solidFill>
              </a:rPr>
              <a:t>Title IX training </a:t>
            </a:r>
            <a:r>
              <a:rPr lang="en-US" sz="1600" dirty="0">
                <a:solidFill>
                  <a:srgbClr val="1B5A41"/>
                </a:solidFill>
              </a:rPr>
              <a:t>materials; and</a:t>
            </a:r>
          </a:p>
          <a:p>
            <a:pPr marL="857250" lvl="1" indent="-457200" algn="just">
              <a:buFont typeface="+mj-lt"/>
              <a:buAutoNum type="arabicPeriod"/>
            </a:pPr>
            <a:r>
              <a:rPr lang="en-US" sz="1600" dirty="0">
                <a:solidFill>
                  <a:srgbClr val="1B5A41"/>
                </a:solidFill>
              </a:rPr>
              <a:t>Title IX coordinators, investigators, decision makers, and any employee designated to facilitate an informal process.</a:t>
            </a:r>
          </a:p>
          <a:p>
            <a:pPr marL="857250" lvl="1" indent="-457200" algn="just">
              <a:buFont typeface="+mj-lt"/>
              <a:buAutoNum type="arabicPeriod"/>
            </a:pPr>
            <a:r>
              <a:rPr lang="en-US" sz="1600" dirty="0">
                <a:solidFill>
                  <a:srgbClr val="1B5A41"/>
                </a:solidFill>
              </a:rPr>
              <a:t>Colleges must also post the training material on their websites, or, if a College does not maintain a website, otherwise make the materials available to the public. </a:t>
            </a:r>
          </a:p>
          <a:p>
            <a:pPr algn="just"/>
            <a:r>
              <a:rPr lang="en-US" sz="1600" dirty="0">
                <a:solidFill>
                  <a:srgbClr val="1B5A41"/>
                </a:solidFill>
              </a:rPr>
              <a:t>Records of any </a:t>
            </a:r>
            <a:r>
              <a:rPr lang="en-US" sz="1600" u="sng" dirty="0">
                <a:solidFill>
                  <a:srgbClr val="1B5A41"/>
                </a:solidFill>
              </a:rPr>
              <a:t>supportive measures </a:t>
            </a:r>
            <a:r>
              <a:rPr lang="en-US" sz="1600" dirty="0">
                <a:solidFill>
                  <a:srgbClr val="1B5A41"/>
                </a:solidFill>
              </a:rPr>
              <a:t>taken. </a:t>
            </a:r>
          </a:p>
          <a:p>
            <a:pPr marL="857250" lvl="1" indent="-457200" algn="just">
              <a:buFont typeface="+mj-lt"/>
              <a:buAutoNum type="arabicPeriod"/>
            </a:pPr>
            <a:r>
              <a:rPr lang="en-US" sz="1600" dirty="0">
                <a:solidFill>
                  <a:srgbClr val="1B5A41"/>
                </a:solidFill>
              </a:rPr>
              <a:t>If no supportive measures were taken, the Colleges should document why supportive measures were not needed.</a:t>
            </a:r>
          </a:p>
          <a:p>
            <a:pPr lvl="1" algn="just"/>
            <a:endParaRPr lang="en-US" sz="1700" dirty="0">
              <a:solidFill>
                <a:srgbClr val="1B5A41"/>
              </a:solidFill>
            </a:endParaRPr>
          </a:p>
          <a:p>
            <a:pPr algn="just">
              <a:buFont typeface="+mj-lt"/>
              <a:buAutoNum type="alphaLcPeriod" startAt="3"/>
            </a:pPr>
            <a:endParaRPr lang="en-US" sz="1800" dirty="0">
              <a:solidFill>
                <a:srgbClr val="1B5A41"/>
              </a:solidFill>
            </a:endParaRPr>
          </a:p>
        </p:txBody>
      </p:sp>
    </p:spTree>
    <p:extLst>
      <p:ext uri="{BB962C8B-B14F-4D97-AF65-F5344CB8AC3E}">
        <p14:creationId xmlns:p14="http://schemas.microsoft.com/office/powerpoint/2010/main" val="315870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Title IX Flow Chart</a:t>
            </a:r>
          </a:p>
        </p:txBody>
      </p:sp>
      <p:sp>
        <p:nvSpPr>
          <p:cNvPr id="3" name="Text Placeholder 2"/>
          <p:cNvSpPr>
            <a:spLocks noGrp="1"/>
          </p:cNvSpPr>
          <p:nvPr>
            <p:ph type="body" sz="quarter" idx="17"/>
          </p:nvPr>
        </p:nvSpPr>
        <p:spPr/>
        <p:txBody>
          <a:bodyPr/>
          <a:lstStyle/>
          <a:p>
            <a:r>
              <a:rPr lang="en-US" dirty="0"/>
              <a:t>Abernathy, Roeder, Boyd &amp; Hullett, P.C.</a:t>
            </a:r>
          </a:p>
        </p:txBody>
      </p:sp>
      <p:graphicFrame>
        <p:nvGraphicFramePr>
          <p:cNvPr id="4" name="Diagram 3"/>
          <p:cNvGraphicFramePr/>
          <p:nvPr>
            <p:extLst>
              <p:ext uri="{D42A27DB-BD31-4B8C-83A1-F6EECF244321}">
                <p14:modId xmlns:p14="http://schemas.microsoft.com/office/powerpoint/2010/main" val="800173025"/>
              </p:ext>
            </p:extLst>
          </p:nvPr>
        </p:nvGraphicFramePr>
        <p:xfrm>
          <a:off x="473776" y="1131590"/>
          <a:ext cx="8201912"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8"/>
          <p:cNvSpPr>
            <a:spLocks noGrp="1"/>
          </p:cNvSpPr>
          <p:nvPr>
            <p:ph type="ftr" sz="quarter" idx="15"/>
          </p:nvPr>
        </p:nvSpPr>
        <p:spPr>
          <a:xfrm>
            <a:off x="3124200" y="4767263"/>
            <a:ext cx="2895600" cy="273844"/>
          </a:xfrm>
        </p:spPr>
        <p:txBody>
          <a:bodyPr/>
          <a:lstStyle/>
          <a:p>
            <a:r>
              <a:rPr lang="en-US" dirty="0"/>
              <a:t>www.abernathy-law.com</a:t>
            </a:r>
            <a:endParaRPr lang="uk-UA" dirty="0"/>
          </a:p>
        </p:txBody>
      </p:sp>
    </p:spTree>
    <p:extLst>
      <p:ext uri="{BB962C8B-B14F-4D97-AF65-F5344CB8AC3E}">
        <p14:creationId xmlns:p14="http://schemas.microsoft.com/office/powerpoint/2010/main" val="2656088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346"/>
            <a:ext cx="4474840" cy="612887"/>
          </a:xfrm>
        </p:spPr>
        <p:txBody>
          <a:bodyPr>
            <a:normAutofit/>
          </a:bodyPr>
          <a:lstStyle/>
          <a:p>
            <a:r>
              <a:rPr lang="en-US" sz="2400" dirty="0"/>
              <a:t>Scenario	</a:t>
            </a:r>
          </a:p>
        </p:txBody>
      </p:sp>
      <p:sp>
        <p:nvSpPr>
          <p:cNvPr id="4" name="Content Placeholder 3"/>
          <p:cNvSpPr>
            <a:spLocks noGrp="1"/>
          </p:cNvSpPr>
          <p:nvPr>
            <p:ph idx="1"/>
          </p:nvPr>
        </p:nvSpPr>
        <p:spPr/>
        <p:txBody>
          <a:bodyPr/>
          <a:lstStyle/>
          <a:p>
            <a:pPr lvl="1" algn="just">
              <a:buFont typeface="Arial" panose="020B0604020202020204" pitchFamily="34" charset="0"/>
              <a:buChar char="•"/>
            </a:pPr>
            <a:r>
              <a:rPr lang="en-US" sz="1900" dirty="0">
                <a:solidFill>
                  <a:srgbClr val="175B41"/>
                </a:solidFill>
              </a:rPr>
              <a:t>A college has a designated Title IX officer. This person’s contact information is published on the school’s website, handbooks and posters.</a:t>
            </a:r>
          </a:p>
          <a:p>
            <a:pPr lvl="1" algn="just">
              <a:buFont typeface="Arial" panose="020B0604020202020204" pitchFamily="34" charset="0"/>
              <a:buChar char="•"/>
            </a:pPr>
            <a:r>
              <a:rPr lang="en-US" sz="1900" dirty="0">
                <a:solidFill>
                  <a:srgbClr val="175B41"/>
                </a:solidFill>
              </a:rPr>
              <a:t>A student reports a sexual assault by another student to the librarian. The alleged incident occurred after school hours in a classroom.</a:t>
            </a:r>
          </a:p>
          <a:p>
            <a:pPr marL="457200" lvl="1" indent="0" algn="just">
              <a:buNone/>
            </a:pPr>
            <a:endParaRPr lang="en-US" sz="1900" dirty="0">
              <a:solidFill>
                <a:srgbClr val="175B41"/>
              </a:solidFill>
            </a:endParaRPr>
          </a:p>
          <a:p>
            <a:pPr lvl="1" algn="just">
              <a:buFont typeface="Wingdings" panose="05000000000000000000" pitchFamily="2" charset="2"/>
              <a:buChar char="Ø"/>
            </a:pPr>
            <a:r>
              <a:rPr lang="en-US" sz="1900" dirty="0">
                <a:solidFill>
                  <a:srgbClr val="175B41"/>
                </a:solidFill>
              </a:rPr>
              <a:t>What are the next steps? </a:t>
            </a:r>
          </a:p>
          <a:p>
            <a:pPr lvl="1" algn="just">
              <a:buFont typeface="Wingdings" panose="05000000000000000000" pitchFamily="2" charset="2"/>
              <a:buChar char="Ø"/>
            </a:pPr>
            <a:r>
              <a:rPr lang="en-US" sz="1900" dirty="0">
                <a:solidFill>
                  <a:srgbClr val="175B41"/>
                </a:solidFill>
              </a:rPr>
              <a:t>Is the librarian responsible for taking any steps?</a:t>
            </a:r>
          </a:p>
          <a:p>
            <a:endParaRPr lang="en-US" dirty="0"/>
          </a:p>
          <a:p>
            <a:endParaRPr lang="en-US" dirty="0"/>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endParaRPr lang="uk-UA" sz="1100" dirty="0"/>
          </a:p>
          <a:p>
            <a:endParaRPr lang="en-US" dirty="0"/>
          </a:p>
        </p:txBody>
      </p:sp>
      <p:sp>
        <p:nvSpPr>
          <p:cNvPr id="5" name="Footer Placeholder 38"/>
          <p:cNvSpPr>
            <a:spLocks noGrp="1"/>
          </p:cNvSpPr>
          <p:nvPr>
            <p:ph type="ftr" sz="quarter" idx="15"/>
          </p:nvPr>
        </p:nvSpPr>
        <p:spPr>
          <a:xfrm>
            <a:off x="3124200" y="4767263"/>
            <a:ext cx="2895600" cy="273844"/>
          </a:xfrm>
        </p:spPr>
        <p:txBody>
          <a:bodyPr/>
          <a:lstStyle/>
          <a:p>
            <a:r>
              <a:rPr lang="en-US" dirty="0"/>
              <a:t>www.abernathy-law.com</a:t>
            </a:r>
            <a:endParaRPr lang="uk-U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3169711"/>
            <a:ext cx="2097091" cy="1819602"/>
          </a:xfrm>
          <a:prstGeom prst="rect">
            <a:avLst/>
          </a:prstGeom>
        </p:spPr>
      </p:pic>
    </p:spTree>
    <p:extLst>
      <p:ext uri="{BB962C8B-B14F-4D97-AF65-F5344CB8AC3E}">
        <p14:creationId xmlns:p14="http://schemas.microsoft.com/office/powerpoint/2010/main" val="181280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Compliance Date</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4</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graphicFrame>
        <p:nvGraphicFramePr>
          <p:cNvPr id="21" name="Content Placeholder 4"/>
          <p:cNvGraphicFramePr>
            <a:graphicFrameLocks/>
          </p:cNvGraphicFramePr>
          <p:nvPr>
            <p:extLst>
              <p:ext uri="{D42A27DB-BD31-4B8C-83A1-F6EECF244321}">
                <p14:modId xmlns:p14="http://schemas.microsoft.com/office/powerpoint/2010/main" val="2405452544"/>
              </p:ext>
            </p:extLst>
          </p:nvPr>
        </p:nvGraphicFramePr>
        <p:xfrm>
          <a:off x="468313" y="1469782"/>
          <a:ext cx="8207374" cy="3274641"/>
        </p:xfrm>
        <a:graphic>
          <a:graphicData uri="http://schemas.openxmlformats.org/drawingml/2006/table">
            <a:tbl>
              <a:tblPr firstRow="1" bandRow="1">
                <a:tableStyleId>{073A0DAA-6AF3-43AB-8588-CEC1D06C72B9}</a:tableStyleId>
              </a:tblPr>
              <a:tblGrid>
                <a:gridCol w="1172482">
                  <a:extLst>
                    <a:ext uri="{9D8B030D-6E8A-4147-A177-3AD203B41FA5}">
                      <a16:colId xmlns:a16="http://schemas.microsoft.com/office/drawing/2014/main" val="20000"/>
                    </a:ext>
                  </a:extLst>
                </a:gridCol>
                <a:gridCol w="1172482">
                  <a:extLst>
                    <a:ext uri="{9D8B030D-6E8A-4147-A177-3AD203B41FA5}">
                      <a16:colId xmlns:a16="http://schemas.microsoft.com/office/drawing/2014/main" val="20001"/>
                    </a:ext>
                  </a:extLst>
                </a:gridCol>
                <a:gridCol w="1172482">
                  <a:extLst>
                    <a:ext uri="{9D8B030D-6E8A-4147-A177-3AD203B41FA5}">
                      <a16:colId xmlns:a16="http://schemas.microsoft.com/office/drawing/2014/main" val="20002"/>
                    </a:ext>
                  </a:extLst>
                </a:gridCol>
                <a:gridCol w="1172482">
                  <a:extLst>
                    <a:ext uri="{9D8B030D-6E8A-4147-A177-3AD203B41FA5}">
                      <a16:colId xmlns:a16="http://schemas.microsoft.com/office/drawing/2014/main" val="20003"/>
                    </a:ext>
                  </a:extLst>
                </a:gridCol>
                <a:gridCol w="1172482">
                  <a:extLst>
                    <a:ext uri="{9D8B030D-6E8A-4147-A177-3AD203B41FA5}">
                      <a16:colId xmlns:a16="http://schemas.microsoft.com/office/drawing/2014/main" val="20004"/>
                    </a:ext>
                  </a:extLst>
                </a:gridCol>
                <a:gridCol w="1172482">
                  <a:extLst>
                    <a:ext uri="{9D8B030D-6E8A-4147-A177-3AD203B41FA5}">
                      <a16:colId xmlns:a16="http://schemas.microsoft.com/office/drawing/2014/main" val="20005"/>
                    </a:ext>
                  </a:extLst>
                </a:gridCol>
                <a:gridCol w="1172482">
                  <a:extLst>
                    <a:ext uri="{9D8B030D-6E8A-4147-A177-3AD203B41FA5}">
                      <a16:colId xmlns:a16="http://schemas.microsoft.com/office/drawing/2014/main" val="20006"/>
                    </a:ext>
                  </a:extLst>
                </a:gridCol>
              </a:tblGrid>
              <a:tr h="352641">
                <a:tc>
                  <a:txBody>
                    <a:bodyPr/>
                    <a:lstStyle/>
                    <a:p>
                      <a:r>
                        <a:rPr lang="en-US" sz="1400" dirty="0"/>
                        <a:t>Mon</a:t>
                      </a:r>
                      <a:endParaRPr lang="uk-UA" sz="1400" dirty="0">
                        <a:solidFill>
                          <a:srgbClr val="FFFFFF"/>
                        </a:solidFill>
                      </a:endParaRPr>
                    </a:p>
                  </a:txBody>
                  <a:tcPr/>
                </a:tc>
                <a:tc>
                  <a:txBody>
                    <a:bodyPr/>
                    <a:lstStyle/>
                    <a:p>
                      <a:r>
                        <a:rPr lang="en-US" sz="1400" dirty="0"/>
                        <a:t>Tue</a:t>
                      </a:r>
                      <a:endParaRPr lang="uk-UA" sz="1400" dirty="0">
                        <a:solidFill>
                          <a:srgbClr val="FFFFFF"/>
                        </a:solidFill>
                      </a:endParaRPr>
                    </a:p>
                  </a:txBody>
                  <a:tcPr/>
                </a:tc>
                <a:tc>
                  <a:txBody>
                    <a:bodyPr/>
                    <a:lstStyle/>
                    <a:p>
                      <a:r>
                        <a:rPr lang="en-US" sz="1400" dirty="0"/>
                        <a:t>Wed</a:t>
                      </a:r>
                      <a:endParaRPr lang="uk-UA" sz="1400" dirty="0">
                        <a:solidFill>
                          <a:srgbClr val="FFFFFF"/>
                        </a:solidFill>
                      </a:endParaRPr>
                    </a:p>
                  </a:txBody>
                  <a:tcPr/>
                </a:tc>
                <a:tc>
                  <a:txBody>
                    <a:bodyPr/>
                    <a:lstStyle/>
                    <a:p>
                      <a:r>
                        <a:rPr lang="en-US" sz="1400" dirty="0"/>
                        <a:t>Thu</a:t>
                      </a:r>
                      <a:endParaRPr lang="uk-UA" sz="1400" dirty="0">
                        <a:solidFill>
                          <a:srgbClr val="FFFFFF"/>
                        </a:solidFill>
                      </a:endParaRPr>
                    </a:p>
                  </a:txBody>
                  <a:tcPr/>
                </a:tc>
                <a:tc>
                  <a:txBody>
                    <a:bodyPr/>
                    <a:lstStyle/>
                    <a:p>
                      <a:r>
                        <a:rPr lang="en-US" sz="1400" dirty="0"/>
                        <a:t>Fri</a:t>
                      </a:r>
                      <a:endParaRPr lang="uk-UA" sz="1400" dirty="0">
                        <a:solidFill>
                          <a:srgbClr val="FFFFFF"/>
                        </a:solidFill>
                      </a:endParaRPr>
                    </a:p>
                  </a:txBody>
                  <a:tcPr/>
                </a:tc>
                <a:tc>
                  <a:txBody>
                    <a:bodyPr/>
                    <a:lstStyle/>
                    <a:p>
                      <a:r>
                        <a:rPr lang="en-US" sz="1400" dirty="0"/>
                        <a:t>Sat</a:t>
                      </a:r>
                      <a:endParaRPr lang="uk-UA" sz="1400" dirty="0">
                        <a:solidFill>
                          <a:srgbClr val="FFFFFF"/>
                        </a:solidFill>
                      </a:endParaRPr>
                    </a:p>
                  </a:txBody>
                  <a:tcPr/>
                </a:tc>
                <a:tc>
                  <a:txBody>
                    <a:bodyPr/>
                    <a:lstStyle/>
                    <a:p>
                      <a:r>
                        <a:rPr lang="en-US" sz="1400" dirty="0"/>
                        <a:t>Sun</a:t>
                      </a:r>
                      <a:endParaRPr lang="uk-UA" sz="1400" dirty="0">
                        <a:solidFill>
                          <a:srgbClr val="FFFFFF"/>
                        </a:solidFill>
                      </a:endParaRPr>
                    </a:p>
                  </a:txBody>
                  <a:tcPr/>
                </a:tc>
                <a:extLst>
                  <a:ext uri="{0D108BD9-81ED-4DB2-BD59-A6C34878D82A}">
                    <a16:rowId xmlns:a16="http://schemas.microsoft.com/office/drawing/2014/main" val="10000"/>
                  </a:ext>
                </a:extLst>
              </a:tr>
              <a:tr h="0">
                <a:tc>
                  <a:txBody>
                    <a:bodyPr/>
                    <a:lstStyle/>
                    <a:p>
                      <a:pPr algn="r"/>
                      <a:endParaRPr lang="uk-UA" sz="1000" b="1" dirty="0">
                        <a:solidFill>
                          <a:schemeClr val="accent4"/>
                        </a:solidFill>
                      </a:endParaRPr>
                    </a:p>
                  </a:txBody>
                  <a:tcPr marL="72000" marR="72000" marT="0" marB="0"/>
                </a:tc>
                <a:tc>
                  <a:txBody>
                    <a:bodyPr/>
                    <a:lstStyle/>
                    <a:p>
                      <a:pPr algn="r"/>
                      <a:endParaRPr lang="uk-UA" sz="1000" b="1" dirty="0">
                        <a:solidFill>
                          <a:schemeClr val="accent4"/>
                        </a:solidFill>
                      </a:endParaRPr>
                    </a:p>
                  </a:txBody>
                  <a:tcPr marL="72000" marR="72000" marT="0" marB="0"/>
                </a:tc>
                <a:tc>
                  <a:txBody>
                    <a:bodyPr/>
                    <a:lstStyle/>
                    <a:p>
                      <a:pPr algn="r"/>
                      <a:r>
                        <a:rPr lang="en-US" sz="1000" dirty="0"/>
                        <a:t>01</a:t>
                      </a:r>
                      <a:endParaRPr lang="uk-UA" sz="1000" b="1" dirty="0">
                        <a:solidFill>
                          <a:schemeClr val="accent4"/>
                        </a:solidFill>
                      </a:endParaRPr>
                    </a:p>
                  </a:txBody>
                  <a:tcPr marL="72000" marR="72000" marT="0" marB="0"/>
                </a:tc>
                <a:tc>
                  <a:txBody>
                    <a:bodyPr/>
                    <a:lstStyle/>
                    <a:p>
                      <a:pPr algn="r"/>
                      <a:r>
                        <a:rPr lang="en-US" sz="1000" dirty="0"/>
                        <a:t>02</a:t>
                      </a:r>
                      <a:endParaRPr lang="uk-UA" sz="1000" b="1" dirty="0">
                        <a:solidFill>
                          <a:schemeClr val="accent4"/>
                        </a:solidFill>
                      </a:endParaRPr>
                    </a:p>
                  </a:txBody>
                  <a:tcPr marL="72000" marR="72000" marT="0" marB="0"/>
                </a:tc>
                <a:tc>
                  <a:txBody>
                    <a:bodyPr/>
                    <a:lstStyle/>
                    <a:p>
                      <a:pPr algn="r"/>
                      <a:r>
                        <a:rPr lang="en-US" sz="1000" dirty="0"/>
                        <a:t>03</a:t>
                      </a:r>
                      <a:endParaRPr lang="uk-UA" sz="1000" b="1" dirty="0">
                        <a:solidFill>
                          <a:schemeClr val="accent4"/>
                        </a:solidFill>
                      </a:endParaRPr>
                    </a:p>
                  </a:txBody>
                  <a:tcPr marL="72000" marR="72000" marT="0" marB="0"/>
                </a:tc>
                <a:tc>
                  <a:txBody>
                    <a:bodyPr/>
                    <a:lstStyle/>
                    <a:p>
                      <a:pPr algn="r"/>
                      <a:r>
                        <a:rPr lang="en-US" sz="1000" dirty="0"/>
                        <a:t>04</a:t>
                      </a:r>
                      <a:endParaRPr lang="uk-UA" sz="1000" b="1" dirty="0">
                        <a:solidFill>
                          <a:schemeClr val="accent4"/>
                        </a:solidFill>
                      </a:endParaRPr>
                    </a:p>
                  </a:txBody>
                  <a:tcPr marL="72000" marR="72000" marT="0" marB="0"/>
                </a:tc>
                <a:tc>
                  <a:txBody>
                    <a:bodyPr/>
                    <a:lstStyle/>
                    <a:p>
                      <a:pPr algn="r"/>
                      <a:r>
                        <a:rPr lang="en-US" sz="1000" dirty="0"/>
                        <a:t>05</a:t>
                      </a:r>
                      <a:endParaRPr lang="uk-UA" sz="1000" b="1" dirty="0">
                        <a:solidFill>
                          <a:schemeClr val="accent4"/>
                        </a:solidFill>
                      </a:endParaRPr>
                    </a:p>
                  </a:txBody>
                  <a:tcPr marL="72000" marR="72000" marT="0" marB="0"/>
                </a:tc>
                <a:extLst>
                  <a:ext uri="{0D108BD9-81ED-4DB2-BD59-A6C34878D82A}">
                    <a16:rowId xmlns:a16="http://schemas.microsoft.com/office/drawing/2014/main" val="10001"/>
                  </a:ext>
                </a:extLst>
              </a:tr>
              <a:tr h="432000">
                <a:tc>
                  <a:txBody>
                    <a:bodyPr/>
                    <a:lstStyle/>
                    <a:p>
                      <a:pPr algn="l"/>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extLst>
                  <a:ext uri="{0D108BD9-81ED-4DB2-BD59-A6C34878D82A}">
                    <a16:rowId xmlns:a16="http://schemas.microsoft.com/office/drawing/2014/main" val="10002"/>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t>06</a:t>
                      </a:r>
                      <a:endParaRPr lang="uk-UA" sz="1000" b="1" dirty="0">
                        <a:solidFill>
                          <a:schemeClr val="accent4"/>
                        </a:solidFill>
                      </a:endParaRPr>
                    </a:p>
                  </a:txBody>
                  <a:tcPr marL="72000" marR="72000" marT="0" marB="0"/>
                </a:tc>
                <a:tc>
                  <a:txBody>
                    <a:bodyPr/>
                    <a:lstStyle/>
                    <a:p>
                      <a:pPr algn="r"/>
                      <a:r>
                        <a:rPr lang="en-US" sz="1000" dirty="0"/>
                        <a:t>07</a:t>
                      </a:r>
                      <a:endParaRPr lang="uk-UA" sz="1000" b="1" dirty="0">
                        <a:solidFill>
                          <a:schemeClr val="accent4"/>
                        </a:solidFill>
                      </a:endParaRPr>
                    </a:p>
                  </a:txBody>
                  <a:tcPr marL="72000" marR="72000" marT="0" marB="0"/>
                </a:tc>
                <a:tc>
                  <a:txBody>
                    <a:bodyPr/>
                    <a:lstStyle/>
                    <a:p>
                      <a:pPr algn="r"/>
                      <a:r>
                        <a:rPr lang="en-US" sz="1000" dirty="0"/>
                        <a:t>08</a:t>
                      </a:r>
                      <a:endParaRPr lang="uk-UA" sz="1000" b="1" dirty="0">
                        <a:solidFill>
                          <a:schemeClr val="accent4"/>
                        </a:solidFill>
                      </a:endParaRPr>
                    </a:p>
                  </a:txBody>
                  <a:tcPr marL="72000" marR="72000" marT="0" marB="0"/>
                </a:tc>
                <a:tc>
                  <a:txBody>
                    <a:bodyPr/>
                    <a:lstStyle/>
                    <a:p>
                      <a:pPr algn="r"/>
                      <a:r>
                        <a:rPr lang="en-US" sz="1000" dirty="0"/>
                        <a:t>09</a:t>
                      </a:r>
                      <a:endParaRPr lang="uk-UA" sz="1000" b="1" dirty="0">
                        <a:solidFill>
                          <a:schemeClr val="accent4"/>
                        </a:solidFill>
                      </a:endParaRPr>
                    </a:p>
                  </a:txBody>
                  <a:tcPr marL="72000" marR="72000" marT="0" marB="0"/>
                </a:tc>
                <a:tc>
                  <a:txBody>
                    <a:bodyPr/>
                    <a:lstStyle/>
                    <a:p>
                      <a:pPr algn="r"/>
                      <a:r>
                        <a:rPr lang="en-US" sz="1000" dirty="0"/>
                        <a:t>10</a:t>
                      </a:r>
                      <a:endParaRPr lang="uk-UA" sz="1000" b="1" dirty="0">
                        <a:solidFill>
                          <a:schemeClr val="accent4"/>
                        </a:solidFill>
                      </a:endParaRPr>
                    </a:p>
                  </a:txBody>
                  <a:tcPr marL="72000" marR="72000" marT="0" marB="0"/>
                </a:tc>
                <a:tc>
                  <a:txBody>
                    <a:bodyPr/>
                    <a:lstStyle/>
                    <a:p>
                      <a:pPr algn="r"/>
                      <a:r>
                        <a:rPr lang="en-US" sz="1000" dirty="0"/>
                        <a:t>11</a:t>
                      </a:r>
                      <a:endParaRPr lang="uk-UA" sz="1000" b="1" dirty="0">
                        <a:solidFill>
                          <a:schemeClr val="accent4"/>
                        </a:solidFill>
                      </a:endParaRPr>
                    </a:p>
                  </a:txBody>
                  <a:tcPr marL="72000" marR="72000" marT="0" marB="0"/>
                </a:tc>
                <a:tc>
                  <a:txBody>
                    <a:bodyPr/>
                    <a:lstStyle/>
                    <a:p>
                      <a:pPr algn="r"/>
                      <a:r>
                        <a:rPr lang="en-US" sz="1000" dirty="0"/>
                        <a:t>12</a:t>
                      </a:r>
                      <a:endParaRPr lang="uk-UA" sz="1000" b="1" dirty="0">
                        <a:solidFill>
                          <a:schemeClr val="accent4"/>
                        </a:solidFill>
                      </a:endParaRPr>
                    </a:p>
                  </a:txBody>
                  <a:tcPr marL="72000" marR="72000" marT="0" marB="0"/>
                </a:tc>
                <a:extLst>
                  <a:ext uri="{0D108BD9-81ED-4DB2-BD59-A6C34878D82A}">
                    <a16:rowId xmlns:a16="http://schemas.microsoft.com/office/drawing/2014/main" val="10003"/>
                  </a:ext>
                </a:extLst>
              </a:tr>
              <a:tr h="432000">
                <a:tc>
                  <a:txBody>
                    <a:bodyPr/>
                    <a:lstStyle/>
                    <a:p>
                      <a:pPr algn="l"/>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extLst>
                  <a:ext uri="{0D108BD9-81ED-4DB2-BD59-A6C34878D82A}">
                    <a16:rowId xmlns:a16="http://schemas.microsoft.com/office/drawing/2014/main" val="10004"/>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t>13</a:t>
                      </a:r>
                      <a:endParaRPr lang="uk-UA" sz="1000" b="1" dirty="0">
                        <a:solidFill>
                          <a:schemeClr val="accent4"/>
                        </a:solidFill>
                      </a:endParaRPr>
                    </a:p>
                  </a:txBody>
                  <a:tcPr marL="72000" marR="72000" marT="0" marB="0"/>
                </a:tc>
                <a:tc>
                  <a:txBody>
                    <a:bodyPr/>
                    <a:lstStyle/>
                    <a:p>
                      <a:pPr algn="r"/>
                      <a:r>
                        <a:rPr lang="en-US" sz="1000" dirty="0"/>
                        <a:t>14</a:t>
                      </a:r>
                      <a:endParaRPr lang="uk-UA" sz="1000" b="1" dirty="0">
                        <a:solidFill>
                          <a:schemeClr val="accent4"/>
                        </a:solidFill>
                      </a:endParaRPr>
                    </a:p>
                  </a:txBody>
                  <a:tcPr marL="72000" marR="72000" marT="0" marB="0"/>
                </a:tc>
                <a:tc>
                  <a:txBody>
                    <a:bodyPr/>
                    <a:lstStyle/>
                    <a:p>
                      <a:pPr algn="r"/>
                      <a:r>
                        <a:rPr lang="en-US" sz="1000" dirty="0"/>
                        <a:t>15</a:t>
                      </a:r>
                      <a:endParaRPr lang="uk-UA" sz="1000" b="1" dirty="0">
                        <a:solidFill>
                          <a:schemeClr val="accent4"/>
                        </a:solidFill>
                      </a:endParaRPr>
                    </a:p>
                  </a:txBody>
                  <a:tcPr marL="72000" marR="72000" marT="0" marB="0"/>
                </a:tc>
                <a:tc>
                  <a:txBody>
                    <a:bodyPr/>
                    <a:lstStyle/>
                    <a:p>
                      <a:pPr algn="r"/>
                      <a:r>
                        <a:rPr lang="en-US" sz="1000" dirty="0"/>
                        <a:t>16</a:t>
                      </a:r>
                      <a:endParaRPr lang="uk-UA" sz="1000" b="1" dirty="0">
                        <a:solidFill>
                          <a:schemeClr val="accent4"/>
                        </a:solidFill>
                      </a:endParaRPr>
                    </a:p>
                  </a:txBody>
                  <a:tcPr marL="72000" marR="72000" marT="0" marB="0"/>
                </a:tc>
                <a:tc>
                  <a:txBody>
                    <a:bodyPr/>
                    <a:lstStyle/>
                    <a:p>
                      <a:pPr algn="r"/>
                      <a:r>
                        <a:rPr lang="en-US" sz="1000" dirty="0"/>
                        <a:t>17</a:t>
                      </a:r>
                      <a:endParaRPr lang="uk-UA" sz="1000" b="1" dirty="0">
                        <a:solidFill>
                          <a:schemeClr val="accent4"/>
                        </a:solidFill>
                      </a:endParaRPr>
                    </a:p>
                  </a:txBody>
                  <a:tcPr marL="72000" marR="72000" marT="0" marB="0"/>
                </a:tc>
                <a:tc>
                  <a:txBody>
                    <a:bodyPr/>
                    <a:lstStyle/>
                    <a:p>
                      <a:pPr algn="r"/>
                      <a:r>
                        <a:rPr lang="en-US" sz="1000" dirty="0"/>
                        <a:t>18</a:t>
                      </a:r>
                      <a:endParaRPr lang="uk-UA" sz="1000" b="1" dirty="0">
                        <a:solidFill>
                          <a:schemeClr val="accent4"/>
                        </a:solidFill>
                      </a:endParaRPr>
                    </a:p>
                  </a:txBody>
                  <a:tcPr marL="72000" marR="72000" marT="0" marB="0"/>
                </a:tc>
                <a:tc>
                  <a:txBody>
                    <a:bodyPr/>
                    <a:lstStyle/>
                    <a:p>
                      <a:pPr algn="r"/>
                      <a:r>
                        <a:rPr lang="en-US" sz="1000" dirty="0"/>
                        <a:t>19</a:t>
                      </a:r>
                      <a:endParaRPr lang="uk-UA" sz="1000" b="1" dirty="0">
                        <a:solidFill>
                          <a:schemeClr val="accent4"/>
                        </a:solidFill>
                      </a:endParaRPr>
                    </a:p>
                  </a:txBody>
                  <a:tcPr marL="72000" marR="72000" marT="0" marB="0"/>
                </a:tc>
                <a:extLst>
                  <a:ext uri="{0D108BD9-81ED-4DB2-BD59-A6C34878D82A}">
                    <a16:rowId xmlns:a16="http://schemas.microsoft.com/office/drawing/2014/main" val="10005"/>
                  </a:ext>
                </a:extLst>
              </a:tr>
              <a:tr h="432000">
                <a:tc>
                  <a:txBody>
                    <a:bodyPr/>
                    <a:lstStyle/>
                    <a:p>
                      <a:pPr algn="l"/>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extLst>
                  <a:ext uri="{0D108BD9-81ED-4DB2-BD59-A6C34878D82A}">
                    <a16:rowId xmlns:a16="http://schemas.microsoft.com/office/drawing/2014/main" val="10006"/>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a:t>20</a:t>
                      </a:r>
                      <a:endParaRPr lang="uk-UA" sz="1000" b="1" dirty="0">
                        <a:solidFill>
                          <a:schemeClr val="accent4"/>
                        </a:solidFill>
                      </a:endParaRPr>
                    </a:p>
                  </a:txBody>
                  <a:tcPr marL="72000" marR="72000" marT="0" marB="0"/>
                </a:tc>
                <a:tc>
                  <a:txBody>
                    <a:bodyPr/>
                    <a:lstStyle/>
                    <a:p>
                      <a:pPr algn="r"/>
                      <a:r>
                        <a:rPr lang="en-US" sz="1000" dirty="0"/>
                        <a:t>21</a:t>
                      </a:r>
                      <a:endParaRPr lang="uk-UA" sz="1000" b="1" dirty="0">
                        <a:solidFill>
                          <a:schemeClr val="accent4"/>
                        </a:solidFill>
                      </a:endParaRPr>
                    </a:p>
                  </a:txBody>
                  <a:tcPr marL="72000" marR="72000" marT="0" marB="0"/>
                </a:tc>
                <a:tc>
                  <a:txBody>
                    <a:bodyPr/>
                    <a:lstStyle/>
                    <a:p>
                      <a:pPr algn="r"/>
                      <a:r>
                        <a:rPr lang="en-US" sz="1000" dirty="0"/>
                        <a:t>22</a:t>
                      </a:r>
                      <a:endParaRPr lang="uk-UA" sz="1000" b="1" dirty="0">
                        <a:solidFill>
                          <a:schemeClr val="accent4"/>
                        </a:solidFill>
                      </a:endParaRPr>
                    </a:p>
                  </a:txBody>
                  <a:tcPr marL="72000" marR="72000" marT="0" marB="0"/>
                </a:tc>
                <a:tc>
                  <a:txBody>
                    <a:bodyPr/>
                    <a:lstStyle/>
                    <a:p>
                      <a:pPr algn="r"/>
                      <a:r>
                        <a:rPr lang="en-US" sz="1000" dirty="0"/>
                        <a:t>23</a:t>
                      </a:r>
                      <a:endParaRPr lang="uk-UA" sz="1000" b="1" dirty="0">
                        <a:solidFill>
                          <a:schemeClr val="accent4"/>
                        </a:solidFill>
                      </a:endParaRPr>
                    </a:p>
                  </a:txBody>
                  <a:tcPr marL="72000" marR="72000" marT="0" marB="0"/>
                </a:tc>
                <a:tc>
                  <a:txBody>
                    <a:bodyPr/>
                    <a:lstStyle/>
                    <a:p>
                      <a:pPr algn="r"/>
                      <a:r>
                        <a:rPr lang="en-US" sz="1000" dirty="0"/>
                        <a:t>24</a:t>
                      </a:r>
                      <a:endParaRPr lang="uk-UA" sz="1000" b="1" dirty="0">
                        <a:solidFill>
                          <a:schemeClr val="accent4"/>
                        </a:solidFill>
                      </a:endParaRPr>
                    </a:p>
                  </a:txBody>
                  <a:tcPr marL="72000" marR="72000" marT="0" marB="0"/>
                </a:tc>
                <a:tc>
                  <a:txBody>
                    <a:bodyPr/>
                    <a:lstStyle/>
                    <a:p>
                      <a:pPr algn="r"/>
                      <a:r>
                        <a:rPr lang="en-US" sz="1000" dirty="0"/>
                        <a:t>25</a:t>
                      </a:r>
                      <a:endParaRPr lang="uk-UA" sz="1000" b="1" dirty="0">
                        <a:solidFill>
                          <a:schemeClr val="accent4"/>
                        </a:solidFill>
                      </a:endParaRPr>
                    </a:p>
                  </a:txBody>
                  <a:tcPr marL="72000" marR="72000" marT="0" marB="0"/>
                </a:tc>
                <a:tc>
                  <a:txBody>
                    <a:bodyPr/>
                    <a:lstStyle/>
                    <a:p>
                      <a:pPr algn="r"/>
                      <a:r>
                        <a:rPr lang="en-US" sz="1000" dirty="0"/>
                        <a:t>26</a:t>
                      </a:r>
                      <a:endParaRPr lang="uk-UA" sz="1000" b="1" dirty="0">
                        <a:solidFill>
                          <a:schemeClr val="accent4"/>
                        </a:solidFill>
                      </a:endParaRPr>
                    </a:p>
                  </a:txBody>
                  <a:tcPr marL="72000" marR="72000" marT="0" marB="0"/>
                </a:tc>
                <a:extLst>
                  <a:ext uri="{0D108BD9-81ED-4DB2-BD59-A6C34878D82A}">
                    <a16:rowId xmlns:a16="http://schemas.microsoft.com/office/drawing/2014/main" val="10007"/>
                  </a:ext>
                </a:extLst>
              </a:tr>
              <a:tr h="432000">
                <a:tc>
                  <a:txBody>
                    <a:bodyPr/>
                    <a:lstStyle/>
                    <a:p>
                      <a:pPr algn="l"/>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extLst>
                  <a:ext uri="{0D108BD9-81ED-4DB2-BD59-A6C34878D82A}">
                    <a16:rowId xmlns:a16="http://schemas.microsoft.com/office/drawing/2014/main" val="10008"/>
                  </a:ext>
                </a:extLst>
              </a:tr>
              <a:tr h="0">
                <a:tc>
                  <a:txBody>
                    <a:bodyPr/>
                    <a:lstStyle/>
                    <a:p>
                      <a:pPr algn="r"/>
                      <a:r>
                        <a:rPr lang="en-US" sz="1000" dirty="0"/>
                        <a:t>27</a:t>
                      </a:r>
                      <a:endParaRPr lang="uk-UA" sz="1000" b="1" dirty="0">
                        <a:solidFill>
                          <a:schemeClr val="accent4"/>
                        </a:solidFill>
                      </a:endParaRPr>
                    </a:p>
                  </a:txBody>
                  <a:tcPr marL="72000" marR="72000" marT="0" marB="0"/>
                </a:tc>
                <a:tc>
                  <a:txBody>
                    <a:bodyPr/>
                    <a:lstStyle/>
                    <a:p>
                      <a:pPr algn="r"/>
                      <a:r>
                        <a:rPr lang="en-US" sz="1000" dirty="0"/>
                        <a:t>28</a:t>
                      </a:r>
                      <a:endParaRPr lang="uk-UA" sz="1000" b="1" dirty="0">
                        <a:solidFill>
                          <a:schemeClr val="accent4"/>
                        </a:solidFill>
                      </a:endParaRPr>
                    </a:p>
                  </a:txBody>
                  <a:tcPr marL="72000" marR="72000" marT="0" marB="0"/>
                </a:tc>
                <a:tc>
                  <a:txBody>
                    <a:bodyPr/>
                    <a:lstStyle/>
                    <a:p>
                      <a:pPr algn="r"/>
                      <a:r>
                        <a:rPr lang="en-US" sz="1000" dirty="0"/>
                        <a:t>29</a:t>
                      </a:r>
                      <a:endParaRPr lang="uk-UA" sz="1000" b="1" dirty="0">
                        <a:solidFill>
                          <a:schemeClr val="accent4"/>
                        </a:solidFill>
                      </a:endParaRPr>
                    </a:p>
                  </a:txBody>
                  <a:tcPr marL="72000" marR="72000" marT="0" marB="0"/>
                </a:tc>
                <a:tc>
                  <a:txBody>
                    <a:bodyPr/>
                    <a:lstStyle/>
                    <a:p>
                      <a:pPr algn="r"/>
                      <a:r>
                        <a:rPr lang="en-US" sz="1000" dirty="0"/>
                        <a:t>30</a:t>
                      </a:r>
                      <a:endParaRPr lang="uk-UA" sz="1000" b="1" dirty="0">
                        <a:solidFill>
                          <a:schemeClr val="accent4"/>
                        </a:solidFill>
                      </a:endParaRPr>
                    </a:p>
                  </a:txBody>
                  <a:tcPr marL="72000" marR="72000" marT="0" marB="0"/>
                </a:tc>
                <a:tc>
                  <a:txBody>
                    <a:bodyPr/>
                    <a:lstStyle/>
                    <a:p>
                      <a:pPr algn="r"/>
                      <a:r>
                        <a:rPr lang="en-US" sz="1000" dirty="0"/>
                        <a:t>31</a:t>
                      </a:r>
                      <a:endParaRPr lang="uk-UA" sz="1000" b="1" dirty="0">
                        <a:solidFill>
                          <a:schemeClr val="accent4"/>
                        </a:solidFill>
                      </a:endParaRPr>
                    </a:p>
                  </a:txBody>
                  <a:tcPr marL="72000" marR="72000" marT="0" marB="0"/>
                </a:tc>
                <a:tc>
                  <a:txBody>
                    <a:bodyPr/>
                    <a:lstStyle/>
                    <a:p>
                      <a:pPr algn="r"/>
                      <a:endParaRPr lang="uk-UA" sz="1000" b="1" dirty="0">
                        <a:solidFill>
                          <a:schemeClr val="accent4"/>
                        </a:solidFill>
                      </a:endParaRPr>
                    </a:p>
                  </a:txBody>
                  <a:tcPr marL="72000" marR="72000" marT="0" marB="0"/>
                </a:tc>
                <a:tc>
                  <a:txBody>
                    <a:bodyPr/>
                    <a:lstStyle/>
                    <a:p>
                      <a:pPr algn="r"/>
                      <a:endParaRPr lang="uk-UA" sz="1000" b="1" dirty="0">
                        <a:solidFill>
                          <a:schemeClr val="accent4"/>
                        </a:solidFill>
                      </a:endParaRPr>
                    </a:p>
                  </a:txBody>
                  <a:tcPr marL="72000" marR="72000" marT="0" marB="0"/>
                </a:tc>
                <a:extLst>
                  <a:ext uri="{0D108BD9-81ED-4DB2-BD59-A6C34878D82A}">
                    <a16:rowId xmlns:a16="http://schemas.microsoft.com/office/drawing/2014/main" val="10009"/>
                  </a:ext>
                </a:extLst>
              </a:tr>
              <a:tr h="43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pPr algn="l"/>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tc>
                  <a:txBody>
                    <a:bodyPr/>
                    <a:lstStyle/>
                    <a:p>
                      <a:endParaRPr lang="uk-UA" sz="1000" dirty="0">
                        <a:solidFill>
                          <a:schemeClr val="tx2"/>
                        </a:solidFill>
                      </a:endParaRPr>
                    </a:p>
                  </a:txBody>
                  <a:tcPr marL="72000" marR="72000" marT="0" marB="0"/>
                </a:tc>
                <a:extLst>
                  <a:ext uri="{0D108BD9-81ED-4DB2-BD59-A6C34878D82A}">
                    <a16:rowId xmlns:a16="http://schemas.microsoft.com/office/drawing/2014/main" val="10010"/>
                  </a:ext>
                </a:extLst>
              </a:tr>
            </a:tbl>
          </a:graphicData>
        </a:graphic>
      </p:graphicFrame>
      <p:sp>
        <p:nvSpPr>
          <p:cNvPr id="2" name="TextBox 1"/>
          <p:cNvSpPr txBox="1"/>
          <p:nvPr/>
        </p:nvSpPr>
        <p:spPr>
          <a:xfrm>
            <a:off x="1547664" y="963747"/>
            <a:ext cx="6048672" cy="461665"/>
          </a:xfrm>
          <a:prstGeom prst="rect">
            <a:avLst/>
          </a:prstGeom>
          <a:noFill/>
        </p:spPr>
        <p:txBody>
          <a:bodyPr wrap="square" rtlCol="0">
            <a:spAutoFit/>
          </a:bodyPr>
          <a:lstStyle/>
          <a:p>
            <a:pPr algn="ctr"/>
            <a:r>
              <a:rPr lang="en-US" sz="2400" dirty="0"/>
              <a:t>AUGUST 14, 2020</a:t>
            </a:r>
          </a:p>
        </p:txBody>
      </p:sp>
      <p:cxnSp>
        <p:nvCxnSpPr>
          <p:cNvPr id="14" name="Straight Connector 13"/>
          <p:cNvCxnSpPr/>
          <p:nvPr/>
        </p:nvCxnSpPr>
        <p:spPr>
          <a:xfrm>
            <a:off x="1547664" y="3019288"/>
            <a:ext cx="1294489" cy="5658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91680" y="3107102"/>
            <a:ext cx="1150473" cy="5847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5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Scenario</a:t>
            </a:r>
            <a:endParaRPr lang="en-US" sz="1600" dirty="0"/>
          </a:p>
        </p:txBody>
      </p:sp>
      <p:sp>
        <p:nvSpPr>
          <p:cNvPr id="6" name="Content Placeholder 5"/>
          <p:cNvSpPr>
            <a:spLocks noGrp="1"/>
          </p:cNvSpPr>
          <p:nvPr>
            <p:ph idx="1"/>
          </p:nvPr>
        </p:nvSpPr>
        <p:spPr/>
        <p:txBody>
          <a:bodyPr>
            <a:noAutofit/>
          </a:bodyPr>
          <a:lstStyle/>
          <a:p>
            <a:pPr lvl="1" algn="just">
              <a:buFont typeface="Arial" panose="020B0604020202020204" pitchFamily="34" charset="0"/>
              <a:buChar char="•"/>
            </a:pPr>
            <a:r>
              <a:rPr lang="en-US" sz="2300" dirty="0">
                <a:solidFill>
                  <a:srgbClr val="175B41"/>
                </a:solidFill>
              </a:rPr>
              <a:t>The student reporting the alleged incident to the librarian </a:t>
            </a:r>
            <a:r>
              <a:rPr lang="en-US" sz="2300" u="sng" dirty="0">
                <a:solidFill>
                  <a:srgbClr val="175B41"/>
                </a:solidFill>
              </a:rPr>
              <a:t>may</a:t>
            </a:r>
            <a:r>
              <a:rPr lang="en-US" sz="2300" dirty="0">
                <a:solidFill>
                  <a:srgbClr val="175B41"/>
                </a:solidFill>
              </a:rPr>
              <a:t> </a:t>
            </a:r>
            <a:r>
              <a:rPr lang="en-US" sz="2300" b="1" dirty="0">
                <a:solidFill>
                  <a:srgbClr val="175B41"/>
                </a:solidFill>
              </a:rPr>
              <a:t>actual knowledge, </a:t>
            </a:r>
            <a:r>
              <a:rPr lang="en-US" sz="2300" dirty="0">
                <a:solidFill>
                  <a:srgbClr val="175B41"/>
                </a:solidFill>
              </a:rPr>
              <a:t>if librarian has authority to institute corrective measures on behalf of the recipient</a:t>
            </a:r>
            <a:r>
              <a:rPr lang="en-US" sz="2300" b="1" dirty="0">
                <a:solidFill>
                  <a:srgbClr val="175B41"/>
                </a:solidFill>
              </a:rPr>
              <a:t>.  </a:t>
            </a:r>
          </a:p>
          <a:p>
            <a:pPr lvl="1" algn="just">
              <a:buFont typeface="Arial" panose="020B0604020202020204" pitchFamily="34" charset="0"/>
              <a:buChar char="•"/>
            </a:pPr>
            <a:r>
              <a:rPr lang="en-US" sz="2300" dirty="0">
                <a:solidFill>
                  <a:srgbClr val="175B41"/>
                </a:solidFill>
              </a:rPr>
              <a:t>If librarian has authority, then there is a duty to provide supportive measures.</a:t>
            </a:r>
            <a:endParaRPr lang="en-US" sz="2300" b="1" u="sng" dirty="0">
              <a:solidFill>
                <a:srgbClr val="175B41"/>
              </a:solidFill>
            </a:endParaRPr>
          </a:p>
        </p:txBody>
      </p:sp>
      <p:sp>
        <p:nvSpPr>
          <p:cNvPr id="4" name="Footer Placeholder 38"/>
          <p:cNvSpPr>
            <a:spLocks noGrp="1"/>
          </p:cNvSpPr>
          <p:nvPr>
            <p:ph type="ftr" sz="quarter" idx="15"/>
          </p:nvPr>
        </p:nvSpPr>
        <p:spPr/>
        <p:txBody>
          <a:bodyPr/>
          <a:lstStyle/>
          <a:p>
            <a:r>
              <a:rPr lang="en-US" dirty="0"/>
              <a:t>www.abernathy-law.com</a:t>
            </a:r>
            <a:endParaRPr lang="uk-UA" dirty="0"/>
          </a:p>
        </p:txBody>
      </p:sp>
      <p:sp>
        <p:nvSpPr>
          <p:cNvPr id="7" name="Text Placeholder 6"/>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endParaRPr lang="uk-UA" sz="1100" dirty="0"/>
          </a:p>
          <a:p>
            <a:endParaRPr lang="en-US" sz="1100" dirty="0"/>
          </a:p>
        </p:txBody>
      </p:sp>
    </p:spTree>
    <p:extLst>
      <p:ext uri="{BB962C8B-B14F-4D97-AF65-F5344CB8AC3E}">
        <p14:creationId xmlns:p14="http://schemas.microsoft.com/office/powerpoint/2010/main" val="2981381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t>Scenario</a:t>
            </a:r>
            <a:endParaRPr lang="en-US" dirty="0"/>
          </a:p>
        </p:txBody>
      </p:sp>
      <p:sp>
        <p:nvSpPr>
          <p:cNvPr id="5" name="Content Placeholder 4"/>
          <p:cNvSpPr>
            <a:spLocks noGrp="1"/>
          </p:cNvSpPr>
          <p:nvPr>
            <p:ph idx="1"/>
          </p:nvPr>
        </p:nvSpPr>
        <p:spPr/>
        <p:txBody>
          <a:bodyPr/>
          <a:lstStyle/>
          <a:p>
            <a:pPr marL="0" indent="0" algn="just">
              <a:buNone/>
            </a:pPr>
            <a:r>
              <a:rPr lang="en-US" sz="2400" dirty="0">
                <a:solidFill>
                  <a:srgbClr val="175B41"/>
                </a:solidFill>
              </a:rPr>
              <a:t>The Title IX Coordinator has reached out to the alleged victim and offered supportive measures. Which one of the following is </a:t>
            </a:r>
            <a:r>
              <a:rPr lang="en-US" sz="2400" b="1" u="sng" dirty="0">
                <a:solidFill>
                  <a:srgbClr val="C00000"/>
                </a:solidFill>
              </a:rPr>
              <a:t>not</a:t>
            </a:r>
            <a:r>
              <a:rPr lang="en-US" sz="2400" dirty="0">
                <a:solidFill>
                  <a:srgbClr val="C00000"/>
                </a:solidFill>
              </a:rPr>
              <a:t> </a:t>
            </a:r>
            <a:r>
              <a:rPr lang="en-US" sz="2400" dirty="0">
                <a:solidFill>
                  <a:srgbClr val="175B41"/>
                </a:solidFill>
              </a:rPr>
              <a:t>an appropriate supportive measure?</a:t>
            </a:r>
          </a:p>
          <a:p>
            <a:pPr marL="0" indent="0" algn="just">
              <a:buNone/>
            </a:pPr>
            <a:endParaRPr lang="en-US" sz="1800" dirty="0">
              <a:solidFill>
                <a:srgbClr val="175B41"/>
              </a:solidFill>
            </a:endParaRPr>
          </a:p>
          <a:p>
            <a:pPr marL="228600" indent="-228600" algn="just">
              <a:buFont typeface="+mj-lt"/>
              <a:buAutoNum type="alphaUcPeriod"/>
            </a:pPr>
            <a:r>
              <a:rPr lang="en-US" sz="1800" dirty="0">
                <a:solidFill>
                  <a:srgbClr val="175B41"/>
                </a:solidFill>
              </a:rPr>
              <a:t> Counseling.</a:t>
            </a:r>
          </a:p>
          <a:p>
            <a:pPr marL="228600" indent="-228600" algn="just">
              <a:buFont typeface="+mj-lt"/>
              <a:buAutoNum type="alphaUcPeriod"/>
            </a:pPr>
            <a:r>
              <a:rPr lang="en-US" sz="1800" dirty="0">
                <a:solidFill>
                  <a:srgbClr val="175B41"/>
                </a:solidFill>
              </a:rPr>
              <a:t> Schedule Change.</a:t>
            </a:r>
          </a:p>
          <a:p>
            <a:pPr marL="228600" indent="-228600" algn="just">
              <a:buFont typeface="+mj-lt"/>
              <a:buAutoNum type="alphaUcPeriod"/>
            </a:pPr>
            <a:r>
              <a:rPr lang="en-US" sz="1800" dirty="0">
                <a:solidFill>
                  <a:srgbClr val="175B41"/>
                </a:solidFill>
              </a:rPr>
              <a:t> Expelling the alleged perpetrator.</a:t>
            </a:r>
          </a:p>
          <a:p>
            <a:pPr marL="228600" indent="-228600" algn="just">
              <a:buFont typeface="+mj-lt"/>
              <a:buAutoNum type="alphaUcPeriod"/>
            </a:pPr>
            <a:r>
              <a:rPr lang="en-US" sz="1800" dirty="0">
                <a:solidFill>
                  <a:srgbClr val="175B41"/>
                </a:solidFill>
              </a:rPr>
              <a:t> Allowing the alleged victim to have additional time to finish a project.</a:t>
            </a:r>
          </a:p>
          <a:p>
            <a:pPr marL="228600" indent="-228600">
              <a:buFont typeface="+mj-lt"/>
              <a:buAutoNum type="alphaUcPeriod"/>
            </a:pPr>
            <a:endParaRPr lang="en-US" dirty="0"/>
          </a:p>
          <a:p>
            <a:pPr marL="0" indent="0">
              <a:buNone/>
            </a:pPr>
            <a:endParaRPr lang="en-US" dirty="0"/>
          </a:p>
          <a:p>
            <a:pPr marL="228600" indent="-228600">
              <a:buFont typeface="+mj-lt"/>
              <a:buAutoNum type="alphaUcPeriod"/>
            </a:pPr>
            <a:endParaRPr lang="en-US" dirty="0"/>
          </a:p>
        </p:txBody>
      </p:sp>
      <p:sp>
        <p:nvSpPr>
          <p:cNvPr id="6" name="Text Placeholder 5"/>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endParaRPr lang="uk-UA" sz="1100" dirty="0"/>
          </a:p>
          <a:p>
            <a:endParaRPr lang="en-US" dirty="0"/>
          </a:p>
        </p:txBody>
      </p:sp>
      <p:sp>
        <p:nvSpPr>
          <p:cNvPr id="7" name="Footer Placeholder 38"/>
          <p:cNvSpPr>
            <a:spLocks noGrp="1"/>
          </p:cNvSpPr>
          <p:nvPr>
            <p:ph type="ftr" sz="quarter" idx="15"/>
          </p:nvPr>
        </p:nvSpPr>
        <p:spPr>
          <a:xfrm>
            <a:off x="3124200" y="4767263"/>
            <a:ext cx="2895600" cy="273844"/>
          </a:xfrm>
        </p:spPr>
        <p:txBody>
          <a:bodyPr/>
          <a:lstStyle/>
          <a:p>
            <a:r>
              <a:rPr lang="en-US" dirty="0"/>
              <a:t>www.abernathy-law.com</a:t>
            </a:r>
            <a:endParaRPr lang="uk-UA" dirty="0"/>
          </a:p>
        </p:txBody>
      </p:sp>
    </p:spTree>
    <p:extLst>
      <p:ext uri="{BB962C8B-B14F-4D97-AF65-F5344CB8AC3E}">
        <p14:creationId xmlns:p14="http://schemas.microsoft.com/office/powerpoint/2010/main" val="1163168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t>Scenario</a:t>
            </a:r>
            <a:endParaRPr lang="en-US" dirty="0"/>
          </a:p>
        </p:txBody>
      </p:sp>
      <p:sp>
        <p:nvSpPr>
          <p:cNvPr id="5" name="Content Placeholder 4"/>
          <p:cNvSpPr>
            <a:spLocks noGrp="1"/>
          </p:cNvSpPr>
          <p:nvPr>
            <p:ph idx="1"/>
          </p:nvPr>
        </p:nvSpPr>
        <p:spPr/>
        <p:txBody>
          <a:bodyPr/>
          <a:lstStyle/>
          <a:p>
            <a:pPr marL="228600" indent="-228600" algn="just">
              <a:buFont typeface="+mj-lt"/>
              <a:buAutoNum type="alphaUcPeriod"/>
            </a:pPr>
            <a:endParaRPr lang="en-US" dirty="0">
              <a:solidFill>
                <a:srgbClr val="175B41"/>
              </a:solidFill>
            </a:endParaRPr>
          </a:p>
          <a:p>
            <a:pPr marL="228600" indent="-228600" algn="just">
              <a:buFont typeface="+mj-lt"/>
              <a:buAutoNum type="alphaUcPeriod"/>
            </a:pPr>
            <a:endParaRPr lang="en-US" dirty="0">
              <a:solidFill>
                <a:srgbClr val="175B41"/>
              </a:solidFill>
            </a:endParaRPr>
          </a:p>
          <a:p>
            <a:pPr marL="228600" indent="-228600" algn="just">
              <a:buFont typeface="+mj-lt"/>
              <a:buAutoNum type="alphaUcPeriod"/>
            </a:pPr>
            <a:endParaRPr lang="en-US" dirty="0">
              <a:solidFill>
                <a:srgbClr val="175B41"/>
              </a:solidFill>
            </a:endParaRPr>
          </a:p>
          <a:p>
            <a:pPr marL="0" indent="0" algn="just">
              <a:buNone/>
            </a:pPr>
            <a:endParaRPr lang="en-US" strike="sngStrike" dirty="0">
              <a:solidFill>
                <a:srgbClr val="175B41"/>
              </a:solidFill>
            </a:endParaRPr>
          </a:p>
          <a:p>
            <a:pPr marL="228600" indent="-228600" algn="just">
              <a:buFont typeface="+mj-lt"/>
              <a:buAutoNum type="alphaUcPeriod"/>
            </a:pPr>
            <a:r>
              <a:rPr lang="en-US" strike="sngStrike" dirty="0">
                <a:solidFill>
                  <a:srgbClr val="175B41"/>
                </a:solidFill>
              </a:rPr>
              <a:t>Counseling.</a:t>
            </a:r>
          </a:p>
          <a:p>
            <a:pPr marL="228600" indent="-228600" algn="just">
              <a:buFont typeface="+mj-lt"/>
              <a:buAutoNum type="alphaUcPeriod"/>
            </a:pPr>
            <a:r>
              <a:rPr lang="en-US" strike="sngStrike" dirty="0">
                <a:solidFill>
                  <a:srgbClr val="175B41"/>
                </a:solidFill>
              </a:rPr>
              <a:t>Schedule Change.</a:t>
            </a:r>
          </a:p>
          <a:p>
            <a:pPr marL="228600" indent="-228600" algn="just">
              <a:buFont typeface="+mj-lt"/>
              <a:buAutoNum type="alphaUcPeriod"/>
            </a:pPr>
            <a:r>
              <a:rPr lang="en-US" sz="2000" b="1" dirty="0">
                <a:solidFill>
                  <a:srgbClr val="C00000"/>
                </a:solidFill>
              </a:rPr>
              <a:t>Expelling the alleged perpetrator.</a:t>
            </a:r>
          </a:p>
          <a:p>
            <a:pPr marL="228600" indent="-228600" algn="just">
              <a:buFont typeface="+mj-lt"/>
              <a:buAutoNum type="alphaUcPeriod"/>
            </a:pPr>
            <a:r>
              <a:rPr lang="en-US" strike="sngStrike" dirty="0">
                <a:solidFill>
                  <a:srgbClr val="175B41"/>
                </a:solidFill>
              </a:rPr>
              <a:t>Allowing the alleged victim to have additional time to finish a project.</a:t>
            </a:r>
          </a:p>
          <a:p>
            <a:pPr algn="just"/>
            <a:endParaRPr lang="en-US" dirty="0"/>
          </a:p>
        </p:txBody>
      </p:sp>
      <p:sp>
        <p:nvSpPr>
          <p:cNvPr id="6" name="Text Placeholder 5"/>
          <p:cNvSpPr>
            <a:spLocks noGrp="1"/>
          </p:cNvSpPr>
          <p:nvPr>
            <p:ph type="body" sz="quarter" idx="17"/>
          </p:nvPr>
        </p:nvSpPr>
        <p:spPr/>
        <p:txBody>
          <a:bodyPr/>
          <a:lstStyle/>
          <a:p>
            <a:r>
              <a:rPr lang="en-US" dirty="0"/>
              <a:t>Abernathy, Roeder, Boyd &amp; Hullett, P.C.</a:t>
            </a:r>
          </a:p>
        </p:txBody>
      </p:sp>
      <p:sp>
        <p:nvSpPr>
          <p:cNvPr id="7" name="Footer Placeholder 38"/>
          <p:cNvSpPr>
            <a:spLocks noGrp="1"/>
          </p:cNvSpPr>
          <p:nvPr>
            <p:ph type="ftr" sz="quarter" idx="15"/>
          </p:nvPr>
        </p:nvSpPr>
        <p:spPr>
          <a:xfrm>
            <a:off x="3124200" y="4767263"/>
            <a:ext cx="2895600" cy="273844"/>
          </a:xfrm>
        </p:spPr>
        <p:txBody>
          <a:bodyPr/>
          <a:lstStyle/>
          <a:p>
            <a:r>
              <a:rPr lang="en-US" dirty="0"/>
              <a:t>www.abernathy-law.com</a:t>
            </a:r>
            <a:endParaRPr lang="uk-UA" dirty="0"/>
          </a:p>
        </p:txBody>
      </p:sp>
    </p:spTree>
    <p:extLst>
      <p:ext uri="{BB962C8B-B14F-4D97-AF65-F5344CB8AC3E}">
        <p14:creationId xmlns:p14="http://schemas.microsoft.com/office/powerpoint/2010/main" val="610074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Scenario</a:t>
            </a:r>
          </a:p>
        </p:txBody>
      </p:sp>
      <p:sp>
        <p:nvSpPr>
          <p:cNvPr id="5" name="Content Placeholder 4"/>
          <p:cNvSpPr>
            <a:spLocks noGrp="1"/>
          </p:cNvSpPr>
          <p:nvPr>
            <p:ph idx="1"/>
          </p:nvPr>
        </p:nvSpPr>
        <p:spPr/>
        <p:txBody>
          <a:bodyPr>
            <a:normAutofit/>
          </a:bodyPr>
          <a:lstStyle/>
          <a:p>
            <a:pPr marL="0" indent="0" algn="just">
              <a:buNone/>
            </a:pPr>
            <a:r>
              <a:rPr lang="en-US" sz="3200" dirty="0">
                <a:solidFill>
                  <a:srgbClr val="175B41"/>
                </a:solidFill>
              </a:rPr>
              <a:t>The alleged victim wishes to file a formal complaint. What is needed for a formal complaint?</a:t>
            </a:r>
          </a:p>
        </p:txBody>
      </p:sp>
      <p:sp>
        <p:nvSpPr>
          <p:cNvPr id="4" name="Footer Placeholder 38"/>
          <p:cNvSpPr>
            <a:spLocks noGrp="1"/>
          </p:cNvSpPr>
          <p:nvPr>
            <p:ph type="ftr" sz="quarter" idx="15"/>
          </p:nvPr>
        </p:nvSpPr>
        <p:spPr/>
        <p:txBody>
          <a:bodyPr/>
          <a:lstStyle/>
          <a:p>
            <a:r>
              <a:rPr lang="en-US" dirty="0"/>
              <a:t>www.abernathy-law.com</a:t>
            </a:r>
            <a:endParaRPr lang="uk-UA" dirty="0"/>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4061" y="2643758"/>
            <a:ext cx="2695877" cy="1801744"/>
          </a:xfrm>
          <a:prstGeom prst="rect">
            <a:avLst/>
          </a:prstGeom>
        </p:spPr>
      </p:pic>
    </p:spTree>
    <p:extLst>
      <p:ext uri="{BB962C8B-B14F-4D97-AF65-F5344CB8AC3E}">
        <p14:creationId xmlns:p14="http://schemas.microsoft.com/office/powerpoint/2010/main" val="1235583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Scenario</a:t>
            </a:r>
          </a:p>
        </p:txBody>
      </p:sp>
      <p:sp>
        <p:nvSpPr>
          <p:cNvPr id="6" name="Content Placeholder 5"/>
          <p:cNvSpPr>
            <a:spLocks noGrp="1"/>
          </p:cNvSpPr>
          <p:nvPr>
            <p:ph idx="1"/>
          </p:nvPr>
        </p:nvSpPr>
        <p:spPr/>
        <p:txBody>
          <a:bodyPr>
            <a:normAutofit/>
          </a:bodyPr>
          <a:lstStyle/>
          <a:p>
            <a:pPr algn="just"/>
            <a:r>
              <a:rPr lang="en-US" sz="2800" dirty="0">
                <a:solidFill>
                  <a:srgbClr val="175B41"/>
                </a:solidFill>
              </a:rPr>
              <a:t>Document filed by a complainant or signed by the Title IX Coordinator;</a:t>
            </a:r>
          </a:p>
          <a:p>
            <a:pPr algn="just"/>
            <a:r>
              <a:rPr lang="en-US" sz="2800" dirty="0">
                <a:solidFill>
                  <a:srgbClr val="175B41"/>
                </a:solidFill>
              </a:rPr>
              <a:t>Allegation of sexual harassment against a respondent; and</a:t>
            </a:r>
          </a:p>
          <a:p>
            <a:pPr algn="just"/>
            <a:r>
              <a:rPr lang="en-US" sz="2800" dirty="0">
                <a:solidFill>
                  <a:srgbClr val="175B41"/>
                </a:solidFill>
              </a:rPr>
              <a:t>Request that the school investigate the allegations of sexual harassment.</a:t>
            </a:r>
          </a:p>
        </p:txBody>
      </p:sp>
      <p:sp>
        <p:nvSpPr>
          <p:cNvPr id="5" name="Footer Placeholder 38"/>
          <p:cNvSpPr>
            <a:spLocks noGrp="1"/>
          </p:cNvSpPr>
          <p:nvPr>
            <p:ph type="ftr" sz="quarter" idx="15"/>
          </p:nvPr>
        </p:nvSpPr>
        <p:spPr/>
        <p:txBody>
          <a:bodyPr/>
          <a:lstStyle/>
          <a:p>
            <a:r>
              <a:rPr lang="en-US" dirty="0"/>
              <a:t>www.abernathy-law.com</a:t>
            </a:r>
            <a:endParaRPr lang="uk-UA" dirty="0"/>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endParaRPr lang="en-US" dirty="0"/>
          </a:p>
          <a:p>
            <a:endParaRPr lang="en-US" dirty="0"/>
          </a:p>
        </p:txBody>
      </p:sp>
    </p:spTree>
    <p:extLst>
      <p:ext uri="{BB962C8B-B14F-4D97-AF65-F5344CB8AC3E}">
        <p14:creationId xmlns:p14="http://schemas.microsoft.com/office/powerpoint/2010/main" val="2823405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Scenario</a:t>
            </a:r>
          </a:p>
        </p:txBody>
      </p:sp>
      <p:sp>
        <p:nvSpPr>
          <p:cNvPr id="5" name="Content Placeholder 4"/>
          <p:cNvSpPr>
            <a:spLocks noGrp="1"/>
          </p:cNvSpPr>
          <p:nvPr>
            <p:ph idx="1"/>
          </p:nvPr>
        </p:nvSpPr>
        <p:spPr/>
        <p:txBody>
          <a:bodyPr>
            <a:noAutofit/>
          </a:bodyPr>
          <a:lstStyle/>
          <a:p>
            <a:pPr marL="457200" lvl="1" indent="0" algn="just">
              <a:buNone/>
            </a:pPr>
            <a:r>
              <a:rPr lang="en-US" sz="3200" dirty="0">
                <a:solidFill>
                  <a:srgbClr val="175B41"/>
                </a:solidFill>
              </a:rPr>
              <a:t>Now that you have a formal complaint, how many employees are potentially required for this process from start to finish (filing of the complaint to appeal)?</a:t>
            </a:r>
          </a:p>
        </p:txBody>
      </p:sp>
      <p:sp>
        <p:nvSpPr>
          <p:cNvPr id="4" name="Footer Placeholder 38"/>
          <p:cNvSpPr>
            <a:spLocks noGrp="1"/>
          </p:cNvSpPr>
          <p:nvPr>
            <p:ph type="ftr" sz="quarter" idx="15"/>
          </p:nvPr>
        </p:nvSpPr>
        <p:spPr/>
        <p:txBody>
          <a:bodyPr/>
          <a:lstStyle/>
          <a:p>
            <a:r>
              <a:rPr lang="en-US" dirty="0"/>
              <a:t>www.abernathy-law.com</a:t>
            </a:r>
            <a:endParaRPr lang="uk-UA" dirty="0"/>
          </a:p>
        </p:txBody>
      </p:sp>
      <p:sp>
        <p:nvSpPr>
          <p:cNvPr id="3" name="Text Placeholder 2"/>
          <p:cNvSpPr>
            <a:spLocks noGrp="1"/>
          </p:cNvSpPr>
          <p:nvPr>
            <p:ph type="body" sz="quarter" idx="17"/>
          </p:nvPr>
        </p:nvSpPr>
        <p:spPr/>
        <p:txBody>
          <a:bodyPr/>
          <a:lstStyle/>
          <a:p>
            <a:r>
              <a:rPr lang="en-US" dirty="0"/>
              <a:t>Abernathy, Roeder, Boyd &amp; Hullett, P.C.</a:t>
            </a:r>
          </a:p>
        </p:txBody>
      </p:sp>
    </p:spTree>
    <p:extLst>
      <p:ext uri="{BB962C8B-B14F-4D97-AF65-F5344CB8AC3E}">
        <p14:creationId xmlns:p14="http://schemas.microsoft.com/office/powerpoint/2010/main" val="337931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Scenario</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dirty="0"/>
              <a:t>Abernathy, Roeder, Boyd &amp; Hullett, P.C.</a:t>
            </a:r>
            <a:endParaRPr lang="uk-UA" dirty="0"/>
          </a:p>
          <a:p>
            <a:endParaRPr lang="en-US" dirty="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4749"/>
          <a:stretch/>
        </p:blipFill>
        <p:spPr>
          <a:xfrm>
            <a:off x="887255" y="915566"/>
            <a:ext cx="7573177" cy="4176464"/>
          </a:xfrm>
          <a:prstGeom prst="rect">
            <a:avLst/>
          </a:prstGeom>
        </p:spPr>
      </p:pic>
      <p:sp>
        <p:nvSpPr>
          <p:cNvPr id="5" name="Rectangle 4"/>
          <p:cNvSpPr/>
          <p:nvPr/>
        </p:nvSpPr>
        <p:spPr>
          <a:xfrm>
            <a:off x="1043608" y="4626786"/>
            <a:ext cx="15841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Title IX Coordinator</a:t>
            </a:r>
          </a:p>
        </p:txBody>
      </p:sp>
      <p:sp>
        <p:nvSpPr>
          <p:cNvPr id="11" name="Rectangle 10"/>
          <p:cNvSpPr/>
          <p:nvPr/>
        </p:nvSpPr>
        <p:spPr>
          <a:xfrm>
            <a:off x="4067944" y="4623247"/>
            <a:ext cx="15841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Investigator</a:t>
            </a:r>
          </a:p>
        </p:txBody>
      </p:sp>
      <p:sp>
        <p:nvSpPr>
          <p:cNvPr id="13" name="Rectangle 12"/>
          <p:cNvSpPr/>
          <p:nvPr/>
        </p:nvSpPr>
        <p:spPr>
          <a:xfrm>
            <a:off x="2540858" y="4623247"/>
            <a:ext cx="181511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Informal</a:t>
            </a:r>
          </a:p>
          <a:p>
            <a:pPr algn="ctr"/>
            <a:r>
              <a:rPr lang="en-US" sz="1200" b="1" dirty="0">
                <a:solidFill>
                  <a:schemeClr val="bg1"/>
                </a:solidFill>
              </a:rPr>
              <a:t>Resolution Facilitator</a:t>
            </a:r>
          </a:p>
        </p:txBody>
      </p:sp>
      <p:sp>
        <p:nvSpPr>
          <p:cNvPr id="15" name="Rectangle 14"/>
          <p:cNvSpPr/>
          <p:nvPr/>
        </p:nvSpPr>
        <p:spPr>
          <a:xfrm>
            <a:off x="5436096" y="4623247"/>
            <a:ext cx="15841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Decision Maker</a:t>
            </a:r>
          </a:p>
        </p:txBody>
      </p:sp>
      <p:sp>
        <p:nvSpPr>
          <p:cNvPr id="16" name="Rectangle 15"/>
          <p:cNvSpPr/>
          <p:nvPr/>
        </p:nvSpPr>
        <p:spPr>
          <a:xfrm>
            <a:off x="6656922" y="4623247"/>
            <a:ext cx="15841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Appeals Officer</a:t>
            </a:r>
          </a:p>
        </p:txBody>
      </p:sp>
    </p:spTree>
    <p:extLst>
      <p:ext uri="{BB962C8B-B14F-4D97-AF65-F5344CB8AC3E}">
        <p14:creationId xmlns:p14="http://schemas.microsoft.com/office/powerpoint/2010/main" val="1504305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Scenario</a:t>
            </a:r>
          </a:p>
        </p:txBody>
      </p:sp>
      <p:sp>
        <p:nvSpPr>
          <p:cNvPr id="5" name="Content Placeholder 4"/>
          <p:cNvSpPr>
            <a:spLocks noGrp="1"/>
          </p:cNvSpPr>
          <p:nvPr>
            <p:ph idx="1"/>
          </p:nvPr>
        </p:nvSpPr>
        <p:spPr/>
        <p:txBody>
          <a:bodyPr>
            <a:normAutofit/>
          </a:bodyPr>
          <a:lstStyle/>
          <a:p>
            <a:pPr marL="457200" lvl="1" indent="0" algn="just">
              <a:buNone/>
            </a:pPr>
            <a:r>
              <a:rPr lang="en-US" sz="2700" dirty="0">
                <a:solidFill>
                  <a:srgbClr val="175B41"/>
                </a:solidFill>
              </a:rPr>
              <a:t>The allegations state the incident occurred after school hours in the classroom. Is the College required to dismiss the complaint because it was after hours?</a:t>
            </a:r>
          </a:p>
        </p:txBody>
      </p:sp>
      <p:sp>
        <p:nvSpPr>
          <p:cNvPr id="4" name="Footer Placeholder 38"/>
          <p:cNvSpPr>
            <a:spLocks noGrp="1"/>
          </p:cNvSpPr>
          <p:nvPr>
            <p:ph type="ftr" sz="quarter" idx="15"/>
          </p:nvPr>
        </p:nvSpPr>
        <p:spPr/>
        <p:txBody>
          <a:bodyPr/>
          <a:lstStyle/>
          <a:p>
            <a:r>
              <a:rPr lang="en-US" dirty="0"/>
              <a:t>www.abernathy-law.com</a:t>
            </a:r>
            <a:endParaRPr lang="uk-UA" dirty="0"/>
          </a:p>
        </p:txBody>
      </p:sp>
      <p:sp>
        <p:nvSpPr>
          <p:cNvPr id="3" name="Text Placeholder 2"/>
          <p:cNvSpPr>
            <a:spLocks noGrp="1"/>
          </p:cNvSpPr>
          <p:nvPr>
            <p:ph type="body" sz="quarter" idx="17"/>
          </p:nvPr>
        </p:nvSpPr>
        <p:spPr/>
        <p:txBody>
          <a:bodyPr/>
          <a:lstStyle/>
          <a:p>
            <a:r>
              <a:rPr lang="en-US" dirty="0"/>
              <a:t>Abernathy, Roeder, Boyd &amp; Hullett, P.C.</a:t>
            </a:r>
            <a:endParaRPr lang="uk-UA" dirty="0"/>
          </a:p>
          <a:p>
            <a:endParaRPr lang="en-US" dirty="0"/>
          </a:p>
        </p:txBody>
      </p:sp>
    </p:spTree>
    <p:extLst>
      <p:ext uri="{BB962C8B-B14F-4D97-AF65-F5344CB8AC3E}">
        <p14:creationId xmlns:p14="http://schemas.microsoft.com/office/powerpoint/2010/main" val="851565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Scenario</a:t>
            </a:r>
          </a:p>
        </p:txBody>
      </p:sp>
      <p:sp>
        <p:nvSpPr>
          <p:cNvPr id="5" name="Content Placeholder 4"/>
          <p:cNvSpPr>
            <a:spLocks noGrp="1"/>
          </p:cNvSpPr>
          <p:nvPr>
            <p:ph idx="1"/>
          </p:nvPr>
        </p:nvSpPr>
        <p:spPr/>
        <p:txBody>
          <a:bodyPr>
            <a:normAutofit/>
          </a:bodyPr>
          <a:lstStyle/>
          <a:p>
            <a:pPr marL="0" indent="0" algn="ctr">
              <a:buNone/>
            </a:pPr>
            <a:r>
              <a:rPr lang="en-US" sz="5400" dirty="0">
                <a:ln w="0"/>
                <a:solidFill>
                  <a:srgbClr val="1B5A41"/>
                </a:solidFill>
                <a:effectLst>
                  <a:glow rad="228600">
                    <a:schemeClr val="accent1">
                      <a:satMod val="175000"/>
                      <a:alpha val="40000"/>
                    </a:schemeClr>
                  </a:glow>
                  <a:reflection blurRad="6350" stA="53000" endA="300" endPos="35500" dir="5400000" sy="-90000" algn="bl" rotWithShape="0"/>
                </a:effectLst>
              </a:rPr>
              <a:t>NO!</a:t>
            </a:r>
          </a:p>
          <a:p>
            <a:pPr marL="0" indent="0" algn="ctr">
              <a:buNone/>
            </a:pPr>
            <a:endParaRPr lang="en-US" sz="3200" dirty="0">
              <a:solidFill>
                <a:srgbClr val="175B41"/>
              </a:solidFill>
            </a:endParaRPr>
          </a:p>
          <a:p>
            <a:pPr marL="457200" lvl="1" indent="0" algn="just">
              <a:buNone/>
            </a:pPr>
            <a:r>
              <a:rPr lang="en-US" sz="1800" dirty="0">
                <a:solidFill>
                  <a:srgbClr val="175B41"/>
                </a:solidFill>
              </a:rPr>
              <a:t>“Education program or activity” includes situations over which the College exercised substantial control. The classroom is in a building owned by the College. The College is considered to have have substantial control over any building it owns.</a:t>
            </a:r>
          </a:p>
          <a:p>
            <a:pPr marL="0" indent="0" algn="just">
              <a:buNone/>
            </a:pPr>
            <a:endParaRPr lang="en-US" dirty="0"/>
          </a:p>
        </p:txBody>
      </p:sp>
      <p:sp>
        <p:nvSpPr>
          <p:cNvPr id="4" name="Footer Placeholder 38"/>
          <p:cNvSpPr>
            <a:spLocks noGrp="1"/>
          </p:cNvSpPr>
          <p:nvPr>
            <p:ph type="ftr" sz="quarter" idx="15"/>
          </p:nvPr>
        </p:nvSpPr>
        <p:spPr/>
        <p:txBody>
          <a:bodyPr/>
          <a:lstStyle/>
          <a:p>
            <a:r>
              <a:rPr lang="en-US" dirty="0"/>
              <a:t>www.abernathy-law.com</a:t>
            </a:r>
            <a:endParaRPr lang="uk-UA" dirty="0"/>
          </a:p>
        </p:txBody>
      </p:sp>
      <p:sp>
        <p:nvSpPr>
          <p:cNvPr id="3" name="Text Placeholder 2"/>
          <p:cNvSpPr>
            <a:spLocks noGrp="1"/>
          </p:cNvSpPr>
          <p:nvPr>
            <p:ph type="body" sz="quarter" idx="17"/>
          </p:nvPr>
        </p:nvSpPr>
        <p:spPr/>
        <p:txBody>
          <a:bodyPr/>
          <a:lstStyle/>
          <a:p>
            <a:r>
              <a:rPr lang="en-US" dirty="0"/>
              <a:t>Abernathy, Roeder, Boyd &amp; Hullett, P.C.</a:t>
            </a:r>
            <a:endParaRPr lang="uk-UA" dirty="0"/>
          </a:p>
          <a:p>
            <a:endParaRPr lang="en-US" dirty="0"/>
          </a:p>
        </p:txBody>
      </p:sp>
    </p:spTree>
    <p:extLst>
      <p:ext uri="{BB962C8B-B14F-4D97-AF65-F5344CB8AC3E}">
        <p14:creationId xmlns:p14="http://schemas.microsoft.com/office/powerpoint/2010/main" val="4180217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Scenario</a:t>
            </a:r>
          </a:p>
        </p:txBody>
      </p:sp>
      <p:sp>
        <p:nvSpPr>
          <p:cNvPr id="5" name="Content Placeholder 4"/>
          <p:cNvSpPr>
            <a:spLocks noGrp="1"/>
          </p:cNvSpPr>
          <p:nvPr>
            <p:ph idx="1"/>
          </p:nvPr>
        </p:nvSpPr>
        <p:spPr/>
        <p:txBody>
          <a:bodyPr>
            <a:normAutofit/>
          </a:bodyPr>
          <a:lstStyle/>
          <a:p>
            <a:pPr marL="0" indent="0" algn="just">
              <a:buNone/>
            </a:pPr>
            <a:r>
              <a:rPr lang="en-US" sz="2800" dirty="0">
                <a:solidFill>
                  <a:srgbClr val="175B41"/>
                </a:solidFill>
              </a:rPr>
              <a:t>During the course of the investigation, the complainant files a second formal complaint against the same respondent alleging an incident of sexual harassment that occurred while the students were on a group trip to Europe. </a:t>
            </a:r>
          </a:p>
          <a:p>
            <a:pPr algn="just">
              <a:buFont typeface="Wingdings" panose="05000000000000000000" pitchFamily="2" charset="2"/>
              <a:buChar char="Ø"/>
            </a:pPr>
            <a:r>
              <a:rPr lang="en-US" sz="2800" dirty="0">
                <a:solidFill>
                  <a:srgbClr val="175B41"/>
                </a:solidFill>
              </a:rPr>
              <a:t>What should the College do?</a:t>
            </a:r>
          </a:p>
        </p:txBody>
      </p:sp>
      <p:sp>
        <p:nvSpPr>
          <p:cNvPr id="4" name="Footer Placeholder 38"/>
          <p:cNvSpPr>
            <a:spLocks noGrp="1"/>
          </p:cNvSpPr>
          <p:nvPr>
            <p:ph type="ftr" sz="quarter" idx="15"/>
          </p:nvPr>
        </p:nvSpPr>
        <p:spPr/>
        <p:txBody>
          <a:bodyPr/>
          <a:lstStyle/>
          <a:p>
            <a:r>
              <a:rPr lang="en-US" dirty="0"/>
              <a:t>www.abernathy-law.com</a:t>
            </a:r>
            <a:endParaRPr lang="uk-UA" dirty="0"/>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endParaRPr lang="uk-UA" sz="1100" dirty="0"/>
          </a:p>
          <a:p>
            <a:endParaRPr lang="en-US" dirty="0"/>
          </a:p>
        </p:txBody>
      </p:sp>
    </p:spTree>
    <p:extLst>
      <p:ext uri="{BB962C8B-B14F-4D97-AF65-F5344CB8AC3E}">
        <p14:creationId xmlns:p14="http://schemas.microsoft.com/office/powerpoint/2010/main" val="276931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Who is Involved in the Process?</a:t>
            </a:r>
          </a:p>
        </p:txBody>
      </p:sp>
      <p:sp>
        <p:nvSpPr>
          <p:cNvPr id="3" name="Text Placeholder 2"/>
          <p:cNvSpPr>
            <a:spLocks noGrp="1"/>
          </p:cNvSpPr>
          <p:nvPr>
            <p:ph type="body" sz="quarter" idx="17"/>
          </p:nvPr>
        </p:nvSpPr>
        <p:spPr/>
        <p:txBody>
          <a:bodyPr>
            <a:normAutofit fontScale="92500" lnSpcReduction="20000"/>
          </a:bodyPr>
          <a:lstStyle/>
          <a:p>
            <a:endParaRPr lang="en-US" dirty="0"/>
          </a:p>
          <a:p>
            <a:r>
              <a:rPr lang="en-US" dirty="0"/>
              <a:t>Abernathy, Roeder, Boyd &amp; Hullett, P.C.</a:t>
            </a:r>
            <a:endParaRPr lang="uk-UA" dirty="0"/>
          </a:p>
          <a:p>
            <a:endParaRPr lang="en-US" dirty="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4749"/>
          <a:stretch/>
        </p:blipFill>
        <p:spPr>
          <a:xfrm>
            <a:off x="887255" y="915566"/>
            <a:ext cx="7573177" cy="4176464"/>
          </a:xfrm>
          <a:prstGeom prst="rect">
            <a:avLst/>
          </a:prstGeom>
        </p:spPr>
      </p:pic>
      <p:sp>
        <p:nvSpPr>
          <p:cNvPr id="5" name="Rectangle 4"/>
          <p:cNvSpPr/>
          <p:nvPr/>
        </p:nvSpPr>
        <p:spPr>
          <a:xfrm>
            <a:off x="1043608" y="4626786"/>
            <a:ext cx="15841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Title IX Coordinator</a:t>
            </a:r>
          </a:p>
        </p:txBody>
      </p:sp>
      <p:sp>
        <p:nvSpPr>
          <p:cNvPr id="11" name="Rectangle 10"/>
          <p:cNvSpPr/>
          <p:nvPr/>
        </p:nvSpPr>
        <p:spPr>
          <a:xfrm>
            <a:off x="4067944" y="4623247"/>
            <a:ext cx="15841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Investigator</a:t>
            </a:r>
          </a:p>
        </p:txBody>
      </p:sp>
      <p:sp>
        <p:nvSpPr>
          <p:cNvPr id="13" name="Rectangle 12"/>
          <p:cNvSpPr/>
          <p:nvPr/>
        </p:nvSpPr>
        <p:spPr>
          <a:xfrm>
            <a:off x="2540858" y="4623247"/>
            <a:ext cx="181511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Informal</a:t>
            </a:r>
          </a:p>
          <a:p>
            <a:pPr algn="ctr"/>
            <a:r>
              <a:rPr lang="en-US" sz="1200" b="1" dirty="0">
                <a:solidFill>
                  <a:schemeClr val="bg1"/>
                </a:solidFill>
              </a:rPr>
              <a:t>Resolution Facilitator</a:t>
            </a:r>
          </a:p>
        </p:txBody>
      </p:sp>
      <p:sp>
        <p:nvSpPr>
          <p:cNvPr id="15" name="Rectangle 14"/>
          <p:cNvSpPr/>
          <p:nvPr/>
        </p:nvSpPr>
        <p:spPr>
          <a:xfrm>
            <a:off x="5436096" y="4623247"/>
            <a:ext cx="15841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Decision Maker</a:t>
            </a:r>
          </a:p>
        </p:txBody>
      </p:sp>
      <p:sp>
        <p:nvSpPr>
          <p:cNvPr id="16" name="Rectangle 15"/>
          <p:cNvSpPr/>
          <p:nvPr/>
        </p:nvSpPr>
        <p:spPr>
          <a:xfrm>
            <a:off x="6656922" y="4623247"/>
            <a:ext cx="15841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Appeals Officer</a:t>
            </a:r>
          </a:p>
        </p:txBody>
      </p:sp>
    </p:spTree>
    <p:extLst>
      <p:ext uri="{BB962C8B-B14F-4D97-AF65-F5344CB8AC3E}">
        <p14:creationId xmlns:p14="http://schemas.microsoft.com/office/powerpoint/2010/main" val="2680828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t>Scenario</a:t>
            </a:r>
            <a:endParaRPr lang="en-US" dirty="0"/>
          </a:p>
        </p:txBody>
      </p:sp>
      <p:sp>
        <p:nvSpPr>
          <p:cNvPr id="5" name="Content Placeholder 4"/>
          <p:cNvSpPr>
            <a:spLocks noGrp="1"/>
          </p:cNvSpPr>
          <p:nvPr>
            <p:ph idx="1"/>
          </p:nvPr>
        </p:nvSpPr>
        <p:spPr/>
        <p:txBody>
          <a:bodyPr>
            <a:noAutofit/>
          </a:bodyPr>
          <a:lstStyle/>
          <a:p>
            <a:pPr lvl="1" algn="just">
              <a:buFont typeface="Arial" panose="020B0604020202020204" pitchFamily="34" charset="0"/>
              <a:buChar char="•"/>
            </a:pPr>
            <a:r>
              <a:rPr lang="en-US" sz="2300" dirty="0">
                <a:solidFill>
                  <a:srgbClr val="175B41"/>
                </a:solidFill>
              </a:rPr>
              <a:t>The College should dismiss the claim because the incident did not occur in the United States. This would be a mandatory dismissal. </a:t>
            </a:r>
          </a:p>
          <a:p>
            <a:pPr lvl="1" algn="just">
              <a:buFont typeface="Arial" panose="020B0604020202020204" pitchFamily="34" charset="0"/>
              <a:buChar char="•"/>
            </a:pPr>
            <a:r>
              <a:rPr lang="en-US" sz="2300" dirty="0">
                <a:solidFill>
                  <a:srgbClr val="175B41"/>
                </a:solidFill>
              </a:rPr>
              <a:t>This does not preclude the College from investigating the allegations under the College’s code of conduct.</a:t>
            </a:r>
          </a:p>
        </p:txBody>
      </p:sp>
      <p:sp>
        <p:nvSpPr>
          <p:cNvPr id="6" name="Text Placeholder 5"/>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endParaRPr lang="uk-UA" sz="1100" dirty="0"/>
          </a:p>
          <a:p>
            <a:endParaRPr lang="en-US" dirty="0"/>
          </a:p>
        </p:txBody>
      </p:sp>
      <p:sp>
        <p:nvSpPr>
          <p:cNvPr id="7" name="Footer Placeholder 38"/>
          <p:cNvSpPr>
            <a:spLocks noGrp="1"/>
          </p:cNvSpPr>
          <p:nvPr>
            <p:ph type="ftr" sz="quarter" idx="15"/>
          </p:nvPr>
        </p:nvSpPr>
        <p:spPr>
          <a:xfrm>
            <a:off x="3124200" y="4767263"/>
            <a:ext cx="2895600" cy="273844"/>
          </a:xfrm>
        </p:spPr>
        <p:txBody>
          <a:bodyPr/>
          <a:lstStyle/>
          <a:p>
            <a:r>
              <a:rPr lang="en-US" dirty="0"/>
              <a:t>www.abernathy-law.com</a:t>
            </a:r>
            <a:endParaRPr lang="uk-UA" dirty="0"/>
          </a:p>
        </p:txBody>
      </p:sp>
    </p:spTree>
    <p:extLst>
      <p:ext uri="{BB962C8B-B14F-4D97-AF65-F5344CB8AC3E}">
        <p14:creationId xmlns:p14="http://schemas.microsoft.com/office/powerpoint/2010/main" val="1963556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Scenario</a:t>
            </a:r>
            <a:r>
              <a:rPr lang="en-US" sz="2800" dirty="0"/>
              <a:t>	</a:t>
            </a:r>
          </a:p>
        </p:txBody>
      </p:sp>
      <p:sp>
        <p:nvSpPr>
          <p:cNvPr id="4" name="Content Placeholder 3"/>
          <p:cNvSpPr>
            <a:spLocks noGrp="1"/>
          </p:cNvSpPr>
          <p:nvPr>
            <p:ph idx="1"/>
          </p:nvPr>
        </p:nvSpPr>
        <p:spPr/>
        <p:txBody>
          <a:bodyPr>
            <a:normAutofit/>
          </a:bodyPr>
          <a:lstStyle/>
          <a:p>
            <a:pPr marL="0" indent="0" algn="just">
              <a:buNone/>
            </a:pPr>
            <a:r>
              <a:rPr lang="en-US" sz="2800" dirty="0">
                <a:solidFill>
                  <a:srgbClr val="175B41"/>
                </a:solidFill>
              </a:rPr>
              <a:t>Can the College facilitate an informal resolution process in this case?</a:t>
            </a:r>
          </a:p>
        </p:txBody>
      </p:sp>
      <p:sp>
        <p:nvSpPr>
          <p:cNvPr id="5" name="Text Placeholder 4"/>
          <p:cNvSpPr>
            <a:spLocks noGrp="1"/>
          </p:cNvSpPr>
          <p:nvPr>
            <p:ph type="body" sz="quarter" idx="17"/>
          </p:nvPr>
        </p:nvSpPr>
        <p:spPr/>
        <p:txBody>
          <a:bodyPr>
            <a:normAutofit fontScale="92500" lnSpcReduction="20000"/>
          </a:bodyPr>
          <a:lstStyle/>
          <a:p>
            <a:endParaRPr lang="en-US" dirty="0"/>
          </a:p>
          <a:p>
            <a:r>
              <a:rPr lang="en-US" sz="1100" dirty="0"/>
              <a:t>Abernathy, Roeder, Boyd &amp; Hullett, P.C.</a:t>
            </a:r>
            <a:endParaRPr lang="uk-UA" sz="1100" dirty="0"/>
          </a:p>
          <a:p>
            <a:endParaRPr lang="en-US" dirty="0"/>
          </a:p>
        </p:txBody>
      </p:sp>
      <p:sp>
        <p:nvSpPr>
          <p:cNvPr id="6" name="Footer Placeholder 38"/>
          <p:cNvSpPr>
            <a:spLocks noGrp="1"/>
          </p:cNvSpPr>
          <p:nvPr>
            <p:ph type="ftr" sz="quarter" idx="15"/>
          </p:nvPr>
        </p:nvSpPr>
        <p:spPr>
          <a:xfrm>
            <a:off x="3124200" y="4767263"/>
            <a:ext cx="2895600" cy="273844"/>
          </a:xfrm>
        </p:spPr>
        <p:txBody>
          <a:bodyPr/>
          <a:lstStyle/>
          <a:p>
            <a:r>
              <a:rPr lang="en-US" dirty="0"/>
              <a:t>www.abernathy-law.com</a:t>
            </a:r>
            <a:endParaRPr lang="uk-U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900" y="2129595"/>
            <a:ext cx="2714200" cy="2551348"/>
          </a:xfrm>
          <a:prstGeom prst="rect">
            <a:avLst/>
          </a:prstGeom>
        </p:spPr>
      </p:pic>
    </p:spTree>
    <p:extLst>
      <p:ext uri="{BB962C8B-B14F-4D97-AF65-F5344CB8AC3E}">
        <p14:creationId xmlns:p14="http://schemas.microsoft.com/office/powerpoint/2010/main" val="3266691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a:t>Scenario	</a:t>
            </a:r>
          </a:p>
        </p:txBody>
      </p:sp>
      <p:sp>
        <p:nvSpPr>
          <p:cNvPr id="8" name="Content Placeholder 7"/>
          <p:cNvSpPr>
            <a:spLocks noGrp="1"/>
          </p:cNvSpPr>
          <p:nvPr>
            <p:ph idx="1"/>
          </p:nvPr>
        </p:nvSpPr>
        <p:spPr/>
        <p:txBody>
          <a:bodyPr>
            <a:normAutofit fontScale="850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lgn="just">
              <a:buFont typeface="Arial" panose="020B0604020202020204" pitchFamily="34" charset="0"/>
              <a:buChar char="•"/>
            </a:pPr>
            <a:r>
              <a:rPr lang="en-US" sz="1900" dirty="0">
                <a:solidFill>
                  <a:srgbClr val="1B5A41"/>
                </a:solidFill>
              </a:rPr>
              <a:t>While Colleges are not required to have an informal resolution process, they can choose to. In this example, because the allegations are not between a College employee and a student, the College can facilitate informal resolution.  </a:t>
            </a:r>
          </a:p>
          <a:p>
            <a:pPr lvl="1" algn="just">
              <a:buFont typeface="Arial" panose="020B0604020202020204" pitchFamily="34" charset="0"/>
              <a:buChar char="•"/>
            </a:pPr>
            <a:r>
              <a:rPr lang="en-US" sz="1900" dirty="0">
                <a:solidFill>
                  <a:srgbClr val="1B5A41"/>
                </a:solidFill>
              </a:rPr>
              <a:t>In order to have an informal resolution process, the College is required to provide both parties with the information of the informal resolution process and any consequences from participating in it. The informal resolution would be before a neutral third party, and both parties are required to provide written consent.</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10" name="Footer Placeholder 38"/>
          <p:cNvSpPr>
            <a:spLocks noGrp="1"/>
          </p:cNvSpPr>
          <p:nvPr>
            <p:ph type="ftr" sz="quarter" idx="15"/>
          </p:nvPr>
        </p:nvSpPr>
        <p:spPr/>
        <p:txBody>
          <a:bodyPr/>
          <a:lstStyle/>
          <a:p>
            <a:r>
              <a:rPr lang="en-US" dirty="0"/>
              <a:t>www.abernathy-law.com</a:t>
            </a:r>
            <a:endParaRPr lang="uk-UA" dirty="0"/>
          </a:p>
        </p:txBody>
      </p:sp>
      <p:sp>
        <p:nvSpPr>
          <p:cNvPr id="9" name="Text Placeholder 8"/>
          <p:cNvSpPr>
            <a:spLocks noGrp="1"/>
          </p:cNvSpPr>
          <p:nvPr>
            <p:ph type="body" sz="quarter" idx="17"/>
          </p:nvPr>
        </p:nvSpPr>
        <p:spPr/>
        <p:txBody>
          <a:bodyPr>
            <a:normAutofit fontScale="40000" lnSpcReduction="20000"/>
          </a:bodyPr>
          <a:lstStyle/>
          <a:p>
            <a:endParaRPr lang="en-US" dirty="0"/>
          </a:p>
          <a:p>
            <a:endParaRPr lang="en-US" dirty="0"/>
          </a:p>
          <a:p>
            <a:r>
              <a:rPr lang="en-US" sz="2600" dirty="0"/>
              <a:t>Abernathy, Roeder, Boyd &amp; Hullett, P.C.</a:t>
            </a:r>
            <a:endParaRPr lang="uk-UA" sz="2600" dirty="0"/>
          </a:p>
          <a:p>
            <a:endParaRPr lang="en-US" dirty="0"/>
          </a:p>
          <a:p>
            <a:endParaRPr lang="en-US" dirty="0"/>
          </a:p>
        </p:txBody>
      </p:sp>
      <p:sp>
        <p:nvSpPr>
          <p:cNvPr id="4" name="Rectangle 3"/>
          <p:cNvSpPr/>
          <p:nvPr/>
        </p:nvSpPr>
        <p:spPr>
          <a:xfrm>
            <a:off x="3690989" y="1491630"/>
            <a:ext cx="1762022" cy="923330"/>
          </a:xfrm>
          <a:prstGeom prst="rect">
            <a:avLst/>
          </a:prstGeom>
          <a:noFill/>
        </p:spPr>
        <p:txBody>
          <a:bodyPr wrap="none" lIns="91440" tIns="45720" rIns="91440" bIns="45720">
            <a:spAutoFit/>
            <a:scene3d>
              <a:camera prst="orthographicFront"/>
              <a:lightRig rig="threePt" dir="t"/>
            </a:scene3d>
            <a:sp3d extrusionH="57150">
              <a:bevelT w="38100" h="38100" prst="slope"/>
            </a:sp3d>
          </a:bodyPr>
          <a:lstStyle/>
          <a:p>
            <a:pPr algn="ctr"/>
            <a:r>
              <a:rPr lang="en-US" sz="5400" dirty="0">
                <a:ln w="0"/>
                <a:solidFill>
                  <a:srgbClr val="1B5A41"/>
                </a:solidFill>
                <a:effectLst>
                  <a:glow rad="228600">
                    <a:schemeClr val="accent1">
                      <a:satMod val="175000"/>
                      <a:alpha val="40000"/>
                    </a:schemeClr>
                  </a:glow>
                  <a:reflection blurRad="6350" stA="53000" endA="300" endPos="35500" dir="5400000" sy="-90000" algn="bl" rotWithShape="0"/>
                </a:effectLst>
              </a:rPr>
              <a:t>YES!</a:t>
            </a:r>
            <a:endParaRPr lang="en-US" sz="5400" b="0" cap="none" spc="0" dirty="0">
              <a:ln w="0"/>
              <a:solidFill>
                <a:srgbClr val="1B5A41"/>
              </a:solidFill>
              <a:effectLst>
                <a:glow rad="228600">
                  <a:schemeClr val="accent1">
                    <a:satMod val="175000"/>
                    <a:alpha val="40000"/>
                  </a:schemeClr>
                </a:glow>
                <a:reflection blurRad="6350" stA="53000" endA="300" endPos="35500" dir="5400000" sy="-90000" algn="bl" rotWithShape="0"/>
              </a:effectLst>
            </a:endParaRPr>
          </a:p>
        </p:txBody>
      </p:sp>
    </p:spTree>
    <p:extLst>
      <p:ext uri="{BB962C8B-B14F-4D97-AF65-F5344CB8AC3E}">
        <p14:creationId xmlns:p14="http://schemas.microsoft.com/office/powerpoint/2010/main" val="3087028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Questions?</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53</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206401"/>
            <a:ext cx="8207375" cy="303629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endParaRPr lang="en-US" sz="1700" dirty="0">
              <a:solidFill>
                <a:srgbClr val="1B5A41"/>
              </a:solidFill>
            </a:endParaRPr>
          </a:p>
          <a:p>
            <a:pPr algn="just">
              <a:buFont typeface="+mj-lt"/>
              <a:buAutoNum type="alphaLcPeriod" startAt="3"/>
            </a:pPr>
            <a:endParaRPr lang="en-US" sz="1800" dirty="0">
              <a:solidFill>
                <a:srgbClr val="1B5A41"/>
              </a:solidFill>
            </a:endParaRP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881" y="1060445"/>
            <a:ext cx="3678238" cy="3678238"/>
          </a:xfrm>
          <a:prstGeom prst="rect">
            <a:avLst/>
          </a:prstGeom>
        </p:spPr>
      </p:pic>
    </p:spTree>
    <p:extLst>
      <p:ext uri="{BB962C8B-B14F-4D97-AF65-F5344CB8AC3E}">
        <p14:creationId xmlns:p14="http://schemas.microsoft.com/office/powerpoint/2010/main" val="539811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6965" y="987574"/>
            <a:ext cx="3070071" cy="646331"/>
          </a:xfrm>
          <a:prstGeom prst="rect">
            <a:avLst/>
          </a:prstGeom>
        </p:spPr>
        <p:txBody>
          <a:bodyPr wrap="none">
            <a:spAutoFit/>
          </a:bodyPr>
          <a:lstStyle/>
          <a:p>
            <a:pPr algn="r">
              <a:spcBef>
                <a:spcPts val="600"/>
              </a:spcBef>
            </a:pPr>
            <a:r>
              <a:rPr lang="en-US" sz="3600" dirty="0">
                <a:solidFill>
                  <a:srgbClr val="323232"/>
                </a:solidFill>
                <a:latin typeface="+mj-lt"/>
                <a:ea typeface="Roboto" pitchFamily="2" charset="0"/>
              </a:rPr>
              <a:t>THANK YOU!</a:t>
            </a:r>
          </a:p>
        </p:txBody>
      </p:sp>
      <p:pic>
        <p:nvPicPr>
          <p:cNvPr id="3" name="Picture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59" r="-235"/>
          <a:stretch/>
        </p:blipFill>
        <p:spPr>
          <a:xfrm>
            <a:off x="3203848" y="1995686"/>
            <a:ext cx="2700300" cy="1349939"/>
          </a:xfrm>
          <a:prstGeom prst="rect">
            <a:avLst/>
          </a:prstGeom>
        </p:spPr>
      </p:pic>
      <p:sp>
        <p:nvSpPr>
          <p:cNvPr id="4" name="Rectangle 3"/>
          <p:cNvSpPr/>
          <p:nvPr/>
        </p:nvSpPr>
        <p:spPr>
          <a:xfrm>
            <a:off x="395536" y="4299942"/>
            <a:ext cx="2672526" cy="600164"/>
          </a:xfrm>
          <a:prstGeom prst="rect">
            <a:avLst/>
          </a:prstGeom>
        </p:spPr>
        <p:txBody>
          <a:bodyPr wrap="none">
            <a:spAutoFit/>
          </a:bodyPr>
          <a:lstStyle/>
          <a:p>
            <a:pPr>
              <a:spcBef>
                <a:spcPts val="600"/>
              </a:spcBef>
            </a:pPr>
            <a:r>
              <a:rPr lang="en-US" sz="1400" dirty="0">
                <a:solidFill>
                  <a:srgbClr val="323232"/>
                </a:solidFill>
                <a:latin typeface="+mj-lt"/>
                <a:ea typeface="Roboto" pitchFamily="2" charset="0"/>
              </a:rPr>
              <a:t>Chad Timmons</a:t>
            </a:r>
          </a:p>
          <a:p>
            <a:pPr>
              <a:spcBef>
                <a:spcPts val="600"/>
              </a:spcBef>
            </a:pPr>
            <a:r>
              <a:rPr lang="en-US" sz="1400" dirty="0">
                <a:solidFill>
                  <a:srgbClr val="323232"/>
                </a:solidFill>
                <a:latin typeface="+mj-lt"/>
                <a:ea typeface="Roboto" pitchFamily="2" charset="0"/>
              </a:rPr>
              <a:t>ctimmons@abernathy-law.com</a:t>
            </a:r>
          </a:p>
        </p:txBody>
      </p:sp>
      <p:sp>
        <p:nvSpPr>
          <p:cNvPr id="5" name="Rectangle 4"/>
          <p:cNvSpPr/>
          <p:nvPr/>
        </p:nvSpPr>
        <p:spPr>
          <a:xfrm>
            <a:off x="5652120" y="4299942"/>
            <a:ext cx="2534668" cy="600164"/>
          </a:xfrm>
          <a:prstGeom prst="rect">
            <a:avLst/>
          </a:prstGeom>
        </p:spPr>
        <p:txBody>
          <a:bodyPr wrap="none">
            <a:spAutoFit/>
          </a:bodyPr>
          <a:lstStyle/>
          <a:p>
            <a:pPr>
              <a:spcBef>
                <a:spcPts val="600"/>
              </a:spcBef>
            </a:pPr>
            <a:r>
              <a:rPr lang="en-US" sz="1400" dirty="0">
                <a:solidFill>
                  <a:srgbClr val="323232"/>
                </a:solidFill>
                <a:latin typeface="+mj-lt"/>
                <a:ea typeface="Roboto" pitchFamily="2" charset="0"/>
              </a:rPr>
              <a:t>Angie Sander</a:t>
            </a:r>
          </a:p>
          <a:p>
            <a:pPr>
              <a:spcBef>
                <a:spcPts val="600"/>
              </a:spcBef>
            </a:pPr>
            <a:r>
              <a:rPr lang="en-US" sz="1400" dirty="0">
                <a:solidFill>
                  <a:srgbClr val="323232"/>
                </a:solidFill>
                <a:latin typeface="+mj-lt"/>
                <a:ea typeface="Roboto" pitchFamily="2" charset="0"/>
              </a:rPr>
              <a:t>Asander@abernathy-law.com</a:t>
            </a:r>
          </a:p>
        </p:txBody>
      </p:sp>
    </p:spTree>
    <p:extLst>
      <p:ext uri="{BB962C8B-B14F-4D97-AF65-F5344CB8AC3E}">
        <p14:creationId xmlns:p14="http://schemas.microsoft.com/office/powerpoint/2010/main" val="2482580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New Terminology </a:t>
            </a:r>
          </a:p>
        </p:txBody>
      </p:sp>
      <p:sp>
        <p:nvSpPr>
          <p:cNvPr id="7" name="Content Placeholder 6"/>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solidFill>
                <a:srgbClr val="238D44"/>
              </a:solidFill>
            </a:endParaRPr>
          </a:p>
          <a:p>
            <a:pPr marL="0" indent="0" algn="ctr">
              <a:buNone/>
            </a:pPr>
            <a:r>
              <a:rPr lang="en-US" sz="1600" dirty="0">
                <a:solidFill>
                  <a:srgbClr val="238D44"/>
                </a:solidFill>
              </a:rPr>
              <a:t>A parent may act on behalf of a minor student who is a complainant or respondent.</a:t>
            </a:r>
          </a:p>
        </p:txBody>
      </p:sp>
      <p:sp>
        <p:nvSpPr>
          <p:cNvPr id="4" name="Footer Placeholder 38"/>
          <p:cNvSpPr>
            <a:spLocks noGrp="1"/>
          </p:cNvSpPr>
          <p:nvPr>
            <p:ph type="ftr" sz="quarter" idx="15"/>
          </p:nvPr>
        </p:nvSpPr>
        <p:spPr/>
        <p:txBody>
          <a:bodyPr/>
          <a:lstStyle/>
          <a:p>
            <a:r>
              <a:rPr lang="en-US" dirty="0"/>
              <a:t>www.abernathy-law.com</a:t>
            </a:r>
            <a:endParaRPr lang="uk-UA" dirty="0"/>
          </a:p>
        </p:txBody>
      </p:sp>
      <p:sp>
        <p:nvSpPr>
          <p:cNvPr id="5" name="Text Placeholder 42"/>
          <p:cNvSpPr>
            <a:spLocks noGrp="1"/>
          </p:cNvSpPr>
          <p:nvPr>
            <p:ph type="body" sz="quarter" idx="17"/>
          </p:nvPr>
        </p:nvSpPr>
        <p:spPr/>
        <p:txBody>
          <a:bodyPr/>
          <a:lstStyle/>
          <a:p>
            <a:r>
              <a:rPr lang="en-US" dirty="0"/>
              <a:t>Abernathy, Roeder, Boyd &amp; Hullett, P.C.</a:t>
            </a:r>
            <a:endParaRPr lang="uk-UA" dirty="0"/>
          </a:p>
        </p:txBody>
      </p:sp>
      <p:graphicFrame>
        <p:nvGraphicFramePr>
          <p:cNvPr id="6" name="Table 5"/>
          <p:cNvGraphicFramePr>
            <a:graphicFrameLocks noGrp="1"/>
          </p:cNvGraphicFramePr>
          <p:nvPr>
            <p:extLst>
              <p:ext uri="{D42A27DB-BD31-4B8C-83A1-F6EECF244321}">
                <p14:modId xmlns:p14="http://schemas.microsoft.com/office/powerpoint/2010/main" val="740122075"/>
              </p:ext>
            </p:extLst>
          </p:nvPr>
        </p:nvGraphicFramePr>
        <p:xfrm>
          <a:off x="1524000" y="1491630"/>
          <a:ext cx="6096000" cy="12852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gridSpan="2">
                  <a:txBody>
                    <a:bodyPr/>
                    <a:lstStyle/>
                    <a:p>
                      <a:pPr algn="ctr"/>
                      <a:r>
                        <a:rPr lang="en-US" dirty="0"/>
                        <a:t>New Terminology</a:t>
                      </a:r>
                    </a:p>
                  </a:txBody>
                  <a:tcPr>
                    <a:solidFill>
                      <a:srgbClr val="1B5A41"/>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i="1" dirty="0">
                          <a:solidFill>
                            <a:schemeClr val="bg1"/>
                          </a:solidFill>
                        </a:rPr>
                        <a:t>Complainant:</a:t>
                      </a:r>
                      <a:r>
                        <a:rPr lang="en-US" i="1" baseline="0" dirty="0">
                          <a:solidFill>
                            <a:schemeClr val="bg1"/>
                          </a:solidFill>
                        </a:rPr>
                        <a:t> </a:t>
                      </a:r>
                      <a:r>
                        <a:rPr lang="en-US" i="0" baseline="0" dirty="0">
                          <a:solidFill>
                            <a:schemeClr val="bg1"/>
                          </a:solidFill>
                        </a:rPr>
                        <a:t>Person alleged to be the victim of sexual harassment.</a:t>
                      </a:r>
                      <a:endParaRPr lang="en-US" i="1" dirty="0">
                        <a:solidFill>
                          <a:schemeClr val="bg1"/>
                        </a:solidFill>
                      </a:endParaRPr>
                    </a:p>
                  </a:txBody>
                  <a:tcPr>
                    <a:solidFill>
                      <a:srgbClr val="238D44"/>
                    </a:solidFill>
                  </a:tcPr>
                </a:tc>
                <a:tc>
                  <a:txBody>
                    <a:bodyPr/>
                    <a:lstStyle/>
                    <a:p>
                      <a:pPr algn="ctr"/>
                      <a:r>
                        <a:rPr lang="en-US" i="1" dirty="0">
                          <a:solidFill>
                            <a:schemeClr val="bg1"/>
                          </a:solidFill>
                        </a:rPr>
                        <a:t>Respondent: </a:t>
                      </a:r>
                      <a:r>
                        <a:rPr lang="en-US" i="0" dirty="0">
                          <a:solidFill>
                            <a:schemeClr val="bg1"/>
                          </a:solidFill>
                        </a:rPr>
                        <a:t>Person alleged to be the perpetrator</a:t>
                      </a:r>
                      <a:r>
                        <a:rPr lang="en-US" i="0" baseline="0" dirty="0">
                          <a:solidFill>
                            <a:schemeClr val="bg1"/>
                          </a:solidFill>
                        </a:rPr>
                        <a:t> of sexual harassment.</a:t>
                      </a:r>
                      <a:endParaRPr lang="en-US" i="0" dirty="0">
                        <a:solidFill>
                          <a:schemeClr val="bg1"/>
                        </a:solidFill>
                      </a:endParaRPr>
                    </a:p>
                  </a:txBody>
                  <a:tcPr>
                    <a:solidFill>
                      <a:srgbClr val="238D4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71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r>
              <a:rPr lang="en-US" sz="2400" dirty="0"/>
              <a:t>What is Sexual Harassment?</a:t>
            </a:r>
            <a:endParaRPr lang="uk-UA" sz="2400" b="1" dirty="0"/>
          </a:p>
        </p:txBody>
      </p:sp>
      <p:sp>
        <p:nvSpPr>
          <p:cNvPr id="39" name="Footer Placeholder 38"/>
          <p:cNvSpPr>
            <a:spLocks noGrp="1"/>
          </p:cNvSpPr>
          <p:nvPr>
            <p:ph type="ftr" sz="quarter" idx="15"/>
          </p:nvPr>
        </p:nvSpPr>
        <p:spPr/>
        <p:txBody>
          <a:bodyPr/>
          <a:lstStyle/>
          <a:p>
            <a:r>
              <a:rPr lang="en-US" dirty="0"/>
              <a:t>www.abernathy-law.com</a:t>
            </a:r>
            <a:endParaRPr lang="uk-UA" dirty="0"/>
          </a:p>
        </p:txBody>
      </p:sp>
      <p:sp>
        <p:nvSpPr>
          <p:cNvPr id="40" name="Slide Number Placeholder 39"/>
          <p:cNvSpPr>
            <a:spLocks noGrp="1"/>
          </p:cNvSpPr>
          <p:nvPr>
            <p:ph type="sldNum" sz="quarter" idx="16"/>
          </p:nvPr>
        </p:nvSpPr>
        <p:spPr/>
        <p:txBody>
          <a:bodyPr/>
          <a:lstStyle/>
          <a:p>
            <a:fld id="{5A12E19C-F0D7-470F-8E3A-FEF858791E3B}" type="slidenum">
              <a:rPr lang="uk-UA" smtClean="0"/>
              <a:pPr/>
              <a:t>7</a:t>
            </a:fld>
            <a:endParaRPr lang="uk-UA"/>
          </a:p>
        </p:txBody>
      </p:sp>
      <p:sp>
        <p:nvSpPr>
          <p:cNvPr id="43" name="Text Placeholder 42"/>
          <p:cNvSpPr>
            <a:spLocks noGrp="1"/>
          </p:cNvSpPr>
          <p:nvPr>
            <p:ph type="body" sz="quarter" idx="17"/>
          </p:nvPr>
        </p:nvSpPr>
        <p:spPr/>
        <p:txBody>
          <a:bodyPr/>
          <a:lstStyle/>
          <a:p>
            <a:r>
              <a:rPr lang="en-US" dirty="0"/>
              <a:t>Abernathy, Roeder, Boyd &amp; Hullett, P.C.</a:t>
            </a:r>
            <a:endParaRPr lang="uk-UA" dirty="0"/>
          </a:p>
        </p:txBody>
      </p:sp>
      <p:sp>
        <p:nvSpPr>
          <p:cNvPr id="17" name="Content Placeholder 45"/>
          <p:cNvSpPr txBox="1">
            <a:spLocks/>
          </p:cNvSpPr>
          <p:nvPr/>
        </p:nvSpPr>
        <p:spPr>
          <a:xfrm>
            <a:off x="468313" y="1685251"/>
            <a:ext cx="8207375" cy="153457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solidFill>
                  <a:srgbClr val="1B5A41"/>
                </a:solidFill>
              </a:rPr>
              <a:t>Previously, the regulations described sexual harassment as “</a:t>
            </a:r>
            <a:r>
              <a:rPr lang="en-US" sz="2400" b="1" dirty="0">
                <a:solidFill>
                  <a:srgbClr val="1B5A41"/>
                </a:solidFill>
              </a:rPr>
              <a:t>unwelcome conduct of a sexual nature.”</a:t>
            </a:r>
          </a:p>
        </p:txBody>
      </p:sp>
      <p:sp>
        <p:nvSpPr>
          <p:cNvPr id="18" name="Text Placeholder 47"/>
          <p:cNvSpPr txBox="1">
            <a:spLocks/>
          </p:cNvSpPr>
          <p:nvPr/>
        </p:nvSpPr>
        <p:spPr>
          <a:xfrm>
            <a:off x="468313" y="1059582"/>
            <a:ext cx="3959480" cy="358775"/>
          </a:xfrm>
          <a:prstGeom prst="rect">
            <a:avLst/>
          </a:prstGeom>
        </p:spPr>
        <p:txBody>
          <a:bodyPr/>
          <a:lstStyle>
            <a:lvl1pPr marL="342900" indent="-3429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05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rgbClr val="000000"/>
                </a:solidFill>
              </a:rPr>
              <a:t>OLD DEFINITION</a:t>
            </a:r>
          </a:p>
        </p:txBody>
      </p:sp>
      <p:grpSp>
        <p:nvGrpSpPr>
          <p:cNvPr id="19" name="Group 18"/>
          <p:cNvGrpSpPr/>
          <p:nvPr/>
        </p:nvGrpSpPr>
        <p:grpSpPr>
          <a:xfrm>
            <a:off x="489533" y="1491630"/>
            <a:ext cx="3290379" cy="45719"/>
            <a:chOff x="5364088" y="2016000"/>
            <a:chExt cx="3168352" cy="41101"/>
          </a:xfrm>
        </p:grpSpPr>
        <p:cxnSp>
          <p:nvCxnSpPr>
            <p:cNvPr id="20" name="Straight Connector 19"/>
            <p:cNvCxnSpPr/>
            <p:nvPr/>
          </p:nvCxnSpPr>
          <p:spPr>
            <a:xfrm>
              <a:off x="5364088" y="2016000"/>
              <a:ext cx="3168352" cy="0"/>
            </a:xfrm>
            <a:prstGeom prst="line">
              <a:avLst/>
            </a:prstGeom>
            <a:ln w="3175" cmpd="sng">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64088" y="2057101"/>
              <a:ext cx="3168352" cy="0"/>
            </a:xfrm>
            <a:prstGeom prst="line">
              <a:avLst/>
            </a:prstGeom>
            <a:ln w="3175" cmpd="sng">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2352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3"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5410944" cy="612887"/>
          </a:xfrm>
        </p:spPr>
        <p:txBody>
          <a:bodyPr>
            <a:noAutofit/>
          </a:bodyPr>
          <a:lstStyle/>
          <a:p>
            <a:r>
              <a:rPr lang="en-US" sz="2800" dirty="0"/>
              <a:t>Definition – Sexual Harassment</a:t>
            </a:r>
          </a:p>
        </p:txBody>
      </p:sp>
      <p:graphicFrame>
        <p:nvGraphicFramePr>
          <p:cNvPr id="6" name="Diagram 5"/>
          <p:cNvGraphicFramePr/>
          <p:nvPr>
            <p:extLst>
              <p:ext uri="{D42A27DB-BD31-4B8C-83A1-F6EECF244321}">
                <p14:modId xmlns:p14="http://schemas.microsoft.com/office/powerpoint/2010/main" val="3473689236"/>
              </p:ext>
            </p:extLst>
          </p:nvPr>
        </p:nvGraphicFramePr>
        <p:xfrm>
          <a:off x="1547664" y="10795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2"/>
          <p:cNvSpPr>
            <a:spLocks noGrp="1"/>
          </p:cNvSpPr>
          <p:nvPr>
            <p:ph type="body" sz="quarter" idx="17"/>
          </p:nvPr>
        </p:nvSpPr>
        <p:spPr/>
        <p:txBody>
          <a:bodyPr/>
          <a:lstStyle/>
          <a:p>
            <a:r>
              <a:rPr lang="en-US" dirty="0"/>
              <a:t>Abernathy, Roeder, Boyd &amp; Hullett, P.C.</a:t>
            </a:r>
            <a:endParaRPr lang="uk-UA" dirty="0"/>
          </a:p>
        </p:txBody>
      </p:sp>
    </p:spTree>
    <p:extLst>
      <p:ext uri="{BB962C8B-B14F-4D97-AF65-F5344CB8AC3E}">
        <p14:creationId xmlns:p14="http://schemas.microsoft.com/office/powerpoint/2010/main" val="164035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When is a Response Required?</a:t>
            </a:r>
          </a:p>
        </p:txBody>
      </p:sp>
      <p:graphicFrame>
        <p:nvGraphicFramePr>
          <p:cNvPr id="4" name="Diagram 3"/>
          <p:cNvGraphicFramePr/>
          <p:nvPr>
            <p:extLst>
              <p:ext uri="{D42A27DB-BD31-4B8C-83A1-F6EECF244321}">
                <p14:modId xmlns:p14="http://schemas.microsoft.com/office/powerpoint/2010/main" val="2523786460"/>
              </p:ext>
            </p:extLst>
          </p:nvPr>
        </p:nvGraphicFramePr>
        <p:xfrm>
          <a:off x="1547664" y="91556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2"/>
          <p:cNvSpPr>
            <a:spLocks noGrp="1"/>
          </p:cNvSpPr>
          <p:nvPr>
            <p:ph type="body" sz="quarter" idx="17"/>
          </p:nvPr>
        </p:nvSpPr>
        <p:spPr/>
        <p:txBody>
          <a:bodyPr/>
          <a:lstStyle/>
          <a:p>
            <a:r>
              <a:rPr lang="en-US" dirty="0"/>
              <a:t>Abernathy, Roeder, Boyd &amp; Hullett, P.C.</a:t>
            </a:r>
            <a:endParaRPr lang="uk-UA" dirty="0"/>
          </a:p>
        </p:txBody>
      </p:sp>
    </p:spTree>
    <p:extLst>
      <p:ext uri="{BB962C8B-B14F-4D97-AF65-F5344CB8AC3E}">
        <p14:creationId xmlns:p14="http://schemas.microsoft.com/office/powerpoint/2010/main" val="9267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AA">
      <a:dk1>
        <a:srgbClr val="323232"/>
      </a:dk1>
      <a:lt1>
        <a:srgbClr val="FFFFFF"/>
      </a:lt1>
      <a:dk2>
        <a:srgbClr val="323232"/>
      </a:dk2>
      <a:lt2>
        <a:srgbClr val="C0C0C0"/>
      </a:lt2>
      <a:accent1>
        <a:srgbClr val="9FCE4D"/>
      </a:accent1>
      <a:accent2>
        <a:srgbClr val="E9A922"/>
      </a:accent2>
      <a:accent3>
        <a:srgbClr val="67B9E1"/>
      </a:accent3>
      <a:accent4>
        <a:srgbClr val="F25859"/>
      </a:accent4>
      <a:accent5>
        <a:srgbClr val="A1A1AF"/>
      </a:accent5>
      <a:accent6>
        <a:srgbClr val="E673BA"/>
      </a:accent6>
      <a:hlink>
        <a:srgbClr val="4BACC6"/>
      </a:hlink>
      <a:folHlink>
        <a:srgbClr val="5F497A"/>
      </a:folHlink>
    </a:clrScheme>
    <a:fontScheme name="A">
      <a:majorFont>
        <a:latin typeface="Georgia"/>
        <a:ea typeface=""/>
        <a:cs typeface=""/>
      </a:majorFont>
      <a:minorFont>
        <a:latin typeface="Robo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 L E G A L ! 4 5 6 6 7 3 8 . 1 < / d o c u m e n t i d >  
     < s e n d e r i d > A S A N D E R < / s e n d e r i d >  
     < s e n d e r e m a i l > a s a n d e r @ a b e r n a t h y - l a w . c o m < / s e n d e r e m a i l >  
     < l a s t m o d i f i e d > 2 0 2 4 - 1 0 - 0 1 T 1 1 : 3 3 : 3 5 . 0 0 0 0 0 0 0 - 0 5 : 0 0 < / l a s t m o d i f i e d >  
     < d a t a b a s e > L E G A L < / d a t a b a s e >  
 < / p r o p e r t i e s > 
</file>

<file path=docProps/app.xml><?xml version="1.0" encoding="utf-8"?>
<Properties xmlns="http://schemas.openxmlformats.org/officeDocument/2006/extended-properties" xmlns:vt="http://schemas.openxmlformats.org/officeDocument/2006/docPropsVTypes">
  <Template>Ion Boardroom</Template>
  <TotalTime>38144</TotalTime>
  <Words>3902</Words>
  <Application>Microsoft Office PowerPoint</Application>
  <PresentationFormat>On-screen Show (16:9)</PresentationFormat>
  <Paragraphs>503</Paragraphs>
  <Slides>54</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Georgia</vt:lpstr>
      <vt:lpstr>Roboto Light</vt:lpstr>
      <vt:lpstr>Wingdings</vt:lpstr>
      <vt:lpstr>Office Theme</vt:lpstr>
      <vt:lpstr>About Us</vt:lpstr>
      <vt:lpstr>TITLE IX</vt:lpstr>
      <vt:lpstr>Presentation Agenda</vt:lpstr>
      <vt:lpstr>Compliance Date</vt:lpstr>
      <vt:lpstr>Who is Involved in the Process?</vt:lpstr>
      <vt:lpstr>New Terminology </vt:lpstr>
      <vt:lpstr>What is Sexual Harassment?</vt:lpstr>
      <vt:lpstr>Definition – Sexual Harassment</vt:lpstr>
      <vt:lpstr>When is a Response Required?</vt:lpstr>
      <vt:lpstr>When Must a College Respond?</vt:lpstr>
      <vt:lpstr>When Must a College Respond?</vt:lpstr>
      <vt:lpstr>First Response Protocols</vt:lpstr>
      <vt:lpstr> First Response Protocols  </vt:lpstr>
      <vt:lpstr>Emergency Removals</vt:lpstr>
      <vt:lpstr>Formal Complaint</vt:lpstr>
      <vt:lpstr>Title IX Coordinator</vt:lpstr>
      <vt:lpstr>Investigations</vt:lpstr>
      <vt:lpstr>Written Notice</vt:lpstr>
      <vt:lpstr>Investigations</vt:lpstr>
      <vt:lpstr>Investigations</vt:lpstr>
      <vt:lpstr>Procedural Requirements</vt:lpstr>
      <vt:lpstr>Mandatory Dismissals</vt:lpstr>
      <vt:lpstr>Discretionary Dismissals</vt:lpstr>
      <vt:lpstr>Hearings</vt:lpstr>
      <vt:lpstr>Informal Resolutions</vt:lpstr>
      <vt:lpstr>No Informal Resolutions</vt:lpstr>
      <vt:lpstr>Rape Shield</vt:lpstr>
      <vt:lpstr>Standard of Evidence</vt:lpstr>
      <vt:lpstr>Standard of Evidence</vt:lpstr>
      <vt:lpstr>Standard of Evidence</vt:lpstr>
      <vt:lpstr>Decision Makers</vt:lpstr>
      <vt:lpstr>Written Decisions</vt:lpstr>
      <vt:lpstr>Written Decisions</vt:lpstr>
      <vt:lpstr>Training</vt:lpstr>
      <vt:lpstr>Training</vt:lpstr>
      <vt:lpstr>Appeals</vt:lpstr>
      <vt:lpstr>Retention</vt:lpstr>
      <vt:lpstr>Title IX Flow Chart</vt:lpstr>
      <vt:lpstr>Scenario </vt:lpstr>
      <vt:lpstr>Scenario</vt:lpstr>
      <vt:lpstr>Scenario</vt:lpstr>
      <vt:lpstr>Scenario</vt:lpstr>
      <vt:lpstr>Scenario</vt:lpstr>
      <vt:lpstr>Scenario</vt:lpstr>
      <vt:lpstr>Scenario</vt:lpstr>
      <vt:lpstr>Scenario</vt:lpstr>
      <vt:lpstr>Scenario</vt:lpstr>
      <vt:lpstr>Scenario</vt:lpstr>
      <vt:lpstr>Scenario</vt:lpstr>
      <vt:lpstr>Scenario</vt:lpstr>
      <vt:lpstr>Scenario </vt:lpstr>
      <vt:lpstr>Scenario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dc:creator>
  <cp:lastModifiedBy>Angie Sander</cp:lastModifiedBy>
  <cp:revision>354</cp:revision>
  <cp:lastPrinted>2020-08-05T18:49:14Z</cp:lastPrinted>
  <dcterms:created xsi:type="dcterms:W3CDTF">2014-09-29T08:45:48Z</dcterms:created>
  <dcterms:modified xsi:type="dcterms:W3CDTF">2024-10-01T16:33:35Z</dcterms:modified>
</cp:coreProperties>
</file>