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7" r:id="rId2"/>
    <p:sldId id="258" r:id="rId3"/>
    <p:sldId id="382" r:id="rId4"/>
    <p:sldId id="390" r:id="rId5"/>
    <p:sldId id="323" r:id="rId6"/>
    <p:sldId id="357" r:id="rId7"/>
    <p:sldId id="455" r:id="rId8"/>
    <p:sldId id="412" r:id="rId9"/>
    <p:sldId id="422" r:id="rId10"/>
    <p:sldId id="361" r:id="rId11"/>
    <p:sldId id="423" r:id="rId12"/>
    <p:sldId id="424" r:id="rId13"/>
    <p:sldId id="425" r:id="rId14"/>
    <p:sldId id="426" r:id="rId15"/>
    <p:sldId id="427" r:id="rId16"/>
    <p:sldId id="428" r:id="rId17"/>
    <p:sldId id="429" r:id="rId18"/>
    <p:sldId id="430" r:id="rId19"/>
    <p:sldId id="431" r:id="rId20"/>
    <p:sldId id="432" r:id="rId21"/>
    <p:sldId id="433" r:id="rId22"/>
    <p:sldId id="435" r:id="rId23"/>
    <p:sldId id="436" r:id="rId24"/>
    <p:sldId id="438" r:id="rId25"/>
    <p:sldId id="437" r:id="rId26"/>
    <p:sldId id="439" r:id="rId27"/>
    <p:sldId id="440" r:id="rId28"/>
    <p:sldId id="441" r:id="rId29"/>
    <p:sldId id="442" r:id="rId30"/>
    <p:sldId id="443" r:id="rId31"/>
    <p:sldId id="445" r:id="rId32"/>
    <p:sldId id="457" r:id="rId33"/>
    <p:sldId id="458" r:id="rId34"/>
    <p:sldId id="444" r:id="rId35"/>
    <p:sldId id="456" r:id="rId36"/>
    <p:sldId id="448" r:id="rId37"/>
    <p:sldId id="447" r:id="rId38"/>
    <p:sldId id="446" r:id="rId39"/>
    <p:sldId id="449" r:id="rId40"/>
    <p:sldId id="451" r:id="rId41"/>
    <p:sldId id="450" r:id="rId42"/>
    <p:sldId id="452" r:id="rId43"/>
    <p:sldId id="453" r:id="rId44"/>
    <p:sldId id="454" r:id="rId45"/>
    <p:sldId id="459" r:id="rId46"/>
    <p:sldId id="461" r:id="rId47"/>
    <p:sldId id="460" r:id="rId48"/>
    <p:sldId id="462" r:id="rId49"/>
    <p:sldId id="389" r:id="rId50"/>
    <p:sldId id="344" r:id="rId51"/>
  </p:sldIdLst>
  <p:sldSz cx="9144000" cy="5143500" type="screen16x9"/>
  <p:notesSz cx="7315200" cy="96012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890">
          <p15:clr>
            <a:srgbClr val="A4A3A4"/>
          </p15:clr>
        </p15:guide>
        <p15:guide id="3" orient="horz" pos="758">
          <p15:clr>
            <a:srgbClr val="A4A3A4"/>
          </p15:clr>
        </p15:guide>
        <p15:guide id="4" pos="2880">
          <p15:clr>
            <a:srgbClr val="A4A3A4"/>
          </p15:clr>
        </p15:guide>
        <p15:guide id="5" pos="295">
          <p15:clr>
            <a:srgbClr val="A4A3A4"/>
          </p15:clr>
        </p15:guide>
        <p15:guide id="6"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B41"/>
    <a:srgbClr val="238D44"/>
    <a:srgbClr val="B2B2B2"/>
    <a:srgbClr val="1B5A41"/>
    <a:srgbClr val="000000"/>
    <a:srgbClr val="FFFFFF"/>
    <a:srgbClr val="111111"/>
    <a:srgbClr val="EAEAEA"/>
    <a:srgbClr val="1A6832"/>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90" autoAdjust="0"/>
    <p:restoredTop sz="93817" autoAdjust="0"/>
  </p:normalViewPr>
  <p:slideViewPr>
    <p:cSldViewPr showGuides="1">
      <p:cViewPr varScale="1">
        <p:scale>
          <a:sx n="142" d="100"/>
          <a:sy n="142" d="100"/>
        </p:scale>
        <p:origin x="624" y="120"/>
      </p:cViewPr>
      <p:guideLst>
        <p:guide orient="horz" pos="1620"/>
        <p:guide orient="horz" pos="2890"/>
        <p:guide orient="horz" pos="758"/>
        <p:guide pos="2880"/>
        <p:guide pos="295"/>
        <p:guide pos="54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5742" y="10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viewProps" Target="viewProps.xml" Id="rId55"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 Target="slides/slide40.xml" Id="rId41" /><Relationship Type="http://schemas.openxmlformats.org/officeDocument/2006/relationships/presProps" Target="presProps.xml" Id="rId54"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handoutMaster" Target="handoutMasters/handoutMaster1.xml" Id="rId53"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tableStyles" Target="tableStyles.xml" Id="rId57"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notesMaster" Target="notesMasters/notesMaster1.xml" Id="rId5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theme" Target="theme/theme1.xml" Id="rId56"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2.xml" Id="rId3" /><Relationship Type="http://schemas.openxmlformats.org/officeDocument/2006/relationships/customXml" Target="/customXML/item.xml" Id="imanage.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E2493-7495-4E34-BE66-9884E617E14E}"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AEF2DA8-1090-4CB3-B823-E024B0A2643F}">
      <dgm:prSet phldrT="[Text]"/>
      <dgm:spPr>
        <a:solidFill>
          <a:srgbClr val="238D44"/>
        </a:solidFill>
        <a:ln>
          <a:solidFill>
            <a:srgbClr val="175B41"/>
          </a:solidFill>
        </a:ln>
      </dgm:spPr>
      <dgm:t>
        <a:bodyPr/>
        <a:lstStyle/>
        <a:p>
          <a:r>
            <a:rPr lang="en-US" dirty="0"/>
            <a:t>Knowledge of inappropriate conduct that is sexual in nature.	</a:t>
          </a:r>
        </a:p>
      </dgm:t>
    </dgm:pt>
    <dgm:pt modelId="{9443CD54-1E93-41AF-9FB1-CAB1795A440E}" type="parTrans" cxnId="{4BCFAC43-4D13-471C-AB34-F2E06F62099D}">
      <dgm:prSet/>
      <dgm:spPr/>
      <dgm:t>
        <a:bodyPr/>
        <a:lstStyle/>
        <a:p>
          <a:endParaRPr lang="en-US"/>
        </a:p>
      </dgm:t>
    </dgm:pt>
    <dgm:pt modelId="{8C201766-639D-43E5-842E-02CDA6217314}" type="sibTrans" cxnId="{4BCFAC43-4D13-471C-AB34-F2E06F62099D}">
      <dgm:prSet/>
      <dgm:spPr>
        <a:solidFill>
          <a:srgbClr val="238D44"/>
        </a:solidFill>
        <a:ln>
          <a:solidFill>
            <a:srgbClr val="175B41"/>
          </a:solidFill>
        </a:ln>
      </dgm:spPr>
      <dgm:t>
        <a:bodyPr/>
        <a:lstStyle/>
        <a:p>
          <a:endParaRPr lang="en-US" dirty="0"/>
        </a:p>
      </dgm:t>
    </dgm:pt>
    <dgm:pt modelId="{EEBA0BFF-68F2-4B39-A171-1A997087A15E}">
      <dgm:prSet phldrT="[Text]"/>
      <dgm:spPr>
        <a:solidFill>
          <a:srgbClr val="238D44"/>
        </a:solidFill>
        <a:ln>
          <a:solidFill>
            <a:srgbClr val="175B41"/>
          </a:solidFill>
        </a:ln>
      </dgm:spPr>
      <dgm:t>
        <a:bodyPr/>
        <a:lstStyle/>
        <a:p>
          <a:r>
            <a:rPr lang="en-US" dirty="0"/>
            <a:t>Title IX Coordinator communicates with alleged victim.</a:t>
          </a:r>
        </a:p>
      </dgm:t>
    </dgm:pt>
    <dgm:pt modelId="{BCA872F8-3952-4CB2-9EEC-48B7CD6920EB}" type="parTrans" cxnId="{C4391491-7403-4EA0-A62C-36D958044A1F}">
      <dgm:prSet/>
      <dgm:spPr/>
      <dgm:t>
        <a:bodyPr/>
        <a:lstStyle/>
        <a:p>
          <a:endParaRPr lang="en-US"/>
        </a:p>
      </dgm:t>
    </dgm:pt>
    <dgm:pt modelId="{AA8261F2-5B14-4BFD-B32B-DD96DEA2509D}" type="sibTrans" cxnId="{C4391491-7403-4EA0-A62C-36D958044A1F}">
      <dgm:prSet/>
      <dgm:spPr>
        <a:solidFill>
          <a:srgbClr val="238D44"/>
        </a:solidFill>
        <a:ln>
          <a:solidFill>
            <a:srgbClr val="175B41"/>
          </a:solidFill>
        </a:ln>
      </dgm:spPr>
      <dgm:t>
        <a:bodyPr/>
        <a:lstStyle/>
        <a:p>
          <a:endParaRPr lang="en-US" dirty="0"/>
        </a:p>
      </dgm:t>
    </dgm:pt>
    <dgm:pt modelId="{44BEA9B5-019B-421E-AF9F-3F1C7665CF8E}">
      <dgm:prSet phldrT="[Text]"/>
      <dgm:spPr>
        <a:solidFill>
          <a:srgbClr val="238D44"/>
        </a:solidFill>
        <a:ln>
          <a:solidFill>
            <a:srgbClr val="175B41"/>
          </a:solidFill>
        </a:ln>
      </dgm:spPr>
      <dgm:t>
        <a:bodyPr/>
        <a:lstStyle/>
        <a:p>
          <a:r>
            <a:rPr lang="en-US" dirty="0"/>
            <a:t>Determine if supportive measures are needed and/or emergency removal is required.</a:t>
          </a:r>
        </a:p>
      </dgm:t>
    </dgm:pt>
    <dgm:pt modelId="{AD538826-B92A-4762-921E-92B605B18F06}" type="parTrans" cxnId="{B748496F-A563-463F-A7C2-3C775AFA9159}">
      <dgm:prSet/>
      <dgm:spPr/>
      <dgm:t>
        <a:bodyPr/>
        <a:lstStyle/>
        <a:p>
          <a:endParaRPr lang="en-US"/>
        </a:p>
      </dgm:t>
    </dgm:pt>
    <dgm:pt modelId="{597B7598-ADB3-4E08-B873-0E097AC6CC39}" type="sibTrans" cxnId="{B748496F-A563-463F-A7C2-3C775AFA9159}">
      <dgm:prSet/>
      <dgm:spPr>
        <a:solidFill>
          <a:srgbClr val="238D44"/>
        </a:solidFill>
        <a:ln>
          <a:solidFill>
            <a:srgbClr val="175B41"/>
          </a:solidFill>
        </a:ln>
      </dgm:spPr>
      <dgm:t>
        <a:bodyPr/>
        <a:lstStyle/>
        <a:p>
          <a:endParaRPr lang="en-US" dirty="0"/>
        </a:p>
      </dgm:t>
    </dgm:pt>
    <dgm:pt modelId="{0DFCAD70-2A7A-4848-A875-FB8D8922183E}">
      <dgm:prSet phldrT="[Text]"/>
      <dgm:spPr>
        <a:solidFill>
          <a:srgbClr val="238D44"/>
        </a:solidFill>
        <a:ln>
          <a:solidFill>
            <a:srgbClr val="175B41"/>
          </a:solidFill>
        </a:ln>
      </dgm:spPr>
      <dgm:t>
        <a:bodyPr/>
        <a:lstStyle/>
        <a:p>
          <a:r>
            <a:rPr lang="en-US" dirty="0"/>
            <a:t>Formal Complaint is filed.</a:t>
          </a:r>
        </a:p>
      </dgm:t>
    </dgm:pt>
    <dgm:pt modelId="{08F42F8B-13E6-4BFE-9A32-CBA3B6B09F24}" type="parTrans" cxnId="{20A2E23C-5173-427C-93EF-8C3FABD66A59}">
      <dgm:prSet/>
      <dgm:spPr/>
      <dgm:t>
        <a:bodyPr/>
        <a:lstStyle/>
        <a:p>
          <a:endParaRPr lang="en-US"/>
        </a:p>
      </dgm:t>
    </dgm:pt>
    <dgm:pt modelId="{3080519A-C314-45DE-9B5C-E393346F628B}" type="sibTrans" cxnId="{20A2E23C-5173-427C-93EF-8C3FABD66A59}">
      <dgm:prSet/>
      <dgm:spPr>
        <a:solidFill>
          <a:srgbClr val="238D44"/>
        </a:solidFill>
        <a:ln>
          <a:solidFill>
            <a:srgbClr val="175B41"/>
          </a:solidFill>
        </a:ln>
      </dgm:spPr>
      <dgm:t>
        <a:bodyPr/>
        <a:lstStyle/>
        <a:p>
          <a:endParaRPr lang="en-US" dirty="0"/>
        </a:p>
      </dgm:t>
    </dgm:pt>
    <dgm:pt modelId="{C3B032B3-C9F4-4E52-A233-D8638ECA16DD}">
      <dgm:prSet phldrT="[Text]"/>
      <dgm:spPr>
        <a:solidFill>
          <a:srgbClr val="238D44"/>
        </a:solidFill>
        <a:ln>
          <a:solidFill>
            <a:srgbClr val="175B41"/>
          </a:solidFill>
        </a:ln>
      </dgm:spPr>
      <dgm:t>
        <a:bodyPr/>
        <a:lstStyle/>
        <a:p>
          <a:r>
            <a:rPr lang="en-US" dirty="0"/>
            <a:t>Does the allegation meet the new sexual harassment definition?</a:t>
          </a:r>
        </a:p>
      </dgm:t>
    </dgm:pt>
    <dgm:pt modelId="{6433694B-78A6-44F4-8951-A7FE4E92AEE4}" type="parTrans" cxnId="{647C812E-8580-4012-ADE1-DA479D363FC2}">
      <dgm:prSet/>
      <dgm:spPr/>
      <dgm:t>
        <a:bodyPr/>
        <a:lstStyle/>
        <a:p>
          <a:endParaRPr lang="en-US"/>
        </a:p>
      </dgm:t>
    </dgm:pt>
    <dgm:pt modelId="{B522D43F-3648-47F7-AB5F-537C8AF37F77}" type="sibTrans" cxnId="{647C812E-8580-4012-ADE1-DA479D363FC2}">
      <dgm:prSet/>
      <dgm:spPr>
        <a:solidFill>
          <a:srgbClr val="238D44"/>
        </a:solidFill>
        <a:ln>
          <a:solidFill>
            <a:srgbClr val="175B41"/>
          </a:solidFill>
        </a:ln>
      </dgm:spPr>
      <dgm:t>
        <a:bodyPr/>
        <a:lstStyle/>
        <a:p>
          <a:endParaRPr lang="en-US" dirty="0"/>
        </a:p>
      </dgm:t>
    </dgm:pt>
    <dgm:pt modelId="{9B43D1D0-A4A0-4B75-B7F5-D44DDF308AF6}">
      <dgm:prSet phldrT="[Text]"/>
      <dgm:spPr>
        <a:solidFill>
          <a:srgbClr val="238D44"/>
        </a:solidFill>
        <a:ln>
          <a:solidFill>
            <a:srgbClr val="175B41"/>
          </a:solidFill>
        </a:ln>
      </dgm:spPr>
      <dgm:t>
        <a:bodyPr/>
        <a:lstStyle/>
        <a:p>
          <a:pPr algn="ctr"/>
          <a:r>
            <a:rPr lang="en-US" dirty="0"/>
            <a:t>Notice of Formal Complaint.</a:t>
          </a:r>
        </a:p>
      </dgm:t>
    </dgm:pt>
    <dgm:pt modelId="{724E71AA-5250-454E-8381-81EB92F66E03}" type="parTrans" cxnId="{7F8CC9AA-398A-4124-9A37-77D06D62363D}">
      <dgm:prSet/>
      <dgm:spPr/>
      <dgm:t>
        <a:bodyPr/>
        <a:lstStyle/>
        <a:p>
          <a:endParaRPr lang="en-US"/>
        </a:p>
      </dgm:t>
    </dgm:pt>
    <dgm:pt modelId="{19B6DE86-75C8-49F8-A4AA-AF7AB6BD39A1}" type="sibTrans" cxnId="{7F8CC9AA-398A-4124-9A37-77D06D62363D}">
      <dgm:prSet/>
      <dgm:spPr>
        <a:solidFill>
          <a:srgbClr val="238D44"/>
        </a:solidFill>
        <a:ln>
          <a:solidFill>
            <a:srgbClr val="175B41"/>
          </a:solidFill>
        </a:ln>
      </dgm:spPr>
      <dgm:t>
        <a:bodyPr/>
        <a:lstStyle/>
        <a:p>
          <a:endParaRPr lang="en-US" dirty="0"/>
        </a:p>
      </dgm:t>
    </dgm:pt>
    <dgm:pt modelId="{915B2A3C-0F20-40CE-BDA8-D3EC8A71022C}">
      <dgm:prSet phldrT="[Text]"/>
      <dgm:spPr>
        <a:solidFill>
          <a:srgbClr val="238D44"/>
        </a:solidFill>
        <a:ln>
          <a:solidFill>
            <a:srgbClr val="175B41"/>
          </a:solidFill>
        </a:ln>
      </dgm:spPr>
      <dgm:t>
        <a:bodyPr/>
        <a:lstStyle/>
        <a:p>
          <a:r>
            <a:rPr lang="en-US" dirty="0"/>
            <a:t>Investigation.</a:t>
          </a:r>
        </a:p>
      </dgm:t>
    </dgm:pt>
    <dgm:pt modelId="{1390CFE7-DBF7-4D2A-8551-F3687D02B06C}" type="parTrans" cxnId="{4EB2ECF6-5A92-4022-9893-DC4165AE82AA}">
      <dgm:prSet/>
      <dgm:spPr/>
      <dgm:t>
        <a:bodyPr/>
        <a:lstStyle/>
        <a:p>
          <a:endParaRPr lang="en-US"/>
        </a:p>
      </dgm:t>
    </dgm:pt>
    <dgm:pt modelId="{FD508A9F-96CC-416B-A464-02F91D88B516}" type="sibTrans" cxnId="{4EB2ECF6-5A92-4022-9893-DC4165AE82AA}">
      <dgm:prSet/>
      <dgm:spPr>
        <a:solidFill>
          <a:srgbClr val="238D44"/>
        </a:solidFill>
        <a:ln>
          <a:solidFill>
            <a:srgbClr val="175B41"/>
          </a:solidFill>
        </a:ln>
      </dgm:spPr>
      <dgm:t>
        <a:bodyPr/>
        <a:lstStyle/>
        <a:p>
          <a:endParaRPr lang="en-US" dirty="0"/>
        </a:p>
      </dgm:t>
    </dgm:pt>
    <dgm:pt modelId="{E361E05A-440C-4D1D-BB58-8FC59E3D186F}">
      <dgm:prSet phldrT="[Text]"/>
      <dgm:spPr>
        <a:solidFill>
          <a:srgbClr val="238D44"/>
        </a:solidFill>
        <a:ln>
          <a:solidFill>
            <a:srgbClr val="175B41"/>
          </a:solidFill>
        </a:ln>
      </dgm:spPr>
      <dgm:t>
        <a:bodyPr/>
        <a:lstStyle/>
        <a:p>
          <a:r>
            <a:rPr lang="en-US" dirty="0"/>
            <a:t>Written Report.</a:t>
          </a:r>
        </a:p>
      </dgm:t>
    </dgm:pt>
    <dgm:pt modelId="{AEE6A0DE-8B79-475B-8922-068032806E80}" type="parTrans" cxnId="{C6530EB9-9908-4CCE-AD08-230D8CA73609}">
      <dgm:prSet/>
      <dgm:spPr/>
      <dgm:t>
        <a:bodyPr/>
        <a:lstStyle/>
        <a:p>
          <a:endParaRPr lang="en-US"/>
        </a:p>
      </dgm:t>
    </dgm:pt>
    <dgm:pt modelId="{8826B1F5-383D-4114-9797-94BD2D276188}" type="sibTrans" cxnId="{C6530EB9-9908-4CCE-AD08-230D8CA73609}">
      <dgm:prSet/>
      <dgm:spPr>
        <a:solidFill>
          <a:srgbClr val="238D44"/>
        </a:solidFill>
        <a:ln>
          <a:solidFill>
            <a:srgbClr val="175B41"/>
          </a:solidFill>
        </a:ln>
      </dgm:spPr>
      <dgm:t>
        <a:bodyPr/>
        <a:lstStyle/>
        <a:p>
          <a:endParaRPr lang="en-US" dirty="0"/>
        </a:p>
      </dgm:t>
    </dgm:pt>
    <dgm:pt modelId="{F4104049-78C4-46A9-9F11-55E92A6C1207}">
      <dgm:prSet phldrT="[Text]"/>
      <dgm:spPr>
        <a:solidFill>
          <a:srgbClr val="238D44"/>
        </a:solidFill>
        <a:ln>
          <a:solidFill>
            <a:srgbClr val="175B41"/>
          </a:solidFill>
        </a:ln>
      </dgm:spPr>
      <dgm:t>
        <a:bodyPr/>
        <a:lstStyle/>
        <a:p>
          <a:r>
            <a:rPr lang="en-US" dirty="0"/>
            <a:t>Questions submitted by either or both parties.</a:t>
          </a:r>
        </a:p>
      </dgm:t>
    </dgm:pt>
    <dgm:pt modelId="{C34A1C8A-981C-4143-B757-19D5F20407A2}" type="parTrans" cxnId="{83EB07E9-5430-4E1B-BAFA-A456E0A0C2B6}">
      <dgm:prSet/>
      <dgm:spPr/>
      <dgm:t>
        <a:bodyPr/>
        <a:lstStyle/>
        <a:p>
          <a:endParaRPr lang="en-US"/>
        </a:p>
      </dgm:t>
    </dgm:pt>
    <dgm:pt modelId="{42CFD0AA-5D59-4E89-BDEE-F494B5C07DA7}" type="sibTrans" cxnId="{83EB07E9-5430-4E1B-BAFA-A456E0A0C2B6}">
      <dgm:prSet/>
      <dgm:spPr>
        <a:solidFill>
          <a:srgbClr val="238D44"/>
        </a:solidFill>
        <a:ln>
          <a:solidFill>
            <a:srgbClr val="175B41"/>
          </a:solidFill>
        </a:ln>
      </dgm:spPr>
      <dgm:t>
        <a:bodyPr/>
        <a:lstStyle/>
        <a:p>
          <a:endParaRPr lang="en-US" dirty="0"/>
        </a:p>
      </dgm:t>
    </dgm:pt>
    <dgm:pt modelId="{9F73F0B9-042B-4034-9CA4-02CBBECA6FDB}">
      <dgm:prSet/>
      <dgm:spPr>
        <a:solidFill>
          <a:srgbClr val="238D44"/>
        </a:solidFill>
        <a:ln>
          <a:solidFill>
            <a:srgbClr val="175B41"/>
          </a:solidFill>
        </a:ln>
      </dgm:spPr>
      <dgm:t>
        <a:bodyPr/>
        <a:lstStyle/>
        <a:p>
          <a:r>
            <a:rPr lang="en-US" dirty="0"/>
            <a:t>Decision.</a:t>
          </a:r>
        </a:p>
      </dgm:t>
    </dgm:pt>
    <dgm:pt modelId="{3CF391DE-7B4D-406C-ADDB-915C77CAC9A3}" type="parTrans" cxnId="{92AF83AF-BA05-4CBB-98E4-57D790361DBC}">
      <dgm:prSet/>
      <dgm:spPr/>
      <dgm:t>
        <a:bodyPr/>
        <a:lstStyle/>
        <a:p>
          <a:endParaRPr lang="en-US"/>
        </a:p>
      </dgm:t>
    </dgm:pt>
    <dgm:pt modelId="{8D33459D-76E0-4E06-8B5C-290B3471873B}" type="sibTrans" cxnId="{92AF83AF-BA05-4CBB-98E4-57D790361DBC}">
      <dgm:prSet/>
      <dgm:spPr>
        <a:solidFill>
          <a:srgbClr val="238D44"/>
        </a:solidFill>
        <a:ln>
          <a:solidFill>
            <a:srgbClr val="175B41"/>
          </a:solidFill>
        </a:ln>
      </dgm:spPr>
      <dgm:t>
        <a:bodyPr/>
        <a:lstStyle/>
        <a:p>
          <a:endParaRPr lang="en-US" dirty="0"/>
        </a:p>
      </dgm:t>
    </dgm:pt>
    <dgm:pt modelId="{0F3F5D14-2885-4991-BF23-0D94C78F6B8E}">
      <dgm:prSet/>
      <dgm:spPr>
        <a:solidFill>
          <a:srgbClr val="238D44"/>
        </a:solidFill>
        <a:ln>
          <a:solidFill>
            <a:srgbClr val="175B41"/>
          </a:solidFill>
        </a:ln>
      </dgm:spPr>
      <dgm:t>
        <a:bodyPr/>
        <a:lstStyle/>
        <a:p>
          <a:r>
            <a:rPr lang="en-US" dirty="0"/>
            <a:t>Appeal.</a:t>
          </a:r>
        </a:p>
      </dgm:t>
    </dgm:pt>
    <dgm:pt modelId="{2233D1B5-C876-4BD8-B47B-A7F17CEF832F}" type="parTrans" cxnId="{D1AC87A4-EFF4-468E-9DA2-BD5D52C98204}">
      <dgm:prSet/>
      <dgm:spPr/>
      <dgm:t>
        <a:bodyPr/>
        <a:lstStyle/>
        <a:p>
          <a:endParaRPr lang="en-US"/>
        </a:p>
      </dgm:t>
    </dgm:pt>
    <dgm:pt modelId="{7E930C46-25AC-430D-A374-6F011E2A1B16}" type="sibTrans" cxnId="{D1AC87A4-EFF4-468E-9DA2-BD5D52C98204}">
      <dgm:prSet/>
      <dgm:spPr/>
      <dgm:t>
        <a:bodyPr/>
        <a:lstStyle/>
        <a:p>
          <a:endParaRPr lang="en-US"/>
        </a:p>
      </dgm:t>
    </dgm:pt>
    <dgm:pt modelId="{B8F85FE5-9DFC-4E4A-A659-171269A9EAA9}" type="pres">
      <dgm:prSet presAssocID="{A1AE2493-7495-4E34-BE66-9884E617E14E}" presName="Name0" presStyleCnt="0">
        <dgm:presLayoutVars>
          <dgm:dir/>
          <dgm:resizeHandles val="exact"/>
        </dgm:presLayoutVars>
      </dgm:prSet>
      <dgm:spPr/>
    </dgm:pt>
    <dgm:pt modelId="{4EA8176E-4226-4E0F-BCDA-4C5DE8022982}" type="pres">
      <dgm:prSet presAssocID="{6AEF2DA8-1090-4CB3-B823-E024B0A2643F}" presName="node" presStyleLbl="node1" presStyleIdx="0" presStyleCnt="11">
        <dgm:presLayoutVars>
          <dgm:bulletEnabled val="1"/>
        </dgm:presLayoutVars>
      </dgm:prSet>
      <dgm:spPr/>
    </dgm:pt>
    <dgm:pt modelId="{50EB6254-C888-49C7-8FDF-3CFBF9C529CE}" type="pres">
      <dgm:prSet presAssocID="{8C201766-639D-43E5-842E-02CDA6217314}" presName="sibTrans" presStyleLbl="sibTrans1D1" presStyleIdx="0" presStyleCnt="10"/>
      <dgm:spPr/>
    </dgm:pt>
    <dgm:pt modelId="{CF3C4BA1-54EF-458D-9E8E-79D1B9D17223}" type="pres">
      <dgm:prSet presAssocID="{8C201766-639D-43E5-842E-02CDA6217314}" presName="connectorText" presStyleLbl="sibTrans1D1" presStyleIdx="0" presStyleCnt="10"/>
      <dgm:spPr/>
    </dgm:pt>
    <dgm:pt modelId="{9CE93821-DA07-48B1-B3EF-6D52D713DE83}" type="pres">
      <dgm:prSet presAssocID="{EEBA0BFF-68F2-4B39-A171-1A997087A15E}" presName="node" presStyleLbl="node1" presStyleIdx="1" presStyleCnt="11">
        <dgm:presLayoutVars>
          <dgm:bulletEnabled val="1"/>
        </dgm:presLayoutVars>
      </dgm:prSet>
      <dgm:spPr/>
    </dgm:pt>
    <dgm:pt modelId="{A29BBB08-6A88-450D-BE37-0D273C62AA9F}" type="pres">
      <dgm:prSet presAssocID="{AA8261F2-5B14-4BFD-B32B-DD96DEA2509D}" presName="sibTrans" presStyleLbl="sibTrans1D1" presStyleIdx="1" presStyleCnt="10"/>
      <dgm:spPr/>
    </dgm:pt>
    <dgm:pt modelId="{DCF8D0AA-B11E-4EB8-8107-539A57878BD1}" type="pres">
      <dgm:prSet presAssocID="{AA8261F2-5B14-4BFD-B32B-DD96DEA2509D}" presName="connectorText" presStyleLbl="sibTrans1D1" presStyleIdx="1" presStyleCnt="10"/>
      <dgm:spPr/>
    </dgm:pt>
    <dgm:pt modelId="{3FCC0608-CD79-418E-892B-2E0F016D681C}" type="pres">
      <dgm:prSet presAssocID="{44BEA9B5-019B-421E-AF9F-3F1C7665CF8E}" presName="node" presStyleLbl="node1" presStyleIdx="2" presStyleCnt="11">
        <dgm:presLayoutVars>
          <dgm:bulletEnabled val="1"/>
        </dgm:presLayoutVars>
      </dgm:prSet>
      <dgm:spPr/>
    </dgm:pt>
    <dgm:pt modelId="{A706CC0C-1357-495E-A629-B524DC18DCDC}" type="pres">
      <dgm:prSet presAssocID="{597B7598-ADB3-4E08-B873-0E097AC6CC39}" presName="sibTrans" presStyleLbl="sibTrans1D1" presStyleIdx="2" presStyleCnt="10"/>
      <dgm:spPr/>
    </dgm:pt>
    <dgm:pt modelId="{BBAFF55E-6B13-46A8-9D65-D96A6F07018B}" type="pres">
      <dgm:prSet presAssocID="{597B7598-ADB3-4E08-B873-0E097AC6CC39}" presName="connectorText" presStyleLbl="sibTrans1D1" presStyleIdx="2" presStyleCnt="10"/>
      <dgm:spPr/>
    </dgm:pt>
    <dgm:pt modelId="{402DB276-182F-4DC4-A074-3860070E84B0}" type="pres">
      <dgm:prSet presAssocID="{0DFCAD70-2A7A-4848-A875-FB8D8922183E}" presName="node" presStyleLbl="node1" presStyleIdx="3" presStyleCnt="11">
        <dgm:presLayoutVars>
          <dgm:bulletEnabled val="1"/>
        </dgm:presLayoutVars>
      </dgm:prSet>
      <dgm:spPr/>
    </dgm:pt>
    <dgm:pt modelId="{EF5CF6AA-F6B4-44E3-9132-D2C625FCDBB5}" type="pres">
      <dgm:prSet presAssocID="{3080519A-C314-45DE-9B5C-E393346F628B}" presName="sibTrans" presStyleLbl="sibTrans1D1" presStyleIdx="3" presStyleCnt="10"/>
      <dgm:spPr/>
    </dgm:pt>
    <dgm:pt modelId="{39C4F770-ECDC-464E-A8E6-57B46B53C1B2}" type="pres">
      <dgm:prSet presAssocID="{3080519A-C314-45DE-9B5C-E393346F628B}" presName="connectorText" presStyleLbl="sibTrans1D1" presStyleIdx="3" presStyleCnt="10"/>
      <dgm:spPr/>
    </dgm:pt>
    <dgm:pt modelId="{A6E4D1D7-D632-4A9D-9FF9-B10F3526440B}" type="pres">
      <dgm:prSet presAssocID="{C3B032B3-C9F4-4E52-A233-D8638ECA16DD}" presName="node" presStyleLbl="node1" presStyleIdx="4" presStyleCnt="11">
        <dgm:presLayoutVars>
          <dgm:bulletEnabled val="1"/>
        </dgm:presLayoutVars>
      </dgm:prSet>
      <dgm:spPr/>
    </dgm:pt>
    <dgm:pt modelId="{CF5308B3-358F-4D6D-89EC-B20B554FC825}" type="pres">
      <dgm:prSet presAssocID="{B522D43F-3648-47F7-AB5F-537C8AF37F77}" presName="sibTrans" presStyleLbl="sibTrans1D1" presStyleIdx="4" presStyleCnt="10"/>
      <dgm:spPr/>
    </dgm:pt>
    <dgm:pt modelId="{398CFF76-3F64-457C-B4A8-D6A8246DAEB5}" type="pres">
      <dgm:prSet presAssocID="{B522D43F-3648-47F7-AB5F-537C8AF37F77}" presName="connectorText" presStyleLbl="sibTrans1D1" presStyleIdx="4" presStyleCnt="10"/>
      <dgm:spPr/>
    </dgm:pt>
    <dgm:pt modelId="{04545081-4E64-4911-8666-CE9C76E05F19}" type="pres">
      <dgm:prSet presAssocID="{9B43D1D0-A4A0-4B75-B7F5-D44DDF308AF6}" presName="node" presStyleLbl="node1" presStyleIdx="5" presStyleCnt="11">
        <dgm:presLayoutVars>
          <dgm:bulletEnabled val="1"/>
        </dgm:presLayoutVars>
      </dgm:prSet>
      <dgm:spPr/>
    </dgm:pt>
    <dgm:pt modelId="{91F482E0-0A5D-4554-A7C0-F1C0FF706827}" type="pres">
      <dgm:prSet presAssocID="{19B6DE86-75C8-49F8-A4AA-AF7AB6BD39A1}" presName="sibTrans" presStyleLbl="sibTrans1D1" presStyleIdx="5" presStyleCnt="10"/>
      <dgm:spPr/>
    </dgm:pt>
    <dgm:pt modelId="{9F128132-7E74-4063-A85D-BAEE7262F825}" type="pres">
      <dgm:prSet presAssocID="{19B6DE86-75C8-49F8-A4AA-AF7AB6BD39A1}" presName="connectorText" presStyleLbl="sibTrans1D1" presStyleIdx="5" presStyleCnt="10"/>
      <dgm:spPr/>
    </dgm:pt>
    <dgm:pt modelId="{5B31D482-1297-4350-8C3F-6ACC41778523}" type="pres">
      <dgm:prSet presAssocID="{915B2A3C-0F20-40CE-BDA8-D3EC8A71022C}" presName="node" presStyleLbl="node1" presStyleIdx="6" presStyleCnt="11">
        <dgm:presLayoutVars>
          <dgm:bulletEnabled val="1"/>
        </dgm:presLayoutVars>
      </dgm:prSet>
      <dgm:spPr/>
    </dgm:pt>
    <dgm:pt modelId="{0D8D6D58-B60E-47A0-B3AC-9D6BAB5150C5}" type="pres">
      <dgm:prSet presAssocID="{FD508A9F-96CC-416B-A464-02F91D88B516}" presName="sibTrans" presStyleLbl="sibTrans1D1" presStyleIdx="6" presStyleCnt="10"/>
      <dgm:spPr/>
    </dgm:pt>
    <dgm:pt modelId="{D3B3C627-369A-4C20-B44D-18303E96AEB7}" type="pres">
      <dgm:prSet presAssocID="{FD508A9F-96CC-416B-A464-02F91D88B516}" presName="connectorText" presStyleLbl="sibTrans1D1" presStyleIdx="6" presStyleCnt="10"/>
      <dgm:spPr/>
    </dgm:pt>
    <dgm:pt modelId="{6C467428-500F-44C4-9221-6BE6C6512B10}" type="pres">
      <dgm:prSet presAssocID="{E361E05A-440C-4D1D-BB58-8FC59E3D186F}" presName="node" presStyleLbl="node1" presStyleIdx="7" presStyleCnt="11">
        <dgm:presLayoutVars>
          <dgm:bulletEnabled val="1"/>
        </dgm:presLayoutVars>
      </dgm:prSet>
      <dgm:spPr/>
    </dgm:pt>
    <dgm:pt modelId="{439F638A-5ECF-475B-A282-B5F8042D90CE}" type="pres">
      <dgm:prSet presAssocID="{8826B1F5-383D-4114-9797-94BD2D276188}" presName="sibTrans" presStyleLbl="sibTrans1D1" presStyleIdx="7" presStyleCnt="10"/>
      <dgm:spPr/>
    </dgm:pt>
    <dgm:pt modelId="{2F7D3AA5-B3F0-4F95-9FC9-97965D812C55}" type="pres">
      <dgm:prSet presAssocID="{8826B1F5-383D-4114-9797-94BD2D276188}" presName="connectorText" presStyleLbl="sibTrans1D1" presStyleIdx="7" presStyleCnt="10"/>
      <dgm:spPr/>
    </dgm:pt>
    <dgm:pt modelId="{898F92A3-5E42-474F-AA27-DA451694954A}" type="pres">
      <dgm:prSet presAssocID="{F4104049-78C4-46A9-9F11-55E92A6C1207}" presName="node" presStyleLbl="node1" presStyleIdx="8" presStyleCnt="11">
        <dgm:presLayoutVars>
          <dgm:bulletEnabled val="1"/>
        </dgm:presLayoutVars>
      </dgm:prSet>
      <dgm:spPr/>
    </dgm:pt>
    <dgm:pt modelId="{9BC2C63A-193F-4ACF-81F0-70457AD3BB57}" type="pres">
      <dgm:prSet presAssocID="{42CFD0AA-5D59-4E89-BDEE-F494B5C07DA7}" presName="sibTrans" presStyleLbl="sibTrans1D1" presStyleIdx="8" presStyleCnt="10"/>
      <dgm:spPr/>
    </dgm:pt>
    <dgm:pt modelId="{3774E919-F885-488F-93A1-89C222A74F29}" type="pres">
      <dgm:prSet presAssocID="{42CFD0AA-5D59-4E89-BDEE-F494B5C07DA7}" presName="connectorText" presStyleLbl="sibTrans1D1" presStyleIdx="8" presStyleCnt="10"/>
      <dgm:spPr/>
    </dgm:pt>
    <dgm:pt modelId="{56B6C5CC-63FF-4710-A441-627219F3AAA9}" type="pres">
      <dgm:prSet presAssocID="{9F73F0B9-042B-4034-9CA4-02CBBECA6FDB}" presName="node" presStyleLbl="node1" presStyleIdx="9" presStyleCnt="11">
        <dgm:presLayoutVars>
          <dgm:bulletEnabled val="1"/>
        </dgm:presLayoutVars>
      </dgm:prSet>
      <dgm:spPr/>
    </dgm:pt>
    <dgm:pt modelId="{F1E5A968-3437-4AD0-98B4-7E97E2229F4C}" type="pres">
      <dgm:prSet presAssocID="{8D33459D-76E0-4E06-8B5C-290B3471873B}" presName="sibTrans" presStyleLbl="sibTrans1D1" presStyleIdx="9" presStyleCnt="10"/>
      <dgm:spPr/>
    </dgm:pt>
    <dgm:pt modelId="{E79C119C-B0BE-4E0B-B6B4-9DB5A4FB7C3A}" type="pres">
      <dgm:prSet presAssocID="{8D33459D-76E0-4E06-8B5C-290B3471873B}" presName="connectorText" presStyleLbl="sibTrans1D1" presStyleIdx="9" presStyleCnt="10"/>
      <dgm:spPr/>
    </dgm:pt>
    <dgm:pt modelId="{F69DB747-A81A-411D-8714-D3E7E0A20D55}" type="pres">
      <dgm:prSet presAssocID="{0F3F5D14-2885-4991-BF23-0D94C78F6B8E}" presName="node" presStyleLbl="node1" presStyleIdx="10" presStyleCnt="11">
        <dgm:presLayoutVars>
          <dgm:bulletEnabled val="1"/>
        </dgm:presLayoutVars>
      </dgm:prSet>
      <dgm:spPr/>
    </dgm:pt>
  </dgm:ptLst>
  <dgm:cxnLst>
    <dgm:cxn modelId="{1F9B6D0E-47F5-4EBD-A6B1-9A7569B7C413}" type="presOf" srcId="{8D33459D-76E0-4E06-8B5C-290B3471873B}" destId="{F1E5A968-3437-4AD0-98B4-7E97E2229F4C}" srcOrd="0" destOrd="0" presId="urn:microsoft.com/office/officeart/2005/8/layout/bProcess3"/>
    <dgm:cxn modelId="{2C164813-A065-461C-8DBC-7E340603CA32}" type="presOf" srcId="{0DFCAD70-2A7A-4848-A875-FB8D8922183E}" destId="{402DB276-182F-4DC4-A074-3860070E84B0}" srcOrd="0" destOrd="0" presId="urn:microsoft.com/office/officeart/2005/8/layout/bProcess3"/>
    <dgm:cxn modelId="{4B28CF1A-7586-4AC3-88C1-5879080E06DB}" type="presOf" srcId="{3080519A-C314-45DE-9B5C-E393346F628B}" destId="{39C4F770-ECDC-464E-A8E6-57B46B53C1B2}" srcOrd="1" destOrd="0" presId="urn:microsoft.com/office/officeart/2005/8/layout/bProcess3"/>
    <dgm:cxn modelId="{A297B22C-780A-47B0-BFC9-B43851B5A20B}" type="presOf" srcId="{8C201766-639D-43E5-842E-02CDA6217314}" destId="{50EB6254-C888-49C7-8FDF-3CFBF9C529CE}" srcOrd="0" destOrd="0" presId="urn:microsoft.com/office/officeart/2005/8/layout/bProcess3"/>
    <dgm:cxn modelId="{647C812E-8580-4012-ADE1-DA479D363FC2}" srcId="{A1AE2493-7495-4E34-BE66-9884E617E14E}" destId="{C3B032B3-C9F4-4E52-A233-D8638ECA16DD}" srcOrd="4" destOrd="0" parTransId="{6433694B-78A6-44F4-8951-A7FE4E92AEE4}" sibTransId="{B522D43F-3648-47F7-AB5F-537C8AF37F77}"/>
    <dgm:cxn modelId="{847C5C31-1005-4895-AC61-941EA2F1C48C}" type="presOf" srcId="{F4104049-78C4-46A9-9F11-55E92A6C1207}" destId="{898F92A3-5E42-474F-AA27-DA451694954A}" srcOrd="0" destOrd="0" presId="urn:microsoft.com/office/officeart/2005/8/layout/bProcess3"/>
    <dgm:cxn modelId="{58F1D939-3415-4FFF-AF17-D810F2EBA417}" type="presOf" srcId="{E361E05A-440C-4D1D-BB58-8FC59E3D186F}" destId="{6C467428-500F-44C4-9221-6BE6C6512B10}" srcOrd="0" destOrd="0" presId="urn:microsoft.com/office/officeart/2005/8/layout/bProcess3"/>
    <dgm:cxn modelId="{20A2E23C-5173-427C-93EF-8C3FABD66A59}" srcId="{A1AE2493-7495-4E34-BE66-9884E617E14E}" destId="{0DFCAD70-2A7A-4848-A875-FB8D8922183E}" srcOrd="3" destOrd="0" parTransId="{08F42F8B-13E6-4BFE-9A32-CBA3B6B09F24}" sibTransId="{3080519A-C314-45DE-9B5C-E393346F628B}"/>
    <dgm:cxn modelId="{0472C242-BE2B-437F-A3DE-D8B398E7F7E3}" type="presOf" srcId="{597B7598-ADB3-4E08-B873-0E097AC6CC39}" destId="{A706CC0C-1357-495E-A629-B524DC18DCDC}" srcOrd="0" destOrd="0" presId="urn:microsoft.com/office/officeart/2005/8/layout/bProcess3"/>
    <dgm:cxn modelId="{4BCFAC43-4D13-471C-AB34-F2E06F62099D}" srcId="{A1AE2493-7495-4E34-BE66-9884E617E14E}" destId="{6AEF2DA8-1090-4CB3-B823-E024B0A2643F}" srcOrd="0" destOrd="0" parTransId="{9443CD54-1E93-41AF-9FB1-CAB1795A440E}" sibTransId="{8C201766-639D-43E5-842E-02CDA6217314}"/>
    <dgm:cxn modelId="{332CBA44-4AB1-4978-BA3D-C4951DC1538A}" type="presOf" srcId="{8826B1F5-383D-4114-9797-94BD2D276188}" destId="{439F638A-5ECF-475B-A282-B5F8042D90CE}" srcOrd="0" destOrd="0" presId="urn:microsoft.com/office/officeart/2005/8/layout/bProcess3"/>
    <dgm:cxn modelId="{7AFA0B65-63B7-49F8-8665-C8A4E6B7F8EE}" type="presOf" srcId="{3080519A-C314-45DE-9B5C-E393346F628B}" destId="{EF5CF6AA-F6B4-44E3-9132-D2C625FCDBB5}" srcOrd="0" destOrd="0" presId="urn:microsoft.com/office/officeart/2005/8/layout/bProcess3"/>
    <dgm:cxn modelId="{8EBD5B69-8CE6-4E95-9A79-9F92CF2BB667}" type="presOf" srcId="{0F3F5D14-2885-4991-BF23-0D94C78F6B8E}" destId="{F69DB747-A81A-411D-8714-D3E7E0A20D55}" srcOrd="0" destOrd="0" presId="urn:microsoft.com/office/officeart/2005/8/layout/bProcess3"/>
    <dgm:cxn modelId="{FDE3336C-1B6D-4407-A33B-FDE3A5BE1398}" type="presOf" srcId="{9B43D1D0-A4A0-4B75-B7F5-D44DDF308AF6}" destId="{04545081-4E64-4911-8666-CE9C76E05F19}" srcOrd="0" destOrd="0" presId="urn:microsoft.com/office/officeart/2005/8/layout/bProcess3"/>
    <dgm:cxn modelId="{B748496F-A563-463F-A7C2-3C775AFA9159}" srcId="{A1AE2493-7495-4E34-BE66-9884E617E14E}" destId="{44BEA9B5-019B-421E-AF9F-3F1C7665CF8E}" srcOrd="2" destOrd="0" parTransId="{AD538826-B92A-4762-921E-92B605B18F06}" sibTransId="{597B7598-ADB3-4E08-B873-0E097AC6CC39}"/>
    <dgm:cxn modelId="{1251E374-3E66-4B5E-8184-040F86F18D08}" type="presOf" srcId="{FD508A9F-96CC-416B-A464-02F91D88B516}" destId="{D3B3C627-369A-4C20-B44D-18303E96AEB7}" srcOrd="1" destOrd="0" presId="urn:microsoft.com/office/officeart/2005/8/layout/bProcess3"/>
    <dgm:cxn modelId="{7F80C675-61A4-413D-80D4-E4EA3C686A47}" type="presOf" srcId="{6AEF2DA8-1090-4CB3-B823-E024B0A2643F}" destId="{4EA8176E-4226-4E0F-BCDA-4C5DE8022982}" srcOrd="0" destOrd="0" presId="urn:microsoft.com/office/officeart/2005/8/layout/bProcess3"/>
    <dgm:cxn modelId="{0A16827B-7495-4E43-B18D-BFA06DD60A44}" type="presOf" srcId="{AA8261F2-5B14-4BFD-B32B-DD96DEA2509D}" destId="{DCF8D0AA-B11E-4EB8-8107-539A57878BD1}" srcOrd="1" destOrd="0" presId="urn:microsoft.com/office/officeart/2005/8/layout/bProcess3"/>
    <dgm:cxn modelId="{FEBB7480-7D49-4E05-89C4-56D943BA75F8}" type="presOf" srcId="{42CFD0AA-5D59-4E89-BDEE-F494B5C07DA7}" destId="{3774E919-F885-488F-93A1-89C222A74F29}" srcOrd="1" destOrd="0" presId="urn:microsoft.com/office/officeart/2005/8/layout/bProcess3"/>
    <dgm:cxn modelId="{88E9068C-CF0B-4C14-825B-A84D133D62FD}" type="presOf" srcId="{8C201766-639D-43E5-842E-02CDA6217314}" destId="{CF3C4BA1-54EF-458D-9E8E-79D1B9D17223}" srcOrd="1" destOrd="0" presId="urn:microsoft.com/office/officeart/2005/8/layout/bProcess3"/>
    <dgm:cxn modelId="{C4391491-7403-4EA0-A62C-36D958044A1F}" srcId="{A1AE2493-7495-4E34-BE66-9884E617E14E}" destId="{EEBA0BFF-68F2-4B39-A171-1A997087A15E}" srcOrd="1" destOrd="0" parTransId="{BCA872F8-3952-4CB2-9EEC-48B7CD6920EB}" sibTransId="{AA8261F2-5B14-4BFD-B32B-DD96DEA2509D}"/>
    <dgm:cxn modelId="{F9D7959A-BD61-4320-924B-8E96CAE8B07F}" type="presOf" srcId="{8D33459D-76E0-4E06-8B5C-290B3471873B}" destId="{E79C119C-B0BE-4E0B-B6B4-9DB5A4FB7C3A}" srcOrd="1" destOrd="0" presId="urn:microsoft.com/office/officeart/2005/8/layout/bProcess3"/>
    <dgm:cxn modelId="{FB3CA59F-EA0F-43A3-A8D6-EA1FCC3B92EC}" type="presOf" srcId="{FD508A9F-96CC-416B-A464-02F91D88B516}" destId="{0D8D6D58-B60E-47A0-B3AC-9D6BAB5150C5}" srcOrd="0" destOrd="0" presId="urn:microsoft.com/office/officeart/2005/8/layout/bProcess3"/>
    <dgm:cxn modelId="{D1AC87A4-EFF4-468E-9DA2-BD5D52C98204}" srcId="{A1AE2493-7495-4E34-BE66-9884E617E14E}" destId="{0F3F5D14-2885-4991-BF23-0D94C78F6B8E}" srcOrd="10" destOrd="0" parTransId="{2233D1B5-C876-4BD8-B47B-A7F17CEF832F}" sibTransId="{7E930C46-25AC-430D-A374-6F011E2A1B16}"/>
    <dgm:cxn modelId="{ED058CA9-0DF1-43A5-B08D-99ADCC195A95}" type="presOf" srcId="{597B7598-ADB3-4E08-B873-0E097AC6CC39}" destId="{BBAFF55E-6B13-46A8-9D65-D96A6F07018B}" srcOrd="1" destOrd="0" presId="urn:microsoft.com/office/officeart/2005/8/layout/bProcess3"/>
    <dgm:cxn modelId="{7F8CC9AA-398A-4124-9A37-77D06D62363D}" srcId="{A1AE2493-7495-4E34-BE66-9884E617E14E}" destId="{9B43D1D0-A4A0-4B75-B7F5-D44DDF308AF6}" srcOrd="5" destOrd="0" parTransId="{724E71AA-5250-454E-8381-81EB92F66E03}" sibTransId="{19B6DE86-75C8-49F8-A4AA-AF7AB6BD39A1}"/>
    <dgm:cxn modelId="{92AF83AF-BA05-4CBB-98E4-57D790361DBC}" srcId="{A1AE2493-7495-4E34-BE66-9884E617E14E}" destId="{9F73F0B9-042B-4034-9CA4-02CBBECA6FDB}" srcOrd="9" destOrd="0" parTransId="{3CF391DE-7B4D-406C-ADDB-915C77CAC9A3}" sibTransId="{8D33459D-76E0-4E06-8B5C-290B3471873B}"/>
    <dgm:cxn modelId="{F920A3B0-F9B3-4770-B872-E56C3BD9DF0E}" type="presOf" srcId="{42CFD0AA-5D59-4E89-BDEE-F494B5C07DA7}" destId="{9BC2C63A-193F-4ACF-81F0-70457AD3BB57}" srcOrd="0" destOrd="0" presId="urn:microsoft.com/office/officeart/2005/8/layout/bProcess3"/>
    <dgm:cxn modelId="{499358B4-B586-4923-A72C-76D168A57C6F}" type="presOf" srcId="{AA8261F2-5B14-4BFD-B32B-DD96DEA2509D}" destId="{A29BBB08-6A88-450D-BE37-0D273C62AA9F}" srcOrd="0" destOrd="0" presId="urn:microsoft.com/office/officeart/2005/8/layout/bProcess3"/>
    <dgm:cxn modelId="{C6530EB9-9908-4CCE-AD08-230D8CA73609}" srcId="{A1AE2493-7495-4E34-BE66-9884E617E14E}" destId="{E361E05A-440C-4D1D-BB58-8FC59E3D186F}" srcOrd="7" destOrd="0" parTransId="{AEE6A0DE-8B79-475B-8922-068032806E80}" sibTransId="{8826B1F5-383D-4114-9797-94BD2D276188}"/>
    <dgm:cxn modelId="{4E56D4BF-EA21-47B0-B710-6DFBFC1AAA55}" type="presOf" srcId="{44BEA9B5-019B-421E-AF9F-3F1C7665CF8E}" destId="{3FCC0608-CD79-418E-892B-2E0F016D681C}" srcOrd="0" destOrd="0" presId="urn:microsoft.com/office/officeart/2005/8/layout/bProcess3"/>
    <dgm:cxn modelId="{DB8B64C6-BF73-42BA-B3AF-63E288A4B452}" type="presOf" srcId="{9F73F0B9-042B-4034-9CA4-02CBBECA6FDB}" destId="{56B6C5CC-63FF-4710-A441-627219F3AAA9}" srcOrd="0" destOrd="0" presId="urn:microsoft.com/office/officeart/2005/8/layout/bProcess3"/>
    <dgm:cxn modelId="{B1BA8CC6-DFBA-4520-AF68-7CEB4BFA5945}" type="presOf" srcId="{915B2A3C-0F20-40CE-BDA8-D3EC8A71022C}" destId="{5B31D482-1297-4350-8C3F-6ACC41778523}" srcOrd="0" destOrd="0" presId="urn:microsoft.com/office/officeart/2005/8/layout/bProcess3"/>
    <dgm:cxn modelId="{83D4FED4-2470-427B-B09B-63EBAC3AF130}" type="presOf" srcId="{C3B032B3-C9F4-4E52-A233-D8638ECA16DD}" destId="{A6E4D1D7-D632-4A9D-9FF9-B10F3526440B}" srcOrd="0" destOrd="0" presId="urn:microsoft.com/office/officeart/2005/8/layout/bProcess3"/>
    <dgm:cxn modelId="{A7656BD5-936C-4E07-8E04-30854C75B614}" type="presOf" srcId="{19B6DE86-75C8-49F8-A4AA-AF7AB6BD39A1}" destId="{9F128132-7E74-4063-A85D-BAEE7262F825}" srcOrd="1" destOrd="0" presId="urn:microsoft.com/office/officeart/2005/8/layout/bProcess3"/>
    <dgm:cxn modelId="{E12032DF-4AD9-4E45-B39E-A27F9D3A4930}" type="presOf" srcId="{A1AE2493-7495-4E34-BE66-9884E617E14E}" destId="{B8F85FE5-9DFC-4E4A-A659-171269A9EAA9}" srcOrd="0" destOrd="0" presId="urn:microsoft.com/office/officeart/2005/8/layout/bProcess3"/>
    <dgm:cxn modelId="{57B2D0E8-2431-487F-A065-4C8060706561}" type="presOf" srcId="{B522D43F-3648-47F7-AB5F-537C8AF37F77}" destId="{CF5308B3-358F-4D6D-89EC-B20B554FC825}" srcOrd="0" destOrd="0" presId="urn:microsoft.com/office/officeart/2005/8/layout/bProcess3"/>
    <dgm:cxn modelId="{83EB07E9-5430-4E1B-BAFA-A456E0A0C2B6}" srcId="{A1AE2493-7495-4E34-BE66-9884E617E14E}" destId="{F4104049-78C4-46A9-9F11-55E92A6C1207}" srcOrd="8" destOrd="0" parTransId="{C34A1C8A-981C-4143-B757-19D5F20407A2}" sibTransId="{42CFD0AA-5D59-4E89-BDEE-F494B5C07DA7}"/>
    <dgm:cxn modelId="{D198CDEC-E978-4739-A6CD-A5E7B32C882A}" type="presOf" srcId="{EEBA0BFF-68F2-4B39-A171-1A997087A15E}" destId="{9CE93821-DA07-48B1-B3EF-6D52D713DE83}" srcOrd="0" destOrd="0" presId="urn:microsoft.com/office/officeart/2005/8/layout/bProcess3"/>
    <dgm:cxn modelId="{EDCEDBEE-0D73-4EC4-87F6-082FC7054B96}" type="presOf" srcId="{8826B1F5-383D-4114-9797-94BD2D276188}" destId="{2F7D3AA5-B3F0-4F95-9FC9-97965D812C55}" srcOrd="1" destOrd="0" presId="urn:microsoft.com/office/officeart/2005/8/layout/bProcess3"/>
    <dgm:cxn modelId="{3027EDF1-843F-4363-9C81-9AE83BC0D431}" type="presOf" srcId="{19B6DE86-75C8-49F8-A4AA-AF7AB6BD39A1}" destId="{91F482E0-0A5D-4554-A7C0-F1C0FF706827}" srcOrd="0" destOrd="0" presId="urn:microsoft.com/office/officeart/2005/8/layout/bProcess3"/>
    <dgm:cxn modelId="{4EB2ECF6-5A92-4022-9893-DC4165AE82AA}" srcId="{A1AE2493-7495-4E34-BE66-9884E617E14E}" destId="{915B2A3C-0F20-40CE-BDA8-D3EC8A71022C}" srcOrd="6" destOrd="0" parTransId="{1390CFE7-DBF7-4D2A-8551-F3687D02B06C}" sibTransId="{FD508A9F-96CC-416B-A464-02F91D88B516}"/>
    <dgm:cxn modelId="{E29015F8-3730-425D-A0BF-B6B204B9E08C}" type="presOf" srcId="{B522D43F-3648-47F7-AB5F-537C8AF37F77}" destId="{398CFF76-3F64-457C-B4A8-D6A8246DAEB5}" srcOrd="1" destOrd="0" presId="urn:microsoft.com/office/officeart/2005/8/layout/bProcess3"/>
    <dgm:cxn modelId="{4FAD50D6-018E-4AE3-96AC-6526A50D43A9}" type="presParOf" srcId="{B8F85FE5-9DFC-4E4A-A659-171269A9EAA9}" destId="{4EA8176E-4226-4E0F-BCDA-4C5DE8022982}" srcOrd="0" destOrd="0" presId="urn:microsoft.com/office/officeart/2005/8/layout/bProcess3"/>
    <dgm:cxn modelId="{27330A33-7CDD-4F49-B3C4-8BE402143148}" type="presParOf" srcId="{B8F85FE5-9DFC-4E4A-A659-171269A9EAA9}" destId="{50EB6254-C888-49C7-8FDF-3CFBF9C529CE}" srcOrd="1" destOrd="0" presId="urn:microsoft.com/office/officeart/2005/8/layout/bProcess3"/>
    <dgm:cxn modelId="{1C8FC5DA-E264-4DEC-8331-A3F53DE0A4AE}" type="presParOf" srcId="{50EB6254-C888-49C7-8FDF-3CFBF9C529CE}" destId="{CF3C4BA1-54EF-458D-9E8E-79D1B9D17223}" srcOrd="0" destOrd="0" presId="urn:microsoft.com/office/officeart/2005/8/layout/bProcess3"/>
    <dgm:cxn modelId="{D8AC9B38-E88E-47A3-BB35-07D37ED08341}" type="presParOf" srcId="{B8F85FE5-9DFC-4E4A-A659-171269A9EAA9}" destId="{9CE93821-DA07-48B1-B3EF-6D52D713DE83}" srcOrd="2" destOrd="0" presId="urn:microsoft.com/office/officeart/2005/8/layout/bProcess3"/>
    <dgm:cxn modelId="{713BD7F7-34DC-4B18-AB86-82909B4C4D72}" type="presParOf" srcId="{B8F85FE5-9DFC-4E4A-A659-171269A9EAA9}" destId="{A29BBB08-6A88-450D-BE37-0D273C62AA9F}" srcOrd="3" destOrd="0" presId="urn:microsoft.com/office/officeart/2005/8/layout/bProcess3"/>
    <dgm:cxn modelId="{1C3C7661-3516-4997-91C5-4489AD8F11A2}" type="presParOf" srcId="{A29BBB08-6A88-450D-BE37-0D273C62AA9F}" destId="{DCF8D0AA-B11E-4EB8-8107-539A57878BD1}" srcOrd="0" destOrd="0" presId="urn:microsoft.com/office/officeart/2005/8/layout/bProcess3"/>
    <dgm:cxn modelId="{7409A8AB-9228-4702-B1BB-3311CB165660}" type="presParOf" srcId="{B8F85FE5-9DFC-4E4A-A659-171269A9EAA9}" destId="{3FCC0608-CD79-418E-892B-2E0F016D681C}" srcOrd="4" destOrd="0" presId="urn:microsoft.com/office/officeart/2005/8/layout/bProcess3"/>
    <dgm:cxn modelId="{E01DCAE0-EA2C-4D35-8019-EDFB331BA077}" type="presParOf" srcId="{B8F85FE5-9DFC-4E4A-A659-171269A9EAA9}" destId="{A706CC0C-1357-495E-A629-B524DC18DCDC}" srcOrd="5" destOrd="0" presId="urn:microsoft.com/office/officeart/2005/8/layout/bProcess3"/>
    <dgm:cxn modelId="{BA6A8837-3DA9-4D5B-8C08-812EEC23594A}" type="presParOf" srcId="{A706CC0C-1357-495E-A629-B524DC18DCDC}" destId="{BBAFF55E-6B13-46A8-9D65-D96A6F07018B}" srcOrd="0" destOrd="0" presId="urn:microsoft.com/office/officeart/2005/8/layout/bProcess3"/>
    <dgm:cxn modelId="{3A41041D-A7F3-4E20-B074-5A815C7501D7}" type="presParOf" srcId="{B8F85FE5-9DFC-4E4A-A659-171269A9EAA9}" destId="{402DB276-182F-4DC4-A074-3860070E84B0}" srcOrd="6" destOrd="0" presId="urn:microsoft.com/office/officeart/2005/8/layout/bProcess3"/>
    <dgm:cxn modelId="{E1D9E687-206D-4557-974D-E510CD8E1D88}" type="presParOf" srcId="{B8F85FE5-9DFC-4E4A-A659-171269A9EAA9}" destId="{EF5CF6AA-F6B4-44E3-9132-D2C625FCDBB5}" srcOrd="7" destOrd="0" presId="urn:microsoft.com/office/officeart/2005/8/layout/bProcess3"/>
    <dgm:cxn modelId="{5470A43C-90B2-431D-A45B-A9B73DABD03C}" type="presParOf" srcId="{EF5CF6AA-F6B4-44E3-9132-D2C625FCDBB5}" destId="{39C4F770-ECDC-464E-A8E6-57B46B53C1B2}" srcOrd="0" destOrd="0" presId="urn:microsoft.com/office/officeart/2005/8/layout/bProcess3"/>
    <dgm:cxn modelId="{8CCD8196-6306-460F-A2F0-25CE284D3A82}" type="presParOf" srcId="{B8F85FE5-9DFC-4E4A-A659-171269A9EAA9}" destId="{A6E4D1D7-D632-4A9D-9FF9-B10F3526440B}" srcOrd="8" destOrd="0" presId="urn:microsoft.com/office/officeart/2005/8/layout/bProcess3"/>
    <dgm:cxn modelId="{347A3A32-40A7-4BAE-92FB-D8F2E485D62B}" type="presParOf" srcId="{B8F85FE5-9DFC-4E4A-A659-171269A9EAA9}" destId="{CF5308B3-358F-4D6D-89EC-B20B554FC825}" srcOrd="9" destOrd="0" presId="urn:microsoft.com/office/officeart/2005/8/layout/bProcess3"/>
    <dgm:cxn modelId="{E22C6237-6A6B-4457-9F9E-8D8447A45324}" type="presParOf" srcId="{CF5308B3-358F-4D6D-89EC-B20B554FC825}" destId="{398CFF76-3F64-457C-B4A8-D6A8246DAEB5}" srcOrd="0" destOrd="0" presId="urn:microsoft.com/office/officeart/2005/8/layout/bProcess3"/>
    <dgm:cxn modelId="{CB7E7400-3DD3-4938-9A37-70933766A61B}" type="presParOf" srcId="{B8F85FE5-9DFC-4E4A-A659-171269A9EAA9}" destId="{04545081-4E64-4911-8666-CE9C76E05F19}" srcOrd="10" destOrd="0" presId="urn:microsoft.com/office/officeart/2005/8/layout/bProcess3"/>
    <dgm:cxn modelId="{E1208C8F-853B-4292-BE90-1468951F493F}" type="presParOf" srcId="{B8F85FE5-9DFC-4E4A-A659-171269A9EAA9}" destId="{91F482E0-0A5D-4554-A7C0-F1C0FF706827}" srcOrd="11" destOrd="0" presId="urn:microsoft.com/office/officeart/2005/8/layout/bProcess3"/>
    <dgm:cxn modelId="{12DA318B-612E-4AB0-8CA3-9B5DBD47A33B}" type="presParOf" srcId="{91F482E0-0A5D-4554-A7C0-F1C0FF706827}" destId="{9F128132-7E74-4063-A85D-BAEE7262F825}" srcOrd="0" destOrd="0" presId="urn:microsoft.com/office/officeart/2005/8/layout/bProcess3"/>
    <dgm:cxn modelId="{6074827F-07AE-42B3-A663-51A3EE1D9EE9}" type="presParOf" srcId="{B8F85FE5-9DFC-4E4A-A659-171269A9EAA9}" destId="{5B31D482-1297-4350-8C3F-6ACC41778523}" srcOrd="12" destOrd="0" presId="urn:microsoft.com/office/officeart/2005/8/layout/bProcess3"/>
    <dgm:cxn modelId="{51AC3F42-A8EC-4E3E-B587-CF1D0B7FF8F1}" type="presParOf" srcId="{B8F85FE5-9DFC-4E4A-A659-171269A9EAA9}" destId="{0D8D6D58-B60E-47A0-B3AC-9D6BAB5150C5}" srcOrd="13" destOrd="0" presId="urn:microsoft.com/office/officeart/2005/8/layout/bProcess3"/>
    <dgm:cxn modelId="{80AC2D98-4749-4A23-8900-F0C35C1CC98F}" type="presParOf" srcId="{0D8D6D58-B60E-47A0-B3AC-9D6BAB5150C5}" destId="{D3B3C627-369A-4C20-B44D-18303E96AEB7}" srcOrd="0" destOrd="0" presId="urn:microsoft.com/office/officeart/2005/8/layout/bProcess3"/>
    <dgm:cxn modelId="{EBEF6019-2BBD-445C-A755-15982D64A136}" type="presParOf" srcId="{B8F85FE5-9DFC-4E4A-A659-171269A9EAA9}" destId="{6C467428-500F-44C4-9221-6BE6C6512B10}" srcOrd="14" destOrd="0" presId="urn:microsoft.com/office/officeart/2005/8/layout/bProcess3"/>
    <dgm:cxn modelId="{793604BD-9D1C-43AB-AE8D-542697AFEB60}" type="presParOf" srcId="{B8F85FE5-9DFC-4E4A-A659-171269A9EAA9}" destId="{439F638A-5ECF-475B-A282-B5F8042D90CE}" srcOrd="15" destOrd="0" presId="urn:microsoft.com/office/officeart/2005/8/layout/bProcess3"/>
    <dgm:cxn modelId="{51BF1DEC-2DC5-4EA5-AFC7-1B96225816DB}" type="presParOf" srcId="{439F638A-5ECF-475B-A282-B5F8042D90CE}" destId="{2F7D3AA5-B3F0-4F95-9FC9-97965D812C55}" srcOrd="0" destOrd="0" presId="urn:microsoft.com/office/officeart/2005/8/layout/bProcess3"/>
    <dgm:cxn modelId="{C3990A7E-63B4-4996-B29E-6B659CFD4B9D}" type="presParOf" srcId="{B8F85FE5-9DFC-4E4A-A659-171269A9EAA9}" destId="{898F92A3-5E42-474F-AA27-DA451694954A}" srcOrd="16" destOrd="0" presId="urn:microsoft.com/office/officeart/2005/8/layout/bProcess3"/>
    <dgm:cxn modelId="{1DCE7E57-2C4F-44A8-8BA2-75520EE63E5C}" type="presParOf" srcId="{B8F85FE5-9DFC-4E4A-A659-171269A9EAA9}" destId="{9BC2C63A-193F-4ACF-81F0-70457AD3BB57}" srcOrd="17" destOrd="0" presId="urn:microsoft.com/office/officeart/2005/8/layout/bProcess3"/>
    <dgm:cxn modelId="{0E83D4B4-4814-4E85-A3CE-92A6FB095379}" type="presParOf" srcId="{9BC2C63A-193F-4ACF-81F0-70457AD3BB57}" destId="{3774E919-F885-488F-93A1-89C222A74F29}" srcOrd="0" destOrd="0" presId="urn:microsoft.com/office/officeart/2005/8/layout/bProcess3"/>
    <dgm:cxn modelId="{7F3544EE-FE87-4E8E-A1E8-EF7C7AE60B55}" type="presParOf" srcId="{B8F85FE5-9DFC-4E4A-A659-171269A9EAA9}" destId="{56B6C5CC-63FF-4710-A441-627219F3AAA9}" srcOrd="18" destOrd="0" presId="urn:microsoft.com/office/officeart/2005/8/layout/bProcess3"/>
    <dgm:cxn modelId="{99429F77-2630-4F3B-9FD9-B6314900079C}" type="presParOf" srcId="{B8F85FE5-9DFC-4E4A-A659-171269A9EAA9}" destId="{F1E5A968-3437-4AD0-98B4-7E97E2229F4C}" srcOrd="19" destOrd="0" presId="urn:microsoft.com/office/officeart/2005/8/layout/bProcess3"/>
    <dgm:cxn modelId="{4C8CAA40-5F26-4EF0-8444-2067BBE7BC98}" type="presParOf" srcId="{F1E5A968-3437-4AD0-98B4-7E97E2229F4C}" destId="{E79C119C-B0BE-4E0B-B6B4-9DB5A4FB7C3A}" srcOrd="0" destOrd="0" presId="urn:microsoft.com/office/officeart/2005/8/layout/bProcess3"/>
    <dgm:cxn modelId="{CC8151AE-E676-417D-85EB-7FFCF6885A86}" type="presParOf" srcId="{B8F85FE5-9DFC-4E4A-A659-171269A9EAA9}" destId="{F69DB747-A81A-411D-8714-D3E7E0A20D55}" srcOrd="2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453078-08BF-46A3-A0AC-5E29286381E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D50A116-C0D7-48A7-B85F-F54D08598019}">
      <dgm:prSet phldrT="[Text]" custT="1"/>
      <dgm:spPr>
        <a:solidFill>
          <a:srgbClr val="238D44"/>
        </a:solidFill>
      </dgm:spPr>
      <dgm:t>
        <a:bodyPr/>
        <a:lstStyle/>
        <a:p>
          <a:r>
            <a:rPr lang="en-US" sz="1400" dirty="0">
              <a:solidFill>
                <a:schemeClr val="bg1"/>
              </a:solidFill>
            </a:rPr>
            <a:t>The new Title IX regulation provides for a </a:t>
          </a:r>
          <a:r>
            <a:rPr lang="en-US" sz="1400" i="1" dirty="0">
              <a:solidFill>
                <a:schemeClr val="bg1"/>
              </a:solidFill>
            </a:rPr>
            <a:t>narrower definition </a:t>
          </a:r>
          <a:r>
            <a:rPr lang="en-US" sz="1400" dirty="0">
              <a:solidFill>
                <a:schemeClr val="bg1"/>
              </a:solidFill>
            </a:rPr>
            <a:t>of sexual harassment that constitutes sex discrimination. The new definition has </a:t>
          </a:r>
          <a:r>
            <a:rPr lang="en-US" sz="1400" b="1" u="sng" dirty="0">
              <a:solidFill>
                <a:schemeClr val="bg1"/>
              </a:solidFill>
            </a:rPr>
            <a:t>(3) types of sex-based conduct</a:t>
          </a:r>
          <a:r>
            <a:rPr lang="en-US" sz="1400" dirty="0">
              <a:solidFill>
                <a:schemeClr val="bg1"/>
              </a:solidFill>
            </a:rPr>
            <a:t> which would constitute sexual harassment:</a:t>
          </a:r>
        </a:p>
      </dgm:t>
    </dgm:pt>
    <dgm:pt modelId="{019C7784-5AC8-42E2-8EA1-AD6930266201}" type="parTrans" cxnId="{609BF407-D810-443B-8272-BE3C4DEF1D55}">
      <dgm:prSet/>
      <dgm:spPr/>
      <dgm:t>
        <a:bodyPr/>
        <a:lstStyle/>
        <a:p>
          <a:endParaRPr lang="en-US"/>
        </a:p>
      </dgm:t>
    </dgm:pt>
    <dgm:pt modelId="{472C6EF0-B5B7-4CD2-AA1C-E2D012D29429}" type="sibTrans" cxnId="{609BF407-D810-443B-8272-BE3C4DEF1D55}">
      <dgm:prSet/>
      <dgm:spPr/>
      <dgm:t>
        <a:bodyPr/>
        <a:lstStyle/>
        <a:p>
          <a:endParaRPr lang="en-US"/>
        </a:p>
      </dgm:t>
    </dgm:pt>
    <dgm:pt modelId="{57DB2A1C-896C-418E-94FC-3A0437F5B0B6}">
      <dgm:prSet phldrT="[Text]" custT="1"/>
      <dgm:spPr>
        <a:solidFill>
          <a:srgbClr val="238D44"/>
        </a:solidFill>
        <a:ln>
          <a:solidFill>
            <a:srgbClr val="B2B2B2"/>
          </a:solidFill>
        </a:ln>
      </dgm:spPr>
      <dgm:t>
        <a:bodyPr/>
        <a:lstStyle/>
        <a:p>
          <a:pPr algn="ctr"/>
          <a:r>
            <a:rPr lang="en-US" sz="2000" dirty="0">
              <a:solidFill>
                <a:schemeClr val="bg1"/>
              </a:solidFill>
            </a:rPr>
            <a:t>Sexual assault, dating violence, domestic violence, and stalking</a:t>
          </a:r>
          <a:r>
            <a:rPr lang="en-US" sz="2600" dirty="0">
              <a:solidFill>
                <a:schemeClr val="bg1"/>
              </a:solidFill>
            </a:rPr>
            <a:t>;</a:t>
          </a:r>
        </a:p>
      </dgm:t>
    </dgm:pt>
    <dgm:pt modelId="{463B0D7B-011F-45B9-927E-C8F6E016F1AD}" type="parTrans" cxnId="{BC9C0D97-1BB0-40EF-BF35-2CF66D84C502}">
      <dgm:prSet/>
      <dgm:spPr/>
      <dgm:t>
        <a:bodyPr/>
        <a:lstStyle/>
        <a:p>
          <a:endParaRPr lang="en-US"/>
        </a:p>
      </dgm:t>
    </dgm:pt>
    <dgm:pt modelId="{8D70C5EF-1774-4659-919D-C3903D07ED51}" type="sibTrans" cxnId="{BC9C0D97-1BB0-40EF-BF35-2CF66D84C502}">
      <dgm:prSet/>
      <dgm:spPr/>
      <dgm:t>
        <a:bodyPr/>
        <a:lstStyle/>
        <a:p>
          <a:endParaRPr lang="en-US"/>
        </a:p>
      </dgm:t>
    </dgm:pt>
    <dgm:pt modelId="{62923ADC-540E-4134-AAA8-AF548456080E}">
      <dgm:prSet phldrT="[Text]" custT="1"/>
      <dgm:spPr>
        <a:solidFill>
          <a:srgbClr val="238D44"/>
        </a:solidFill>
      </dgm:spPr>
      <dgm:t>
        <a:bodyPr/>
        <a:lstStyle/>
        <a:p>
          <a:pPr algn="ctr"/>
          <a:r>
            <a:rPr lang="en-US" sz="1600" dirty="0">
              <a:solidFill>
                <a:schemeClr val="bg1"/>
              </a:solidFill>
            </a:rPr>
            <a:t>“Unwelcome conduct that is </a:t>
          </a:r>
          <a:r>
            <a:rPr lang="en-US" sz="1600" b="1" u="sng" dirty="0">
              <a:solidFill>
                <a:schemeClr val="bg1"/>
              </a:solidFill>
            </a:rPr>
            <a:t>so severe, pervasive and objectively offensive </a:t>
          </a:r>
          <a:r>
            <a:rPr lang="en-US" sz="1600" dirty="0">
              <a:solidFill>
                <a:schemeClr val="bg1"/>
              </a:solidFill>
            </a:rPr>
            <a:t>that it effectively denies a person equal educational access; AND</a:t>
          </a:r>
          <a:endParaRPr lang="en-US" sz="1400" dirty="0">
            <a:solidFill>
              <a:schemeClr val="bg1"/>
            </a:solidFill>
          </a:endParaRPr>
        </a:p>
      </dgm:t>
    </dgm:pt>
    <dgm:pt modelId="{10A0BCEF-D4D6-4FFF-BAD2-A7775019F8B5}" type="parTrans" cxnId="{C6DC6D31-EFA7-4EFD-9766-AD3B74B60B01}">
      <dgm:prSet/>
      <dgm:spPr/>
      <dgm:t>
        <a:bodyPr/>
        <a:lstStyle/>
        <a:p>
          <a:endParaRPr lang="en-US"/>
        </a:p>
      </dgm:t>
    </dgm:pt>
    <dgm:pt modelId="{1B3E02E3-47B8-4898-A950-D2534FAF2EDC}" type="sibTrans" cxnId="{C6DC6D31-EFA7-4EFD-9766-AD3B74B60B01}">
      <dgm:prSet/>
      <dgm:spPr/>
      <dgm:t>
        <a:bodyPr/>
        <a:lstStyle/>
        <a:p>
          <a:endParaRPr lang="en-US"/>
        </a:p>
      </dgm:t>
    </dgm:pt>
    <dgm:pt modelId="{160BC14F-EBCE-48B9-AF28-5DC15324EB3E}">
      <dgm:prSet phldrT="[Text]" custT="1"/>
      <dgm:spPr>
        <a:solidFill>
          <a:srgbClr val="238D44"/>
        </a:solidFill>
      </dgm:spPr>
      <dgm:t>
        <a:bodyPr/>
        <a:lstStyle/>
        <a:p>
          <a:r>
            <a:rPr lang="en-US" sz="1800" dirty="0">
              <a:solidFill>
                <a:schemeClr val="bg1"/>
              </a:solidFill>
            </a:rPr>
            <a:t>An employee conditioning the aid, benefit or service on participation of unwelcomed sexual conduct (Quid pro Quo).</a:t>
          </a:r>
        </a:p>
      </dgm:t>
    </dgm:pt>
    <dgm:pt modelId="{D57F64EF-0E5E-477F-BEA5-D6FD06EC0DE1}" type="parTrans" cxnId="{69C7835C-BB96-4D35-8F5A-D38B4800D933}">
      <dgm:prSet/>
      <dgm:spPr/>
      <dgm:t>
        <a:bodyPr/>
        <a:lstStyle/>
        <a:p>
          <a:endParaRPr lang="en-US"/>
        </a:p>
      </dgm:t>
    </dgm:pt>
    <dgm:pt modelId="{7ED01EB1-4296-45FB-B717-12218A73EA62}" type="sibTrans" cxnId="{69C7835C-BB96-4D35-8F5A-D38B4800D933}">
      <dgm:prSet/>
      <dgm:spPr/>
      <dgm:t>
        <a:bodyPr/>
        <a:lstStyle/>
        <a:p>
          <a:endParaRPr lang="en-US"/>
        </a:p>
      </dgm:t>
    </dgm:pt>
    <dgm:pt modelId="{92C7AF2D-33EC-4F63-92A3-CBDFC26819B0}" type="pres">
      <dgm:prSet presAssocID="{F7453078-08BF-46A3-A0AC-5E29286381E6}" presName="composite" presStyleCnt="0">
        <dgm:presLayoutVars>
          <dgm:chMax val="1"/>
          <dgm:dir/>
          <dgm:resizeHandles val="exact"/>
        </dgm:presLayoutVars>
      </dgm:prSet>
      <dgm:spPr/>
    </dgm:pt>
    <dgm:pt modelId="{14918234-4D95-4464-826F-BC3611010821}" type="pres">
      <dgm:prSet presAssocID="{2D50A116-C0D7-48A7-B85F-F54D08598019}" presName="roof" presStyleLbl="dkBgShp" presStyleIdx="0" presStyleCnt="2" custScaleY="110000" custLinFactNeighborX="-1181" custLinFactNeighborY="-2241"/>
      <dgm:spPr/>
    </dgm:pt>
    <dgm:pt modelId="{D2B20A08-1FB8-4A0A-991B-036E97D55CE6}" type="pres">
      <dgm:prSet presAssocID="{2D50A116-C0D7-48A7-B85F-F54D08598019}" presName="pillars" presStyleCnt="0"/>
      <dgm:spPr/>
    </dgm:pt>
    <dgm:pt modelId="{6318D9C4-808E-42F9-922E-0B7591E57CFC}" type="pres">
      <dgm:prSet presAssocID="{2D50A116-C0D7-48A7-B85F-F54D08598019}" presName="pillar1" presStyleLbl="node1" presStyleIdx="0" presStyleCnt="3" custScaleX="110000" custScaleY="110000" custLinFactNeighborX="-151" custLinFactNeighborY="-825">
        <dgm:presLayoutVars>
          <dgm:bulletEnabled val="1"/>
        </dgm:presLayoutVars>
      </dgm:prSet>
      <dgm:spPr>
        <a:prstGeom prst="rect">
          <a:avLst/>
        </a:prstGeom>
      </dgm:spPr>
    </dgm:pt>
    <dgm:pt modelId="{83170496-FD20-4B8A-9143-517674454B95}" type="pres">
      <dgm:prSet presAssocID="{62923ADC-540E-4134-AAA8-AF548456080E}" presName="pillarX" presStyleLbl="node1" presStyleIdx="1" presStyleCnt="3" custScaleY="110000">
        <dgm:presLayoutVars>
          <dgm:bulletEnabled val="1"/>
        </dgm:presLayoutVars>
      </dgm:prSet>
      <dgm:spPr/>
    </dgm:pt>
    <dgm:pt modelId="{9F5C72C4-A3B8-42AE-867B-60770BE3EFA8}" type="pres">
      <dgm:prSet presAssocID="{160BC14F-EBCE-48B9-AF28-5DC15324EB3E}" presName="pillarX" presStyleLbl="node1" presStyleIdx="2" presStyleCnt="3" custScaleY="110000">
        <dgm:presLayoutVars>
          <dgm:bulletEnabled val="1"/>
        </dgm:presLayoutVars>
      </dgm:prSet>
      <dgm:spPr/>
    </dgm:pt>
    <dgm:pt modelId="{A4E1632A-C925-4E90-BC57-F874D16B8BB8}" type="pres">
      <dgm:prSet presAssocID="{2D50A116-C0D7-48A7-B85F-F54D08598019}" presName="base" presStyleLbl="dkBgShp" presStyleIdx="1" presStyleCnt="2" custScaleY="110000" custLinFactNeighborY="-33741"/>
      <dgm:spPr>
        <a:solidFill>
          <a:srgbClr val="238D44"/>
        </a:solidFill>
      </dgm:spPr>
    </dgm:pt>
  </dgm:ptLst>
  <dgm:cxnLst>
    <dgm:cxn modelId="{B72A5C02-4309-4CEC-8221-62BE695F6012}" type="presOf" srcId="{F7453078-08BF-46A3-A0AC-5E29286381E6}" destId="{92C7AF2D-33EC-4F63-92A3-CBDFC26819B0}" srcOrd="0" destOrd="0" presId="urn:microsoft.com/office/officeart/2005/8/layout/hList3"/>
    <dgm:cxn modelId="{609BF407-D810-443B-8272-BE3C4DEF1D55}" srcId="{F7453078-08BF-46A3-A0AC-5E29286381E6}" destId="{2D50A116-C0D7-48A7-B85F-F54D08598019}" srcOrd="0" destOrd="0" parTransId="{019C7784-5AC8-42E2-8EA1-AD6930266201}" sibTransId="{472C6EF0-B5B7-4CD2-AA1C-E2D012D29429}"/>
    <dgm:cxn modelId="{C6DC6D31-EFA7-4EFD-9766-AD3B74B60B01}" srcId="{2D50A116-C0D7-48A7-B85F-F54D08598019}" destId="{62923ADC-540E-4134-AAA8-AF548456080E}" srcOrd="1" destOrd="0" parTransId="{10A0BCEF-D4D6-4FFF-BAD2-A7775019F8B5}" sibTransId="{1B3E02E3-47B8-4898-A950-D2534FAF2EDC}"/>
    <dgm:cxn modelId="{69C7835C-BB96-4D35-8F5A-D38B4800D933}" srcId="{2D50A116-C0D7-48A7-B85F-F54D08598019}" destId="{160BC14F-EBCE-48B9-AF28-5DC15324EB3E}" srcOrd="2" destOrd="0" parTransId="{D57F64EF-0E5E-477F-BEA5-D6FD06EC0DE1}" sibTransId="{7ED01EB1-4296-45FB-B717-12218A73EA62}"/>
    <dgm:cxn modelId="{F1F01D65-CF6C-46B4-AF85-4D091EBB42F5}" type="presOf" srcId="{57DB2A1C-896C-418E-94FC-3A0437F5B0B6}" destId="{6318D9C4-808E-42F9-922E-0B7591E57CFC}" srcOrd="0" destOrd="0" presId="urn:microsoft.com/office/officeart/2005/8/layout/hList3"/>
    <dgm:cxn modelId="{02E5BA6C-877B-452C-8BAC-62AF51637940}" type="presOf" srcId="{160BC14F-EBCE-48B9-AF28-5DC15324EB3E}" destId="{9F5C72C4-A3B8-42AE-867B-60770BE3EFA8}" srcOrd="0" destOrd="0" presId="urn:microsoft.com/office/officeart/2005/8/layout/hList3"/>
    <dgm:cxn modelId="{F0CDCB6D-66E0-44B1-8332-7015D0D528E0}" type="presOf" srcId="{2D50A116-C0D7-48A7-B85F-F54D08598019}" destId="{14918234-4D95-4464-826F-BC3611010821}" srcOrd="0" destOrd="0" presId="urn:microsoft.com/office/officeart/2005/8/layout/hList3"/>
    <dgm:cxn modelId="{8C4A7E80-8A50-4019-8090-3A250A984F8F}" type="presOf" srcId="{62923ADC-540E-4134-AAA8-AF548456080E}" destId="{83170496-FD20-4B8A-9143-517674454B95}" srcOrd="0" destOrd="0" presId="urn:microsoft.com/office/officeart/2005/8/layout/hList3"/>
    <dgm:cxn modelId="{BC9C0D97-1BB0-40EF-BF35-2CF66D84C502}" srcId="{2D50A116-C0D7-48A7-B85F-F54D08598019}" destId="{57DB2A1C-896C-418E-94FC-3A0437F5B0B6}" srcOrd="0" destOrd="0" parTransId="{463B0D7B-011F-45B9-927E-C8F6E016F1AD}" sibTransId="{8D70C5EF-1774-4659-919D-C3903D07ED51}"/>
    <dgm:cxn modelId="{7DE7CBB4-B58B-4244-8CC3-82D81BC596A3}" type="presParOf" srcId="{92C7AF2D-33EC-4F63-92A3-CBDFC26819B0}" destId="{14918234-4D95-4464-826F-BC3611010821}" srcOrd="0" destOrd="0" presId="urn:microsoft.com/office/officeart/2005/8/layout/hList3"/>
    <dgm:cxn modelId="{A50E895B-2486-4214-A576-B3CAEF059ACC}" type="presParOf" srcId="{92C7AF2D-33EC-4F63-92A3-CBDFC26819B0}" destId="{D2B20A08-1FB8-4A0A-991B-036E97D55CE6}" srcOrd="1" destOrd="0" presId="urn:microsoft.com/office/officeart/2005/8/layout/hList3"/>
    <dgm:cxn modelId="{A877EA8F-80F2-4124-9424-0A54AC4FBC4E}" type="presParOf" srcId="{D2B20A08-1FB8-4A0A-991B-036E97D55CE6}" destId="{6318D9C4-808E-42F9-922E-0B7591E57CFC}" srcOrd="0" destOrd="0" presId="urn:microsoft.com/office/officeart/2005/8/layout/hList3"/>
    <dgm:cxn modelId="{C29707C2-7E71-46C9-A96E-D2E6C5480F3F}" type="presParOf" srcId="{D2B20A08-1FB8-4A0A-991B-036E97D55CE6}" destId="{83170496-FD20-4B8A-9143-517674454B95}" srcOrd="1" destOrd="0" presId="urn:microsoft.com/office/officeart/2005/8/layout/hList3"/>
    <dgm:cxn modelId="{E3A2B1C0-37BA-40F5-81E5-57667FD72AFA}" type="presParOf" srcId="{D2B20A08-1FB8-4A0A-991B-036E97D55CE6}" destId="{9F5C72C4-A3B8-42AE-867B-60770BE3EFA8}" srcOrd="2" destOrd="0" presId="urn:microsoft.com/office/officeart/2005/8/layout/hList3"/>
    <dgm:cxn modelId="{20C97EF4-53C5-45E1-AB69-7D7C641D6CC6}" type="presParOf" srcId="{92C7AF2D-33EC-4F63-92A3-CBDFC26819B0}" destId="{A4E1632A-C925-4E90-BC57-F874D16B8BB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B6254-C888-49C7-8FDF-3CFBF9C529CE}">
      <dsp:nvSpPr>
        <dsp:cNvPr id="0" name=""/>
        <dsp:cNvSpPr/>
      </dsp:nvSpPr>
      <dsp:spPr>
        <a:xfrm>
          <a:off x="1990337" y="425011"/>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46330" y="468928"/>
        <a:ext cx="18030" cy="3606"/>
      </dsp:txXfrm>
    </dsp:sp>
    <dsp:sp modelId="{4EA8176E-4226-4E0F-BCDA-4C5DE8022982}">
      <dsp:nvSpPr>
        <dsp:cNvPr id="0" name=""/>
        <dsp:cNvSpPr/>
      </dsp:nvSpPr>
      <dsp:spPr>
        <a:xfrm>
          <a:off x="424242" y="362"/>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Knowledge of inappropriate conduct that is sexual in nature.	</a:t>
          </a:r>
        </a:p>
      </dsp:txBody>
      <dsp:txXfrm>
        <a:off x="424242" y="362"/>
        <a:ext cx="1567894" cy="940736"/>
      </dsp:txXfrm>
    </dsp:sp>
    <dsp:sp modelId="{A29BBB08-6A88-450D-BE37-0D273C62AA9F}">
      <dsp:nvSpPr>
        <dsp:cNvPr id="0" name=""/>
        <dsp:cNvSpPr/>
      </dsp:nvSpPr>
      <dsp:spPr>
        <a:xfrm>
          <a:off x="3918848" y="425011"/>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74840" y="468928"/>
        <a:ext cx="18030" cy="3606"/>
      </dsp:txXfrm>
    </dsp:sp>
    <dsp:sp modelId="{9CE93821-DA07-48B1-B3EF-6D52D713DE83}">
      <dsp:nvSpPr>
        <dsp:cNvPr id="0" name=""/>
        <dsp:cNvSpPr/>
      </dsp:nvSpPr>
      <dsp:spPr>
        <a:xfrm>
          <a:off x="2352753" y="362"/>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Title IX Coordinator communicates with alleged victim.</a:t>
          </a:r>
        </a:p>
      </dsp:txBody>
      <dsp:txXfrm>
        <a:off x="2352753" y="362"/>
        <a:ext cx="1567894" cy="940736"/>
      </dsp:txXfrm>
    </dsp:sp>
    <dsp:sp modelId="{A706CC0C-1357-495E-A629-B524DC18DCDC}">
      <dsp:nvSpPr>
        <dsp:cNvPr id="0" name=""/>
        <dsp:cNvSpPr/>
      </dsp:nvSpPr>
      <dsp:spPr>
        <a:xfrm>
          <a:off x="5847358" y="425011"/>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03351" y="468928"/>
        <a:ext cx="18030" cy="3606"/>
      </dsp:txXfrm>
    </dsp:sp>
    <dsp:sp modelId="{3FCC0608-CD79-418E-892B-2E0F016D681C}">
      <dsp:nvSpPr>
        <dsp:cNvPr id="0" name=""/>
        <dsp:cNvSpPr/>
      </dsp:nvSpPr>
      <dsp:spPr>
        <a:xfrm>
          <a:off x="4281263" y="362"/>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Determine if supportive measures are needed and/or emergency removal is required.</a:t>
          </a:r>
        </a:p>
      </dsp:txBody>
      <dsp:txXfrm>
        <a:off x="4281263" y="362"/>
        <a:ext cx="1567894" cy="940736"/>
      </dsp:txXfrm>
    </dsp:sp>
    <dsp:sp modelId="{EF5CF6AA-F6B4-44E3-9132-D2C625FCDBB5}">
      <dsp:nvSpPr>
        <dsp:cNvPr id="0" name=""/>
        <dsp:cNvSpPr/>
      </dsp:nvSpPr>
      <dsp:spPr>
        <a:xfrm>
          <a:off x="1208190" y="939299"/>
          <a:ext cx="5785531" cy="330015"/>
        </a:xfrm>
        <a:custGeom>
          <a:avLst/>
          <a:gdLst/>
          <a:ahLst/>
          <a:cxnLst/>
          <a:rect l="0" t="0" r="0" b="0"/>
          <a:pathLst>
            <a:path>
              <a:moveTo>
                <a:pt x="5785531" y="0"/>
              </a:moveTo>
              <a:lnTo>
                <a:pt x="5785531" y="182107"/>
              </a:lnTo>
              <a:lnTo>
                <a:pt x="0" y="182107"/>
              </a:lnTo>
              <a:lnTo>
                <a:pt x="0" y="330015"/>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6037" y="1102504"/>
        <a:ext cx="289837" cy="3606"/>
      </dsp:txXfrm>
    </dsp:sp>
    <dsp:sp modelId="{402DB276-182F-4DC4-A074-3860070E84B0}">
      <dsp:nvSpPr>
        <dsp:cNvPr id="0" name=""/>
        <dsp:cNvSpPr/>
      </dsp:nvSpPr>
      <dsp:spPr>
        <a:xfrm>
          <a:off x="6209774" y="362"/>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Formal Complaint is filed.</a:t>
          </a:r>
        </a:p>
      </dsp:txBody>
      <dsp:txXfrm>
        <a:off x="6209774" y="362"/>
        <a:ext cx="1567894" cy="940736"/>
      </dsp:txXfrm>
    </dsp:sp>
    <dsp:sp modelId="{CF5308B3-358F-4D6D-89EC-B20B554FC825}">
      <dsp:nvSpPr>
        <dsp:cNvPr id="0" name=""/>
        <dsp:cNvSpPr/>
      </dsp:nvSpPr>
      <dsp:spPr>
        <a:xfrm>
          <a:off x="1990337" y="1726364"/>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46330" y="1770280"/>
        <a:ext cx="18030" cy="3606"/>
      </dsp:txXfrm>
    </dsp:sp>
    <dsp:sp modelId="{A6E4D1D7-D632-4A9D-9FF9-B10F3526440B}">
      <dsp:nvSpPr>
        <dsp:cNvPr id="0" name=""/>
        <dsp:cNvSpPr/>
      </dsp:nvSpPr>
      <dsp:spPr>
        <a:xfrm>
          <a:off x="424242" y="1301715"/>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Does the allegation meet the new sexual harassment definition?</a:t>
          </a:r>
        </a:p>
      </dsp:txBody>
      <dsp:txXfrm>
        <a:off x="424242" y="1301715"/>
        <a:ext cx="1567894" cy="940736"/>
      </dsp:txXfrm>
    </dsp:sp>
    <dsp:sp modelId="{91F482E0-0A5D-4554-A7C0-F1C0FF706827}">
      <dsp:nvSpPr>
        <dsp:cNvPr id="0" name=""/>
        <dsp:cNvSpPr/>
      </dsp:nvSpPr>
      <dsp:spPr>
        <a:xfrm>
          <a:off x="3918848" y="1726364"/>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74840" y="1770280"/>
        <a:ext cx="18030" cy="3606"/>
      </dsp:txXfrm>
    </dsp:sp>
    <dsp:sp modelId="{04545081-4E64-4911-8666-CE9C76E05F19}">
      <dsp:nvSpPr>
        <dsp:cNvPr id="0" name=""/>
        <dsp:cNvSpPr/>
      </dsp:nvSpPr>
      <dsp:spPr>
        <a:xfrm>
          <a:off x="2352753" y="1301715"/>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Notice of Formal Complaint.</a:t>
          </a:r>
        </a:p>
      </dsp:txBody>
      <dsp:txXfrm>
        <a:off x="2352753" y="1301715"/>
        <a:ext cx="1567894" cy="940736"/>
      </dsp:txXfrm>
    </dsp:sp>
    <dsp:sp modelId="{0D8D6D58-B60E-47A0-B3AC-9D6BAB5150C5}">
      <dsp:nvSpPr>
        <dsp:cNvPr id="0" name=""/>
        <dsp:cNvSpPr/>
      </dsp:nvSpPr>
      <dsp:spPr>
        <a:xfrm>
          <a:off x="5847358" y="1726364"/>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03351" y="1770280"/>
        <a:ext cx="18030" cy="3606"/>
      </dsp:txXfrm>
    </dsp:sp>
    <dsp:sp modelId="{5B31D482-1297-4350-8C3F-6ACC41778523}">
      <dsp:nvSpPr>
        <dsp:cNvPr id="0" name=""/>
        <dsp:cNvSpPr/>
      </dsp:nvSpPr>
      <dsp:spPr>
        <a:xfrm>
          <a:off x="4281263" y="1301715"/>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Investigation.</a:t>
          </a:r>
        </a:p>
      </dsp:txBody>
      <dsp:txXfrm>
        <a:off x="4281263" y="1301715"/>
        <a:ext cx="1567894" cy="940736"/>
      </dsp:txXfrm>
    </dsp:sp>
    <dsp:sp modelId="{439F638A-5ECF-475B-A282-B5F8042D90CE}">
      <dsp:nvSpPr>
        <dsp:cNvPr id="0" name=""/>
        <dsp:cNvSpPr/>
      </dsp:nvSpPr>
      <dsp:spPr>
        <a:xfrm>
          <a:off x="1208190" y="2240652"/>
          <a:ext cx="5785531" cy="330015"/>
        </a:xfrm>
        <a:custGeom>
          <a:avLst/>
          <a:gdLst/>
          <a:ahLst/>
          <a:cxnLst/>
          <a:rect l="0" t="0" r="0" b="0"/>
          <a:pathLst>
            <a:path>
              <a:moveTo>
                <a:pt x="5785531" y="0"/>
              </a:moveTo>
              <a:lnTo>
                <a:pt x="5785531" y="182107"/>
              </a:lnTo>
              <a:lnTo>
                <a:pt x="0" y="182107"/>
              </a:lnTo>
              <a:lnTo>
                <a:pt x="0" y="330015"/>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6037" y="2403857"/>
        <a:ext cx="289837" cy="3606"/>
      </dsp:txXfrm>
    </dsp:sp>
    <dsp:sp modelId="{6C467428-500F-44C4-9221-6BE6C6512B10}">
      <dsp:nvSpPr>
        <dsp:cNvPr id="0" name=""/>
        <dsp:cNvSpPr/>
      </dsp:nvSpPr>
      <dsp:spPr>
        <a:xfrm>
          <a:off x="6209774" y="1301715"/>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Written Report.</a:t>
          </a:r>
        </a:p>
      </dsp:txBody>
      <dsp:txXfrm>
        <a:off x="6209774" y="1301715"/>
        <a:ext cx="1567894" cy="940736"/>
      </dsp:txXfrm>
    </dsp:sp>
    <dsp:sp modelId="{9BC2C63A-193F-4ACF-81F0-70457AD3BB57}">
      <dsp:nvSpPr>
        <dsp:cNvPr id="0" name=""/>
        <dsp:cNvSpPr/>
      </dsp:nvSpPr>
      <dsp:spPr>
        <a:xfrm>
          <a:off x="1990337" y="3027716"/>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46330" y="3071633"/>
        <a:ext cx="18030" cy="3606"/>
      </dsp:txXfrm>
    </dsp:sp>
    <dsp:sp modelId="{898F92A3-5E42-474F-AA27-DA451694954A}">
      <dsp:nvSpPr>
        <dsp:cNvPr id="0" name=""/>
        <dsp:cNvSpPr/>
      </dsp:nvSpPr>
      <dsp:spPr>
        <a:xfrm>
          <a:off x="424242" y="2603068"/>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Questions submitted by either or both parties.</a:t>
          </a:r>
        </a:p>
      </dsp:txBody>
      <dsp:txXfrm>
        <a:off x="424242" y="2603068"/>
        <a:ext cx="1567894" cy="940736"/>
      </dsp:txXfrm>
    </dsp:sp>
    <dsp:sp modelId="{F1E5A968-3437-4AD0-98B4-7E97E2229F4C}">
      <dsp:nvSpPr>
        <dsp:cNvPr id="0" name=""/>
        <dsp:cNvSpPr/>
      </dsp:nvSpPr>
      <dsp:spPr>
        <a:xfrm>
          <a:off x="3918848" y="3027716"/>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74840" y="3071633"/>
        <a:ext cx="18030" cy="3606"/>
      </dsp:txXfrm>
    </dsp:sp>
    <dsp:sp modelId="{56B6C5CC-63FF-4710-A441-627219F3AAA9}">
      <dsp:nvSpPr>
        <dsp:cNvPr id="0" name=""/>
        <dsp:cNvSpPr/>
      </dsp:nvSpPr>
      <dsp:spPr>
        <a:xfrm>
          <a:off x="2352753" y="2603068"/>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Decision.</a:t>
          </a:r>
        </a:p>
      </dsp:txBody>
      <dsp:txXfrm>
        <a:off x="2352753" y="2603068"/>
        <a:ext cx="1567894" cy="940736"/>
      </dsp:txXfrm>
    </dsp:sp>
    <dsp:sp modelId="{F69DB747-A81A-411D-8714-D3E7E0A20D55}">
      <dsp:nvSpPr>
        <dsp:cNvPr id="0" name=""/>
        <dsp:cNvSpPr/>
      </dsp:nvSpPr>
      <dsp:spPr>
        <a:xfrm>
          <a:off x="4281263" y="2603068"/>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Appeal.</a:t>
          </a:r>
        </a:p>
      </dsp:txBody>
      <dsp:txXfrm>
        <a:off x="4281263" y="2603068"/>
        <a:ext cx="1567894" cy="940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18234-4D95-4464-826F-BC3611010821}">
      <dsp:nvSpPr>
        <dsp:cNvPr id="0" name=""/>
        <dsp:cNvSpPr/>
      </dsp:nvSpPr>
      <dsp:spPr>
        <a:xfrm>
          <a:off x="0" y="-36449"/>
          <a:ext cx="5976664" cy="1300372"/>
        </a:xfrm>
        <a:prstGeom prst="rect">
          <a:avLst/>
        </a:prstGeom>
        <a:solidFill>
          <a:srgbClr val="238D44"/>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The new Title IX regulation provides for a </a:t>
          </a:r>
          <a:r>
            <a:rPr lang="en-US" sz="1400" i="1" kern="1200" dirty="0">
              <a:solidFill>
                <a:schemeClr val="bg1"/>
              </a:solidFill>
            </a:rPr>
            <a:t>narrower definition </a:t>
          </a:r>
          <a:r>
            <a:rPr lang="en-US" sz="1400" kern="1200" dirty="0">
              <a:solidFill>
                <a:schemeClr val="bg1"/>
              </a:solidFill>
            </a:rPr>
            <a:t>of sexual harassment that constitutes sex discrimination. The new definition has </a:t>
          </a:r>
          <a:r>
            <a:rPr lang="en-US" sz="1400" b="1" u="sng" kern="1200" dirty="0">
              <a:solidFill>
                <a:schemeClr val="bg1"/>
              </a:solidFill>
            </a:rPr>
            <a:t>(3) types of sex-based conduct</a:t>
          </a:r>
          <a:r>
            <a:rPr lang="en-US" sz="1400" kern="1200" dirty="0">
              <a:solidFill>
                <a:schemeClr val="bg1"/>
              </a:solidFill>
            </a:rPr>
            <a:t> which would constitute sexual harassment:</a:t>
          </a:r>
        </a:p>
      </dsp:txBody>
      <dsp:txXfrm>
        <a:off x="0" y="-36449"/>
        <a:ext cx="5976664" cy="1300372"/>
      </dsp:txXfrm>
    </dsp:sp>
    <dsp:sp modelId="{6318D9C4-808E-42F9-922E-0B7591E57CFC}">
      <dsp:nvSpPr>
        <dsp:cNvPr id="0" name=""/>
        <dsp:cNvSpPr/>
      </dsp:nvSpPr>
      <dsp:spPr>
        <a:xfrm>
          <a:off x="9" y="1060207"/>
          <a:ext cx="2118680" cy="2730781"/>
        </a:xfrm>
        <a:prstGeom prst="rect">
          <a:avLst/>
        </a:prstGeom>
        <a:solidFill>
          <a:srgbClr val="238D44"/>
        </a:solidFill>
        <a:ln w="10795" cap="flat" cmpd="sng" algn="ctr">
          <a:solidFill>
            <a:srgbClr val="B2B2B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Sexual assault, dating violence, domestic violence, and stalking</a:t>
          </a:r>
          <a:r>
            <a:rPr lang="en-US" sz="2600" kern="1200" dirty="0">
              <a:solidFill>
                <a:schemeClr val="bg1"/>
              </a:solidFill>
            </a:rPr>
            <a:t>;</a:t>
          </a:r>
        </a:p>
      </dsp:txBody>
      <dsp:txXfrm>
        <a:off x="9" y="1060207"/>
        <a:ext cx="2118680" cy="2730781"/>
      </dsp:txXfrm>
    </dsp:sp>
    <dsp:sp modelId="{83170496-FD20-4B8A-9143-517674454B95}">
      <dsp:nvSpPr>
        <dsp:cNvPr id="0" name=""/>
        <dsp:cNvSpPr/>
      </dsp:nvSpPr>
      <dsp:spPr>
        <a:xfrm>
          <a:off x="2121598" y="1080688"/>
          <a:ext cx="1926073" cy="2730781"/>
        </a:xfrm>
        <a:prstGeom prst="rect">
          <a:avLst/>
        </a:prstGeom>
        <a:solidFill>
          <a:srgbClr val="238D4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“Unwelcome conduct that is </a:t>
          </a:r>
          <a:r>
            <a:rPr lang="en-US" sz="1600" b="1" u="sng" kern="1200" dirty="0">
              <a:solidFill>
                <a:schemeClr val="bg1"/>
              </a:solidFill>
            </a:rPr>
            <a:t>so severe, pervasive and objectively offensive </a:t>
          </a:r>
          <a:r>
            <a:rPr lang="en-US" sz="1600" kern="1200" dirty="0">
              <a:solidFill>
                <a:schemeClr val="bg1"/>
              </a:solidFill>
            </a:rPr>
            <a:t>that it effectively denies a person equal educational access; AND</a:t>
          </a:r>
          <a:endParaRPr lang="en-US" sz="1400" kern="1200" dirty="0">
            <a:solidFill>
              <a:schemeClr val="bg1"/>
            </a:solidFill>
          </a:endParaRPr>
        </a:p>
      </dsp:txBody>
      <dsp:txXfrm>
        <a:off x="2121598" y="1080688"/>
        <a:ext cx="1926073" cy="2730781"/>
      </dsp:txXfrm>
    </dsp:sp>
    <dsp:sp modelId="{9F5C72C4-A3B8-42AE-867B-60770BE3EFA8}">
      <dsp:nvSpPr>
        <dsp:cNvPr id="0" name=""/>
        <dsp:cNvSpPr/>
      </dsp:nvSpPr>
      <dsp:spPr>
        <a:xfrm>
          <a:off x="4047672" y="1080688"/>
          <a:ext cx="1926073" cy="2730781"/>
        </a:xfrm>
        <a:prstGeom prst="rect">
          <a:avLst/>
        </a:prstGeom>
        <a:solidFill>
          <a:srgbClr val="238D4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An employee conditioning the aid, benefit or service on participation of unwelcomed sexual conduct (Quid pro Quo).</a:t>
          </a:r>
        </a:p>
      </dsp:txBody>
      <dsp:txXfrm>
        <a:off x="4047672" y="1080688"/>
        <a:ext cx="1926073" cy="2730781"/>
      </dsp:txXfrm>
    </dsp:sp>
    <dsp:sp modelId="{A4E1632A-C925-4E90-BC57-F874D16B8BB8}">
      <dsp:nvSpPr>
        <dsp:cNvPr id="0" name=""/>
        <dsp:cNvSpPr/>
      </dsp:nvSpPr>
      <dsp:spPr>
        <a:xfrm>
          <a:off x="0" y="3580481"/>
          <a:ext cx="5976664" cy="303420"/>
        </a:xfrm>
        <a:prstGeom prst="rect">
          <a:avLst/>
        </a:prstGeom>
        <a:solidFill>
          <a:srgbClr val="238D44"/>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481727"/>
          </a:xfrm>
          <a:prstGeom prst="rect">
            <a:avLst/>
          </a:prstGeom>
        </p:spPr>
        <p:txBody>
          <a:bodyPr vert="horz" lIns="96643" tIns="48321" rIns="96643" bIns="48321" rtlCol="0"/>
          <a:lstStyle>
            <a:lvl1pPr algn="l">
              <a:defRPr sz="1200"/>
            </a:lvl1pPr>
          </a:lstStyle>
          <a:p>
            <a:endParaRPr lang="en-US" dirty="0"/>
          </a:p>
        </p:txBody>
      </p:sp>
      <p:sp>
        <p:nvSpPr>
          <p:cNvPr id="3" name="Date Placeholder 2"/>
          <p:cNvSpPr>
            <a:spLocks noGrp="1"/>
          </p:cNvSpPr>
          <p:nvPr>
            <p:ph type="dt" sz="quarter" idx="1"/>
          </p:nvPr>
        </p:nvSpPr>
        <p:spPr>
          <a:xfrm>
            <a:off x="4143589" y="1"/>
            <a:ext cx="3169919" cy="481727"/>
          </a:xfrm>
          <a:prstGeom prst="rect">
            <a:avLst/>
          </a:prstGeom>
        </p:spPr>
        <p:txBody>
          <a:bodyPr vert="horz" lIns="96643" tIns="48321" rIns="96643" bIns="48321" rtlCol="0"/>
          <a:lstStyle>
            <a:lvl1pPr algn="r">
              <a:defRPr sz="1200"/>
            </a:lvl1pPr>
          </a:lstStyle>
          <a:p>
            <a:fld id="{A186F9E7-F1E8-4E64-88B6-887FFEEFA9AD}" type="datetimeFigureOut">
              <a:rPr lang="en-US" smtClean="0"/>
              <a:t>10/3/2024</a:t>
            </a:fld>
            <a:endParaRPr lang="en-US" dirty="0"/>
          </a:p>
        </p:txBody>
      </p:sp>
      <p:sp>
        <p:nvSpPr>
          <p:cNvPr id="4" name="Footer Placeholder 3"/>
          <p:cNvSpPr>
            <a:spLocks noGrp="1"/>
          </p:cNvSpPr>
          <p:nvPr>
            <p:ph type="ftr" sz="quarter" idx="2"/>
          </p:nvPr>
        </p:nvSpPr>
        <p:spPr>
          <a:xfrm>
            <a:off x="2" y="9119476"/>
            <a:ext cx="3169919" cy="481726"/>
          </a:xfrm>
          <a:prstGeom prst="rect">
            <a:avLst/>
          </a:prstGeom>
        </p:spPr>
        <p:txBody>
          <a:bodyPr vert="horz" lIns="96643" tIns="48321" rIns="96643" bIns="483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9" y="9119476"/>
            <a:ext cx="3169919" cy="481726"/>
          </a:xfrm>
          <a:prstGeom prst="rect">
            <a:avLst/>
          </a:prstGeom>
        </p:spPr>
        <p:txBody>
          <a:bodyPr vert="horz" lIns="96643" tIns="48321" rIns="96643" bIns="48321" rtlCol="0" anchor="b"/>
          <a:lstStyle>
            <a:lvl1pPr algn="r">
              <a:defRPr sz="1200"/>
            </a:lvl1pPr>
          </a:lstStyle>
          <a:p>
            <a:fld id="{F9290FCA-F78F-4263-8DD7-1827BDF05C13}" type="slidenum">
              <a:rPr lang="en-US" smtClean="0"/>
              <a:t>‹#›</a:t>
            </a:fld>
            <a:endParaRPr lang="en-US" dirty="0"/>
          </a:p>
        </p:txBody>
      </p:sp>
    </p:spTree>
    <p:extLst>
      <p:ext uri="{BB962C8B-B14F-4D97-AF65-F5344CB8AC3E}">
        <p14:creationId xmlns:p14="http://schemas.microsoft.com/office/powerpoint/2010/main" val="1196777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19" cy="480060"/>
          </a:xfrm>
          <a:prstGeom prst="rect">
            <a:avLst/>
          </a:prstGeom>
        </p:spPr>
        <p:txBody>
          <a:bodyPr vert="horz" lIns="96643" tIns="48321" rIns="96643" bIns="48321" rtlCol="0"/>
          <a:lstStyle>
            <a:lvl1pPr algn="l">
              <a:defRPr sz="1200"/>
            </a:lvl1pPr>
          </a:lstStyle>
          <a:p>
            <a:endParaRPr lang="uk-UA"/>
          </a:p>
        </p:txBody>
      </p:sp>
      <p:sp>
        <p:nvSpPr>
          <p:cNvPr id="3" name="Date Placeholder 2"/>
          <p:cNvSpPr>
            <a:spLocks noGrp="1"/>
          </p:cNvSpPr>
          <p:nvPr>
            <p:ph type="dt" idx="1"/>
          </p:nvPr>
        </p:nvSpPr>
        <p:spPr>
          <a:xfrm>
            <a:off x="4143589" y="0"/>
            <a:ext cx="3169919" cy="480060"/>
          </a:xfrm>
          <a:prstGeom prst="rect">
            <a:avLst/>
          </a:prstGeom>
        </p:spPr>
        <p:txBody>
          <a:bodyPr vert="horz" lIns="96643" tIns="48321" rIns="96643" bIns="48321" rtlCol="0"/>
          <a:lstStyle>
            <a:lvl1pPr algn="r">
              <a:defRPr sz="1200"/>
            </a:lvl1pPr>
          </a:lstStyle>
          <a:p>
            <a:fld id="{D4CC47ED-BCED-447B-976C-9F62F89F0395}" type="datetimeFigureOut">
              <a:rPr lang="uk-UA" smtClean="0"/>
              <a:t>03.10.2024</a:t>
            </a:fld>
            <a:endParaRPr lang="uk-UA"/>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43" tIns="48321" rIns="96643" bIns="48321" rtlCol="0" anchor="ctr"/>
          <a:lstStyle/>
          <a:p>
            <a:endParaRPr lang="uk-UA"/>
          </a:p>
        </p:txBody>
      </p:sp>
      <p:sp>
        <p:nvSpPr>
          <p:cNvPr id="5" name="Notes Placeholder 4"/>
          <p:cNvSpPr>
            <a:spLocks noGrp="1"/>
          </p:cNvSpPr>
          <p:nvPr>
            <p:ph type="body" sz="quarter" idx="3"/>
          </p:nvPr>
        </p:nvSpPr>
        <p:spPr>
          <a:xfrm>
            <a:off x="731523" y="4560570"/>
            <a:ext cx="5852159" cy="4320540"/>
          </a:xfrm>
          <a:prstGeom prst="rect">
            <a:avLst/>
          </a:prstGeom>
        </p:spPr>
        <p:txBody>
          <a:bodyPr vert="horz" lIns="96643" tIns="48321" rIns="96643" bIns="483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2" y="9119474"/>
            <a:ext cx="3169919" cy="480060"/>
          </a:xfrm>
          <a:prstGeom prst="rect">
            <a:avLst/>
          </a:prstGeom>
        </p:spPr>
        <p:txBody>
          <a:bodyPr vert="horz" lIns="96643" tIns="48321" rIns="96643" bIns="48321" rtlCol="0" anchor="b"/>
          <a:lstStyle>
            <a:lvl1pPr algn="l">
              <a:defRPr sz="1200"/>
            </a:lvl1pPr>
          </a:lstStyle>
          <a:p>
            <a:endParaRPr lang="uk-UA"/>
          </a:p>
        </p:txBody>
      </p:sp>
      <p:sp>
        <p:nvSpPr>
          <p:cNvPr id="7" name="Slide Number Placeholder 6"/>
          <p:cNvSpPr>
            <a:spLocks noGrp="1"/>
          </p:cNvSpPr>
          <p:nvPr>
            <p:ph type="sldNum" sz="quarter" idx="5"/>
          </p:nvPr>
        </p:nvSpPr>
        <p:spPr>
          <a:xfrm>
            <a:off x="4143589" y="9119474"/>
            <a:ext cx="3169919" cy="480060"/>
          </a:xfrm>
          <a:prstGeom prst="rect">
            <a:avLst/>
          </a:prstGeom>
        </p:spPr>
        <p:txBody>
          <a:bodyPr vert="horz" lIns="96643" tIns="48321" rIns="96643" bIns="48321" rtlCol="0" anchor="b"/>
          <a:lstStyle>
            <a:lvl1pPr algn="r">
              <a:defRPr sz="1200"/>
            </a:lvl1pPr>
          </a:lstStyle>
          <a:p>
            <a:fld id="{9498A809-437D-4988-93A0-22C45D92B2DE}" type="slidenum">
              <a:rPr lang="uk-UA" smtClean="0"/>
              <a:t>‹#›</a:t>
            </a:fld>
            <a:endParaRPr lang="uk-UA"/>
          </a:p>
        </p:txBody>
      </p:sp>
    </p:spTree>
    <p:extLst>
      <p:ext uri="{BB962C8B-B14F-4D97-AF65-F5344CB8AC3E}">
        <p14:creationId xmlns:p14="http://schemas.microsoft.com/office/powerpoint/2010/main" val="138168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a:t>
            </a:fld>
            <a:endParaRPr lang="uk-UA"/>
          </a:p>
        </p:txBody>
      </p:sp>
    </p:spTree>
    <p:extLst>
      <p:ext uri="{BB962C8B-B14F-4D97-AF65-F5344CB8AC3E}">
        <p14:creationId xmlns:p14="http://schemas.microsoft.com/office/powerpoint/2010/main" val="406615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5</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6</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10</a:t>
            </a:fld>
            <a:endParaRPr lang="uk-UA"/>
          </a:p>
        </p:txBody>
      </p:sp>
    </p:spTree>
    <p:extLst>
      <p:ext uri="{BB962C8B-B14F-4D97-AF65-F5344CB8AC3E}">
        <p14:creationId xmlns:p14="http://schemas.microsoft.com/office/powerpoint/2010/main" val="111063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49</a:t>
            </a:fld>
            <a:endParaRPr lang="uk-UA"/>
          </a:p>
        </p:txBody>
      </p:sp>
    </p:spTree>
    <p:extLst>
      <p:ext uri="{BB962C8B-B14F-4D97-AF65-F5344CB8AC3E}">
        <p14:creationId xmlns:p14="http://schemas.microsoft.com/office/powerpoint/2010/main" val="258434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50</a:t>
            </a:fld>
            <a:endParaRPr lang="uk-UA"/>
          </a:p>
        </p:txBody>
      </p:sp>
    </p:spTree>
    <p:extLst>
      <p:ext uri="{BB962C8B-B14F-4D97-AF65-F5344CB8AC3E}">
        <p14:creationId xmlns:p14="http://schemas.microsoft.com/office/powerpoint/2010/main" val="302927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3" name="Content Placeholder 2"/>
          <p:cNvSpPr>
            <a:spLocks noGrp="1"/>
          </p:cNvSpPr>
          <p:nvPr>
            <p:ph idx="1"/>
          </p:nvPr>
        </p:nvSpPr>
        <p:spPr>
          <a:xfrm>
            <a:off x="457200" y="1203325"/>
            <a:ext cx="8229600" cy="33912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9" name="Date Placeholder 8"/>
          <p:cNvSpPr>
            <a:spLocks noGrp="1"/>
          </p:cNvSpPr>
          <p:nvPr>
            <p:ph type="dt" sz="half" idx="14"/>
          </p:nvPr>
        </p:nvSpPr>
        <p:spPr/>
        <p:txBody>
          <a:bodyPr/>
          <a:lstStyle>
            <a:lvl1pPr>
              <a:defRPr>
                <a:solidFill>
                  <a:srgbClr val="1A6832"/>
                </a:solidFill>
                <a:latin typeface="+mj-lt"/>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lvl1pPr>
              <a:defRPr>
                <a:latin typeface="+mj-lt"/>
              </a:defRPr>
            </a:lvl1p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120065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p:cNvSpPr/>
          <p:nvPr userDrawn="1"/>
        </p:nvSpPr>
        <p:spPr>
          <a:xfrm>
            <a:off x="4788024" y="2859782"/>
            <a:ext cx="3887664"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788024" y="1203325"/>
            <a:ext cx="3887664" cy="1656457"/>
          </a:xfrm>
        </p:spPr>
        <p:txBody>
          <a:bodyPr/>
          <a:lstStyle/>
          <a:p>
            <a:endParaRPr lang="uk-UA"/>
          </a:p>
        </p:txBody>
      </p:sp>
      <p:sp>
        <p:nvSpPr>
          <p:cNvPr id="7" name="Content Placeholder 6"/>
          <p:cNvSpPr>
            <a:spLocks noGrp="1"/>
          </p:cNvSpPr>
          <p:nvPr>
            <p:ph sz="quarter" idx="19"/>
          </p:nvPr>
        </p:nvSpPr>
        <p:spPr>
          <a:xfrm>
            <a:off x="468313" y="1685251"/>
            <a:ext cx="3959671" cy="2902623"/>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468505" y="1181692"/>
            <a:ext cx="3959480" cy="358775"/>
          </a:xfrm>
        </p:spPr>
        <p:txBody>
          <a:bodyPr/>
          <a:lstStyle>
            <a:lvl1pPr marL="0" indent="0">
              <a:buNone/>
              <a:defRPr/>
            </a:lvl1pPr>
          </a:lstStyle>
          <a:p>
            <a:pPr lvl="0"/>
            <a:r>
              <a:rPr lang="en-US" dirty="0"/>
              <a:t>Subtitle</a:t>
            </a:r>
            <a:endParaRPr lang="uk-UA" dirty="0"/>
          </a:p>
        </p:txBody>
      </p:sp>
      <p:sp>
        <p:nvSpPr>
          <p:cNvPr id="12" name="Content Placeholder 6"/>
          <p:cNvSpPr>
            <a:spLocks noGrp="1"/>
          </p:cNvSpPr>
          <p:nvPr>
            <p:ph sz="quarter" idx="21"/>
          </p:nvPr>
        </p:nvSpPr>
        <p:spPr>
          <a:xfrm>
            <a:off x="4788024" y="3219822"/>
            <a:ext cx="3885956" cy="1368052"/>
          </a:xfrm>
        </p:spPr>
        <p:txBody>
          <a:bodyPr>
            <a:norm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14511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p:cNvSpPr/>
          <p:nvPr userDrawn="1"/>
        </p:nvSpPr>
        <p:spPr>
          <a:xfrm>
            <a:off x="468313" y="3149903"/>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3" y="1205687"/>
            <a:ext cx="2447503" cy="1943844"/>
          </a:xfrm>
        </p:spPr>
        <p:txBody>
          <a:bodyPr/>
          <a:lstStyle/>
          <a:p>
            <a:endParaRPr lang="uk-UA"/>
          </a:p>
        </p:txBody>
      </p:sp>
      <p:sp>
        <p:nvSpPr>
          <p:cNvPr id="7" name="Content Placeholder 6"/>
          <p:cNvSpPr>
            <a:spLocks noGrp="1"/>
          </p:cNvSpPr>
          <p:nvPr>
            <p:ph sz="quarter" idx="19"/>
          </p:nvPr>
        </p:nvSpPr>
        <p:spPr>
          <a:xfrm>
            <a:off x="468313" y="3939902"/>
            <a:ext cx="2447474" cy="647973"/>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468505" y="3435846"/>
            <a:ext cx="1871272" cy="504056"/>
          </a:xfrm>
        </p:spPr>
        <p:txBody>
          <a:bodyPr/>
          <a:lstStyle>
            <a:lvl1pPr marL="0" indent="0">
              <a:buNone/>
              <a:defRPr>
                <a:latin typeface="+mj-lt"/>
              </a:defRPr>
            </a:lvl1pPr>
          </a:lstStyle>
          <a:p>
            <a:pPr lvl="0"/>
            <a:r>
              <a:rPr lang="en-US" dirty="0"/>
              <a:t>Subtitle</a:t>
            </a:r>
            <a:endParaRPr lang="uk-UA" dirty="0"/>
          </a:p>
        </p:txBody>
      </p:sp>
      <p:sp>
        <p:nvSpPr>
          <p:cNvPr id="12" name="Rectangle 7"/>
          <p:cNvSpPr/>
          <p:nvPr userDrawn="1"/>
        </p:nvSpPr>
        <p:spPr>
          <a:xfrm>
            <a:off x="3347864" y="3149903"/>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Picture Placeholder 4"/>
          <p:cNvSpPr>
            <a:spLocks noGrp="1"/>
          </p:cNvSpPr>
          <p:nvPr>
            <p:ph type="pic" sz="quarter" idx="21"/>
          </p:nvPr>
        </p:nvSpPr>
        <p:spPr>
          <a:xfrm>
            <a:off x="3347864" y="1205687"/>
            <a:ext cx="2447503" cy="1943844"/>
          </a:xfrm>
        </p:spPr>
        <p:txBody>
          <a:bodyPr/>
          <a:lstStyle/>
          <a:p>
            <a:endParaRPr lang="uk-UA"/>
          </a:p>
        </p:txBody>
      </p:sp>
      <p:sp>
        <p:nvSpPr>
          <p:cNvPr id="16" name="Content Placeholder 6"/>
          <p:cNvSpPr>
            <a:spLocks noGrp="1"/>
          </p:cNvSpPr>
          <p:nvPr>
            <p:ph sz="quarter" idx="22"/>
          </p:nvPr>
        </p:nvSpPr>
        <p:spPr>
          <a:xfrm>
            <a:off x="3347864" y="3939902"/>
            <a:ext cx="2447474" cy="647973"/>
          </a:xfrm>
        </p:spPr>
        <p:txBody>
          <a:bodyPr>
            <a:normAutofit/>
          </a:bodyPr>
          <a:lstStyle>
            <a:lvl1pPr marL="0" indent="0">
              <a:buNone/>
              <a:defRPr sz="1000"/>
            </a:lvl1pPr>
          </a:lstStyle>
          <a:p>
            <a:pPr lvl="0"/>
            <a:r>
              <a:rPr lang="en-US" dirty="0"/>
              <a:t>Click to edit Master text styles</a:t>
            </a:r>
          </a:p>
        </p:txBody>
      </p:sp>
      <p:sp>
        <p:nvSpPr>
          <p:cNvPr id="17" name="Text Placeholder 13"/>
          <p:cNvSpPr>
            <a:spLocks noGrp="1"/>
          </p:cNvSpPr>
          <p:nvPr>
            <p:ph type="body" sz="quarter" idx="23" hasCustomPrompt="1"/>
          </p:nvPr>
        </p:nvSpPr>
        <p:spPr>
          <a:xfrm>
            <a:off x="3348056" y="3435846"/>
            <a:ext cx="1871272" cy="504056"/>
          </a:xfrm>
        </p:spPr>
        <p:txBody>
          <a:bodyPr/>
          <a:lstStyle>
            <a:lvl1pPr marL="0" indent="0">
              <a:buNone/>
              <a:defRPr>
                <a:latin typeface="+mj-lt"/>
              </a:defRPr>
            </a:lvl1pPr>
          </a:lstStyle>
          <a:p>
            <a:pPr lvl="0"/>
            <a:r>
              <a:rPr lang="en-US" dirty="0"/>
              <a:t>Subtitle</a:t>
            </a:r>
            <a:endParaRPr lang="uk-UA" dirty="0"/>
          </a:p>
        </p:txBody>
      </p:sp>
      <p:sp>
        <p:nvSpPr>
          <p:cNvPr id="18" name="Rectangle 7"/>
          <p:cNvSpPr/>
          <p:nvPr userDrawn="1"/>
        </p:nvSpPr>
        <p:spPr>
          <a:xfrm>
            <a:off x="6228928" y="3149903"/>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Picture Placeholder 4"/>
          <p:cNvSpPr>
            <a:spLocks noGrp="1"/>
          </p:cNvSpPr>
          <p:nvPr>
            <p:ph type="pic" sz="quarter" idx="24"/>
          </p:nvPr>
        </p:nvSpPr>
        <p:spPr>
          <a:xfrm>
            <a:off x="6228928" y="1205687"/>
            <a:ext cx="2447503" cy="1943844"/>
          </a:xfrm>
        </p:spPr>
        <p:txBody>
          <a:bodyPr/>
          <a:lstStyle/>
          <a:p>
            <a:endParaRPr lang="uk-UA"/>
          </a:p>
        </p:txBody>
      </p:sp>
      <p:sp>
        <p:nvSpPr>
          <p:cNvPr id="20" name="Content Placeholder 6"/>
          <p:cNvSpPr>
            <a:spLocks noGrp="1"/>
          </p:cNvSpPr>
          <p:nvPr>
            <p:ph sz="quarter" idx="25"/>
          </p:nvPr>
        </p:nvSpPr>
        <p:spPr>
          <a:xfrm>
            <a:off x="6228928" y="3939902"/>
            <a:ext cx="2447474" cy="647973"/>
          </a:xfrm>
        </p:spPr>
        <p:txBody>
          <a:bodyPr>
            <a:normAutofit/>
          </a:bodyPr>
          <a:lstStyle>
            <a:lvl1pPr marL="0" indent="0">
              <a:buNone/>
              <a:defRPr sz="1000"/>
            </a:lvl1pPr>
          </a:lstStyle>
          <a:p>
            <a:pPr lvl="0"/>
            <a:r>
              <a:rPr lang="en-US" dirty="0"/>
              <a:t>Click to edit Master text styles</a:t>
            </a:r>
          </a:p>
        </p:txBody>
      </p:sp>
      <p:sp>
        <p:nvSpPr>
          <p:cNvPr id="21" name="Text Placeholder 13"/>
          <p:cNvSpPr>
            <a:spLocks noGrp="1"/>
          </p:cNvSpPr>
          <p:nvPr>
            <p:ph type="body" sz="quarter" idx="26" hasCustomPrompt="1"/>
          </p:nvPr>
        </p:nvSpPr>
        <p:spPr>
          <a:xfrm>
            <a:off x="6229120" y="3435846"/>
            <a:ext cx="1871272" cy="504056"/>
          </a:xfrm>
        </p:spPr>
        <p:txBody>
          <a:bodyPr/>
          <a:lstStyle>
            <a:lvl1pPr marL="0" indent="0">
              <a:buNone/>
              <a:defRPr>
                <a:latin typeface="+mj-lt"/>
              </a:defRPr>
            </a:lvl1pPr>
          </a:lstStyle>
          <a:p>
            <a:pPr lvl="0"/>
            <a:r>
              <a:rPr lang="en-US" dirty="0"/>
              <a:t>Subtitle</a:t>
            </a:r>
            <a:endParaRPr lang="uk-UA" dirty="0"/>
          </a:p>
        </p:txBody>
      </p:sp>
    </p:spTree>
    <p:extLst>
      <p:ext uri="{BB962C8B-B14F-4D97-AF65-F5344CB8AC3E}">
        <p14:creationId xmlns:p14="http://schemas.microsoft.com/office/powerpoint/2010/main" val="319191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par>
                          <p:cTn id="20" fill="hold">
                            <p:stCondLst>
                              <p:cond delay="175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250"/>
                                        <p:tgtEl>
                                          <p:spTgt spid="12"/>
                                        </p:tgtEl>
                                      </p:cBhvr>
                                    </p:animEffect>
                                  </p:childTnLst>
                                </p:cTn>
                              </p:par>
                            </p:childTnLst>
                          </p:cTn>
                        </p:par>
                        <p:par>
                          <p:cTn id="28" fill="hold">
                            <p:stCondLst>
                              <p:cond delay="25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2" grpId="0" animBg="1"/>
      <p:bldP spid="15" grpId="0"/>
      <p:bldP spid="18" grpId="0" animBg="1"/>
      <p:bldP spid="19"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4" name="Picture Placeholder 3"/>
          <p:cNvSpPr>
            <a:spLocks noGrp="1"/>
          </p:cNvSpPr>
          <p:nvPr>
            <p:ph type="pic" sz="quarter" idx="18"/>
          </p:nvPr>
        </p:nvSpPr>
        <p:spPr>
          <a:xfrm>
            <a:off x="4054467" y="1203325"/>
            <a:ext cx="1035066" cy="1035064"/>
          </a:xfrm>
          <a:prstGeom prst="ellipse">
            <a:avLst/>
          </a:prstGeom>
        </p:spPr>
        <p:txBody>
          <a:bodyPr/>
          <a:lstStyle>
            <a:lvl1pPr marL="0" indent="0">
              <a:buNone/>
              <a:defRPr/>
            </a:lvl1pPr>
          </a:lstStyle>
          <a:p>
            <a:endParaRPr lang="uk-UA" dirty="0"/>
          </a:p>
        </p:txBody>
      </p:sp>
      <p:sp>
        <p:nvSpPr>
          <p:cNvPr id="22" name="Text Placeholder 21"/>
          <p:cNvSpPr>
            <a:spLocks noGrp="1"/>
          </p:cNvSpPr>
          <p:nvPr>
            <p:ph type="body" sz="quarter" idx="19"/>
          </p:nvPr>
        </p:nvSpPr>
        <p:spPr>
          <a:xfrm>
            <a:off x="4702539" y="1275606"/>
            <a:ext cx="2879725" cy="936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4" name="Picture Placeholder 3"/>
          <p:cNvSpPr>
            <a:spLocks noGrp="1"/>
          </p:cNvSpPr>
          <p:nvPr>
            <p:ph type="pic" sz="quarter" idx="20"/>
          </p:nvPr>
        </p:nvSpPr>
        <p:spPr>
          <a:xfrm>
            <a:off x="899592" y="2429930"/>
            <a:ext cx="742642" cy="742640"/>
          </a:xfrm>
          <a:prstGeom prst="ellipse">
            <a:avLst/>
          </a:prstGeom>
        </p:spPr>
        <p:txBody>
          <a:bodyPr/>
          <a:lstStyle>
            <a:lvl1pPr marL="0" indent="0">
              <a:buNone/>
              <a:defRPr/>
            </a:lvl1pPr>
          </a:lstStyle>
          <a:p>
            <a:endParaRPr lang="uk-UA" dirty="0"/>
          </a:p>
        </p:txBody>
      </p:sp>
      <p:sp>
        <p:nvSpPr>
          <p:cNvPr id="25" name="Text Placeholder 21"/>
          <p:cNvSpPr>
            <a:spLocks noGrp="1"/>
          </p:cNvSpPr>
          <p:nvPr>
            <p:ph type="body" sz="quarter" idx="21" hasCustomPrompt="1"/>
          </p:nvPr>
        </p:nvSpPr>
        <p:spPr>
          <a:xfrm>
            <a:off x="1401453" y="2499742"/>
            <a:ext cx="1800200" cy="648618"/>
          </a:xfrm>
        </p:spPr>
        <p:txBody>
          <a:bodyPr>
            <a:normAutofit/>
          </a:bodyPr>
          <a:lstStyle>
            <a:lvl1pPr marL="0" indent="0">
              <a:buNone/>
              <a:defRPr sz="1000"/>
            </a:lvl1pPr>
          </a:lstStyle>
          <a:p>
            <a:pPr lvl="0"/>
            <a:r>
              <a:rPr lang="en-US" dirty="0"/>
              <a:t>text</a:t>
            </a:r>
            <a:endParaRPr lang="uk-UA" dirty="0"/>
          </a:p>
        </p:txBody>
      </p:sp>
      <p:sp>
        <p:nvSpPr>
          <p:cNvPr id="26" name="Picture Placeholder 3"/>
          <p:cNvSpPr>
            <a:spLocks noGrp="1"/>
          </p:cNvSpPr>
          <p:nvPr>
            <p:ph type="pic" sz="quarter" idx="22"/>
          </p:nvPr>
        </p:nvSpPr>
        <p:spPr>
          <a:xfrm>
            <a:off x="3419871" y="2429930"/>
            <a:ext cx="742642" cy="742640"/>
          </a:xfrm>
          <a:prstGeom prst="ellipse">
            <a:avLst/>
          </a:prstGeom>
        </p:spPr>
        <p:txBody>
          <a:bodyPr/>
          <a:lstStyle>
            <a:lvl1pPr marL="0" indent="0">
              <a:buNone/>
              <a:defRPr/>
            </a:lvl1pPr>
          </a:lstStyle>
          <a:p>
            <a:endParaRPr lang="uk-UA" dirty="0"/>
          </a:p>
        </p:txBody>
      </p:sp>
      <p:sp>
        <p:nvSpPr>
          <p:cNvPr id="27" name="Text Placeholder 21"/>
          <p:cNvSpPr>
            <a:spLocks noGrp="1"/>
          </p:cNvSpPr>
          <p:nvPr>
            <p:ph type="body" sz="quarter" idx="23" hasCustomPrompt="1"/>
          </p:nvPr>
        </p:nvSpPr>
        <p:spPr>
          <a:xfrm>
            <a:off x="3921732" y="2499742"/>
            <a:ext cx="1800200" cy="648618"/>
          </a:xfrm>
        </p:spPr>
        <p:txBody>
          <a:bodyPr>
            <a:normAutofit/>
          </a:bodyPr>
          <a:lstStyle>
            <a:lvl1pPr marL="0" indent="0">
              <a:buNone/>
              <a:defRPr sz="1000"/>
            </a:lvl1pPr>
          </a:lstStyle>
          <a:p>
            <a:pPr lvl="0"/>
            <a:r>
              <a:rPr lang="en-US" dirty="0"/>
              <a:t>text</a:t>
            </a:r>
            <a:endParaRPr lang="uk-UA" dirty="0"/>
          </a:p>
        </p:txBody>
      </p:sp>
      <p:sp>
        <p:nvSpPr>
          <p:cNvPr id="28" name="Picture Placeholder 3"/>
          <p:cNvSpPr>
            <a:spLocks noGrp="1"/>
          </p:cNvSpPr>
          <p:nvPr>
            <p:ph type="pic" sz="quarter" idx="24"/>
          </p:nvPr>
        </p:nvSpPr>
        <p:spPr>
          <a:xfrm>
            <a:off x="5940151" y="2429930"/>
            <a:ext cx="742642" cy="742640"/>
          </a:xfrm>
          <a:prstGeom prst="ellipse">
            <a:avLst/>
          </a:prstGeom>
        </p:spPr>
        <p:txBody>
          <a:bodyPr/>
          <a:lstStyle>
            <a:lvl1pPr marL="0" indent="0">
              <a:buNone/>
              <a:defRPr/>
            </a:lvl1pPr>
          </a:lstStyle>
          <a:p>
            <a:endParaRPr lang="uk-UA" dirty="0"/>
          </a:p>
        </p:txBody>
      </p:sp>
      <p:sp>
        <p:nvSpPr>
          <p:cNvPr id="29" name="Text Placeholder 21"/>
          <p:cNvSpPr>
            <a:spLocks noGrp="1"/>
          </p:cNvSpPr>
          <p:nvPr>
            <p:ph type="body" sz="quarter" idx="25" hasCustomPrompt="1"/>
          </p:nvPr>
        </p:nvSpPr>
        <p:spPr>
          <a:xfrm>
            <a:off x="6442012" y="2499742"/>
            <a:ext cx="1800200" cy="648618"/>
          </a:xfrm>
        </p:spPr>
        <p:txBody>
          <a:bodyPr>
            <a:normAutofit/>
          </a:bodyPr>
          <a:lstStyle>
            <a:lvl1pPr marL="0" indent="0">
              <a:buNone/>
              <a:defRPr sz="1000"/>
            </a:lvl1pPr>
          </a:lstStyle>
          <a:p>
            <a:pPr lvl="0"/>
            <a:r>
              <a:rPr lang="en-US" dirty="0"/>
              <a:t>text</a:t>
            </a:r>
            <a:endParaRPr lang="uk-UA" dirty="0"/>
          </a:p>
        </p:txBody>
      </p:sp>
    </p:spTree>
    <p:extLst>
      <p:ext uri="{BB962C8B-B14F-4D97-AF65-F5344CB8AC3E}">
        <p14:creationId xmlns:p14="http://schemas.microsoft.com/office/powerpoint/2010/main" val="95930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20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000"/>
                            </p:stCondLst>
                            <p:childTnLst>
                              <p:par>
                                <p:cTn id="33" presetID="53" presetClass="entr" presetSubtype="16" fill="hold" grpId="0" nodeType="afterEffect" nodePh="1">
                                  <p:stCondLst>
                                    <p:cond delay="0"/>
                                  </p:stCondLst>
                                  <p:endCondLst>
                                    <p:cond evt="begin" delay="0">
                                      <p:tn val="33"/>
                                    </p:cond>
                                  </p:end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p:stCondLst>
                              <p:cond delay="4000"/>
                            </p:stCondLst>
                            <p:childTnLst>
                              <p:par>
                                <p:cTn id="43" presetID="53" presetClass="entr" presetSubtype="16" fill="hold" grpId="0" nodeType="afterEffect" nodePh="1">
                                  <p:stCondLst>
                                    <p:cond delay="0"/>
                                  </p:stCondLst>
                                  <p:endCondLst>
                                    <p:cond evt="begin" delay="0">
                                      <p:tn val="43"/>
                                    </p:cond>
                                  </p:end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4" grpId="0"/>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bldP spid="27" grpId="0">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p:cNvSpPr/>
          <p:nvPr userDrawn="1"/>
        </p:nvSpPr>
        <p:spPr>
          <a:xfrm>
            <a:off x="468313" y="3363838"/>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3" y="1851670"/>
            <a:ext cx="2447503" cy="1511796"/>
          </a:xfrm>
        </p:spPr>
        <p:txBody>
          <a:bodyPr/>
          <a:lstStyle/>
          <a:p>
            <a:endParaRPr lang="uk-UA"/>
          </a:p>
        </p:txBody>
      </p:sp>
      <p:sp>
        <p:nvSpPr>
          <p:cNvPr id="7" name="Content Placeholder 6"/>
          <p:cNvSpPr>
            <a:spLocks noGrp="1"/>
          </p:cNvSpPr>
          <p:nvPr>
            <p:ph sz="quarter" idx="19"/>
          </p:nvPr>
        </p:nvSpPr>
        <p:spPr>
          <a:xfrm>
            <a:off x="468313" y="3939902"/>
            <a:ext cx="2447474" cy="647973"/>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468505" y="3579862"/>
            <a:ext cx="2446568" cy="360040"/>
          </a:xfrm>
        </p:spPr>
        <p:txBody>
          <a:bodyPr/>
          <a:lstStyle>
            <a:lvl1pPr marL="0" indent="0">
              <a:buNone/>
              <a:defRPr>
                <a:latin typeface="+mj-lt"/>
              </a:defRPr>
            </a:lvl1pPr>
          </a:lstStyle>
          <a:p>
            <a:pPr lvl="0"/>
            <a:r>
              <a:rPr lang="en-US" dirty="0"/>
              <a:t>Subtitle</a:t>
            </a:r>
            <a:endParaRPr lang="uk-UA" dirty="0"/>
          </a:p>
        </p:txBody>
      </p:sp>
      <p:sp>
        <p:nvSpPr>
          <p:cNvPr id="12" name="Rectangle 7"/>
          <p:cNvSpPr/>
          <p:nvPr userDrawn="1"/>
        </p:nvSpPr>
        <p:spPr>
          <a:xfrm>
            <a:off x="3347864" y="3363838"/>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Picture Placeholder 4"/>
          <p:cNvSpPr>
            <a:spLocks noGrp="1"/>
          </p:cNvSpPr>
          <p:nvPr>
            <p:ph type="pic" sz="quarter" idx="21"/>
          </p:nvPr>
        </p:nvSpPr>
        <p:spPr>
          <a:xfrm>
            <a:off x="3347864" y="1851670"/>
            <a:ext cx="2447503" cy="1511796"/>
          </a:xfrm>
        </p:spPr>
        <p:txBody>
          <a:bodyPr/>
          <a:lstStyle/>
          <a:p>
            <a:endParaRPr lang="uk-UA"/>
          </a:p>
        </p:txBody>
      </p:sp>
      <p:sp>
        <p:nvSpPr>
          <p:cNvPr id="16" name="Content Placeholder 6"/>
          <p:cNvSpPr>
            <a:spLocks noGrp="1"/>
          </p:cNvSpPr>
          <p:nvPr>
            <p:ph sz="quarter" idx="22"/>
          </p:nvPr>
        </p:nvSpPr>
        <p:spPr>
          <a:xfrm>
            <a:off x="3347864" y="3939902"/>
            <a:ext cx="2447474" cy="647973"/>
          </a:xfrm>
        </p:spPr>
        <p:txBody>
          <a:bodyPr>
            <a:normAutofit/>
          </a:bodyPr>
          <a:lstStyle>
            <a:lvl1pPr marL="0" indent="0">
              <a:buNone/>
              <a:defRPr sz="1000"/>
            </a:lvl1pPr>
          </a:lstStyle>
          <a:p>
            <a:pPr lvl="0"/>
            <a:r>
              <a:rPr lang="en-US" dirty="0"/>
              <a:t>Click to edit Master text styles</a:t>
            </a:r>
          </a:p>
        </p:txBody>
      </p:sp>
      <p:sp>
        <p:nvSpPr>
          <p:cNvPr id="17" name="Text Placeholder 13"/>
          <p:cNvSpPr>
            <a:spLocks noGrp="1"/>
          </p:cNvSpPr>
          <p:nvPr>
            <p:ph type="body" sz="quarter" idx="23" hasCustomPrompt="1"/>
          </p:nvPr>
        </p:nvSpPr>
        <p:spPr>
          <a:xfrm>
            <a:off x="3348056" y="3579862"/>
            <a:ext cx="2446568" cy="360040"/>
          </a:xfrm>
        </p:spPr>
        <p:txBody>
          <a:bodyPr/>
          <a:lstStyle>
            <a:lvl1pPr marL="0" indent="0">
              <a:buNone/>
              <a:defRPr>
                <a:latin typeface="+mj-lt"/>
              </a:defRPr>
            </a:lvl1pPr>
          </a:lstStyle>
          <a:p>
            <a:pPr lvl="0"/>
            <a:r>
              <a:rPr lang="en-US" dirty="0"/>
              <a:t>Subtitle</a:t>
            </a:r>
            <a:endParaRPr lang="uk-UA" dirty="0"/>
          </a:p>
        </p:txBody>
      </p:sp>
      <p:sp>
        <p:nvSpPr>
          <p:cNvPr id="18" name="Rectangle 7"/>
          <p:cNvSpPr/>
          <p:nvPr userDrawn="1"/>
        </p:nvSpPr>
        <p:spPr>
          <a:xfrm>
            <a:off x="6228928" y="3363838"/>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Picture Placeholder 4"/>
          <p:cNvSpPr>
            <a:spLocks noGrp="1"/>
          </p:cNvSpPr>
          <p:nvPr>
            <p:ph type="pic" sz="quarter" idx="24"/>
          </p:nvPr>
        </p:nvSpPr>
        <p:spPr>
          <a:xfrm>
            <a:off x="6228928" y="1851670"/>
            <a:ext cx="2447503" cy="1511796"/>
          </a:xfrm>
        </p:spPr>
        <p:txBody>
          <a:bodyPr/>
          <a:lstStyle/>
          <a:p>
            <a:endParaRPr lang="uk-UA"/>
          </a:p>
        </p:txBody>
      </p:sp>
      <p:sp>
        <p:nvSpPr>
          <p:cNvPr id="20" name="Content Placeholder 6"/>
          <p:cNvSpPr>
            <a:spLocks noGrp="1"/>
          </p:cNvSpPr>
          <p:nvPr>
            <p:ph sz="quarter" idx="25"/>
          </p:nvPr>
        </p:nvSpPr>
        <p:spPr>
          <a:xfrm>
            <a:off x="6228928" y="3939902"/>
            <a:ext cx="2447474" cy="647973"/>
          </a:xfrm>
        </p:spPr>
        <p:txBody>
          <a:bodyPr>
            <a:normAutofit/>
          </a:bodyPr>
          <a:lstStyle>
            <a:lvl1pPr marL="0" indent="0">
              <a:buNone/>
              <a:defRPr sz="1000"/>
            </a:lvl1pPr>
          </a:lstStyle>
          <a:p>
            <a:pPr lvl="0"/>
            <a:r>
              <a:rPr lang="en-US" dirty="0"/>
              <a:t>Click to edit Master text styles</a:t>
            </a:r>
          </a:p>
        </p:txBody>
      </p:sp>
      <p:sp>
        <p:nvSpPr>
          <p:cNvPr id="21" name="Text Placeholder 13"/>
          <p:cNvSpPr>
            <a:spLocks noGrp="1"/>
          </p:cNvSpPr>
          <p:nvPr>
            <p:ph type="body" sz="quarter" idx="26" hasCustomPrompt="1"/>
          </p:nvPr>
        </p:nvSpPr>
        <p:spPr>
          <a:xfrm>
            <a:off x="6229120" y="3579862"/>
            <a:ext cx="2446568" cy="360040"/>
          </a:xfrm>
        </p:spPr>
        <p:txBody>
          <a:bodyPr/>
          <a:lstStyle>
            <a:lvl1pPr marL="0" indent="0">
              <a:buNone/>
              <a:defRPr>
                <a:latin typeface="+mj-lt"/>
              </a:defRPr>
            </a:lvl1pPr>
          </a:lstStyle>
          <a:p>
            <a:pPr lvl="0"/>
            <a:r>
              <a:rPr lang="en-US" dirty="0"/>
              <a:t>Subtitle</a:t>
            </a:r>
            <a:endParaRPr lang="uk-UA" dirty="0"/>
          </a:p>
        </p:txBody>
      </p:sp>
      <p:sp>
        <p:nvSpPr>
          <p:cNvPr id="22" name="Content Placeholder 6"/>
          <p:cNvSpPr>
            <a:spLocks noGrp="1"/>
          </p:cNvSpPr>
          <p:nvPr>
            <p:ph sz="quarter" idx="27"/>
          </p:nvPr>
        </p:nvSpPr>
        <p:spPr>
          <a:xfrm>
            <a:off x="468312" y="1205667"/>
            <a:ext cx="8207375" cy="501987"/>
          </a:xfrm>
        </p:spPr>
        <p:txBody>
          <a:bodyPr>
            <a:norm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42706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250"/>
                                        <p:tgtEl>
                                          <p:spTgt spid="8"/>
                                        </p:tgtEl>
                                      </p:cBhvr>
                                    </p:animEffect>
                                  </p:childTnLst>
                                </p:cTn>
                              </p:par>
                            </p:childTnLst>
                          </p:cTn>
                        </p:par>
                        <p:par>
                          <p:cTn id="24" fill="hold">
                            <p:stCondLst>
                              <p:cond delay="225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Effect transition="in" filter="barn(outVertical)">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250"/>
                                        <p:tgtEl>
                                          <p:spTgt spid="12"/>
                                        </p:tgtEl>
                                      </p:cBhvr>
                                    </p:animEffect>
                                  </p:childTnLst>
                                </p:cTn>
                              </p:par>
                            </p:childTnLst>
                          </p:cTn>
                        </p:par>
                        <p:par>
                          <p:cTn id="32" fill="hold">
                            <p:stCondLst>
                              <p:cond delay="300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19"/>
                                        </p:tgtEl>
                                        <p:attrNameLst>
                                          <p:attrName>style.visibility</p:attrName>
                                        </p:attrNameLst>
                                      </p:cBhvr>
                                      <p:to>
                                        <p:strVal val="visible"/>
                                      </p:to>
                                    </p:set>
                                    <p:animEffect transition="in" filter="barn(outVertical)">
                                      <p:cBhvr>
                                        <p:cTn id="35" dur="500"/>
                                        <p:tgtEl>
                                          <p:spTgt spid="1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2" grpId="0" animBg="1"/>
      <p:bldP spid="15" grpId="0"/>
      <p:bldP spid="18" grpId="0" animBg="1"/>
      <p:bldP spid="19" grpId="0"/>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p:cNvSpPr/>
          <p:nvPr userDrawn="1"/>
        </p:nvSpPr>
        <p:spPr>
          <a:xfrm>
            <a:off x="703176" y="2286502"/>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684312" y="1203598"/>
            <a:ext cx="2015506" cy="1080120"/>
          </a:xfrm>
        </p:spPr>
        <p:txBody>
          <a:bodyPr/>
          <a:lstStyle/>
          <a:p>
            <a:endParaRPr lang="uk-UA" dirty="0"/>
          </a:p>
        </p:txBody>
      </p:sp>
      <p:sp>
        <p:nvSpPr>
          <p:cNvPr id="14" name="Text Placeholder 13"/>
          <p:cNvSpPr>
            <a:spLocks noGrp="1"/>
          </p:cNvSpPr>
          <p:nvPr>
            <p:ph type="body" sz="quarter" idx="20" hasCustomPrompt="1"/>
          </p:nvPr>
        </p:nvSpPr>
        <p:spPr>
          <a:xfrm>
            <a:off x="684529" y="2427734"/>
            <a:ext cx="1871272" cy="432048"/>
          </a:xfrm>
        </p:spPr>
        <p:txBody>
          <a:bodyPr/>
          <a:lstStyle>
            <a:lvl1pPr marL="0" indent="0">
              <a:buNone/>
              <a:defRPr>
                <a:latin typeface="+mj-lt"/>
              </a:defRPr>
            </a:lvl1pPr>
          </a:lstStyle>
          <a:p>
            <a:pPr lvl="0"/>
            <a:r>
              <a:rPr lang="en-US" dirty="0"/>
              <a:t>Subtitle</a:t>
            </a:r>
            <a:endParaRPr lang="uk-UA" dirty="0"/>
          </a:p>
        </p:txBody>
      </p:sp>
      <p:sp>
        <p:nvSpPr>
          <p:cNvPr id="12" name="Rectangle 7"/>
          <p:cNvSpPr/>
          <p:nvPr userDrawn="1"/>
        </p:nvSpPr>
        <p:spPr>
          <a:xfrm>
            <a:off x="3563863" y="2283718"/>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Picture Placeholder 4"/>
          <p:cNvSpPr>
            <a:spLocks noGrp="1"/>
          </p:cNvSpPr>
          <p:nvPr>
            <p:ph type="pic" sz="quarter" idx="21"/>
          </p:nvPr>
        </p:nvSpPr>
        <p:spPr>
          <a:xfrm>
            <a:off x="3563863" y="1203598"/>
            <a:ext cx="2015506" cy="1080120"/>
          </a:xfrm>
        </p:spPr>
        <p:txBody>
          <a:bodyPr/>
          <a:lstStyle/>
          <a:p>
            <a:endParaRPr lang="uk-UA"/>
          </a:p>
        </p:txBody>
      </p:sp>
      <p:sp>
        <p:nvSpPr>
          <p:cNvPr id="17" name="Text Placeholder 13"/>
          <p:cNvSpPr>
            <a:spLocks noGrp="1"/>
          </p:cNvSpPr>
          <p:nvPr>
            <p:ph type="body" sz="quarter" idx="23" hasCustomPrompt="1"/>
          </p:nvPr>
        </p:nvSpPr>
        <p:spPr>
          <a:xfrm>
            <a:off x="3564080" y="2427734"/>
            <a:ext cx="1871272" cy="432048"/>
          </a:xfrm>
        </p:spPr>
        <p:txBody>
          <a:bodyPr/>
          <a:lstStyle>
            <a:lvl1pPr marL="0" indent="0">
              <a:buNone/>
              <a:defRPr>
                <a:latin typeface="+mj-lt"/>
              </a:defRPr>
            </a:lvl1pPr>
          </a:lstStyle>
          <a:p>
            <a:pPr lvl="0"/>
            <a:r>
              <a:rPr lang="en-US" dirty="0"/>
              <a:t>Subtitle</a:t>
            </a:r>
            <a:endParaRPr lang="uk-UA" dirty="0"/>
          </a:p>
        </p:txBody>
      </p:sp>
      <p:sp>
        <p:nvSpPr>
          <p:cNvPr id="18" name="Rectangle 7"/>
          <p:cNvSpPr/>
          <p:nvPr userDrawn="1"/>
        </p:nvSpPr>
        <p:spPr>
          <a:xfrm>
            <a:off x="6444927" y="2283718"/>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Picture Placeholder 4"/>
          <p:cNvSpPr>
            <a:spLocks noGrp="1"/>
          </p:cNvSpPr>
          <p:nvPr>
            <p:ph type="pic" sz="quarter" idx="24"/>
          </p:nvPr>
        </p:nvSpPr>
        <p:spPr>
          <a:xfrm>
            <a:off x="6444927" y="1203598"/>
            <a:ext cx="2015506" cy="1080120"/>
          </a:xfrm>
        </p:spPr>
        <p:txBody>
          <a:bodyPr/>
          <a:lstStyle/>
          <a:p>
            <a:endParaRPr lang="uk-UA"/>
          </a:p>
        </p:txBody>
      </p:sp>
      <p:sp>
        <p:nvSpPr>
          <p:cNvPr id="21" name="Text Placeholder 13"/>
          <p:cNvSpPr>
            <a:spLocks noGrp="1"/>
          </p:cNvSpPr>
          <p:nvPr>
            <p:ph type="body" sz="quarter" idx="26" hasCustomPrompt="1"/>
          </p:nvPr>
        </p:nvSpPr>
        <p:spPr>
          <a:xfrm>
            <a:off x="6445144" y="2427734"/>
            <a:ext cx="1871272" cy="432048"/>
          </a:xfrm>
        </p:spPr>
        <p:txBody>
          <a:bodyPr/>
          <a:lstStyle>
            <a:lvl1pPr marL="0" indent="0">
              <a:buNone/>
              <a:defRPr>
                <a:latin typeface="+mj-lt"/>
              </a:defRPr>
            </a:lvl1pPr>
          </a:lstStyle>
          <a:p>
            <a:pPr lvl="0"/>
            <a:r>
              <a:rPr lang="en-US" dirty="0"/>
              <a:t>Subtitle</a:t>
            </a:r>
          </a:p>
        </p:txBody>
      </p:sp>
      <p:sp>
        <p:nvSpPr>
          <p:cNvPr id="31" name="Rectangle 7"/>
          <p:cNvSpPr/>
          <p:nvPr userDrawn="1"/>
        </p:nvSpPr>
        <p:spPr>
          <a:xfrm>
            <a:off x="696007" y="4033005"/>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Picture Placeholder 4"/>
          <p:cNvSpPr>
            <a:spLocks noGrp="1"/>
          </p:cNvSpPr>
          <p:nvPr>
            <p:ph type="pic" sz="quarter" idx="27"/>
          </p:nvPr>
        </p:nvSpPr>
        <p:spPr>
          <a:xfrm>
            <a:off x="684312" y="2952885"/>
            <a:ext cx="2015506" cy="1080120"/>
          </a:xfrm>
        </p:spPr>
        <p:txBody>
          <a:bodyPr/>
          <a:lstStyle/>
          <a:p>
            <a:endParaRPr lang="uk-UA" dirty="0"/>
          </a:p>
        </p:txBody>
      </p:sp>
      <p:sp>
        <p:nvSpPr>
          <p:cNvPr id="33" name="Text Placeholder 13"/>
          <p:cNvSpPr>
            <a:spLocks noGrp="1"/>
          </p:cNvSpPr>
          <p:nvPr>
            <p:ph type="body" sz="quarter" idx="28" hasCustomPrompt="1"/>
          </p:nvPr>
        </p:nvSpPr>
        <p:spPr>
          <a:xfrm>
            <a:off x="684529" y="4177021"/>
            <a:ext cx="1871272" cy="432048"/>
          </a:xfrm>
        </p:spPr>
        <p:txBody>
          <a:bodyPr/>
          <a:lstStyle>
            <a:lvl1pPr marL="0" indent="0">
              <a:buNone/>
              <a:defRPr>
                <a:latin typeface="+mj-lt"/>
              </a:defRPr>
            </a:lvl1pPr>
          </a:lstStyle>
          <a:p>
            <a:pPr lvl="0"/>
            <a:r>
              <a:rPr lang="en-US" dirty="0"/>
              <a:t>Subtitle</a:t>
            </a:r>
            <a:endParaRPr lang="uk-UA" dirty="0"/>
          </a:p>
        </p:txBody>
      </p:sp>
      <p:sp>
        <p:nvSpPr>
          <p:cNvPr id="34" name="Rectangle 7"/>
          <p:cNvSpPr/>
          <p:nvPr userDrawn="1"/>
        </p:nvSpPr>
        <p:spPr>
          <a:xfrm>
            <a:off x="3563863" y="4033005"/>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Picture Placeholder 4"/>
          <p:cNvSpPr>
            <a:spLocks noGrp="1"/>
          </p:cNvSpPr>
          <p:nvPr>
            <p:ph type="pic" sz="quarter" idx="29"/>
          </p:nvPr>
        </p:nvSpPr>
        <p:spPr>
          <a:xfrm>
            <a:off x="3563863" y="2952885"/>
            <a:ext cx="2015506" cy="1080120"/>
          </a:xfrm>
        </p:spPr>
        <p:txBody>
          <a:bodyPr/>
          <a:lstStyle/>
          <a:p>
            <a:endParaRPr lang="uk-UA"/>
          </a:p>
        </p:txBody>
      </p:sp>
      <p:sp>
        <p:nvSpPr>
          <p:cNvPr id="36" name="Text Placeholder 13"/>
          <p:cNvSpPr>
            <a:spLocks noGrp="1"/>
          </p:cNvSpPr>
          <p:nvPr>
            <p:ph type="body" sz="quarter" idx="30" hasCustomPrompt="1"/>
          </p:nvPr>
        </p:nvSpPr>
        <p:spPr>
          <a:xfrm>
            <a:off x="3564080" y="4177021"/>
            <a:ext cx="1871272" cy="432048"/>
          </a:xfrm>
        </p:spPr>
        <p:txBody>
          <a:bodyPr/>
          <a:lstStyle>
            <a:lvl1pPr marL="0" indent="0">
              <a:buNone/>
              <a:defRPr>
                <a:latin typeface="+mj-lt"/>
              </a:defRPr>
            </a:lvl1pPr>
          </a:lstStyle>
          <a:p>
            <a:pPr lvl="0"/>
            <a:r>
              <a:rPr lang="en-US" dirty="0"/>
              <a:t>Subtitle</a:t>
            </a:r>
            <a:endParaRPr lang="uk-UA" dirty="0"/>
          </a:p>
        </p:txBody>
      </p:sp>
      <p:sp>
        <p:nvSpPr>
          <p:cNvPr id="37" name="Rectangle 7"/>
          <p:cNvSpPr/>
          <p:nvPr userDrawn="1"/>
        </p:nvSpPr>
        <p:spPr>
          <a:xfrm>
            <a:off x="6444927" y="4033005"/>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Picture Placeholder 4"/>
          <p:cNvSpPr>
            <a:spLocks noGrp="1"/>
          </p:cNvSpPr>
          <p:nvPr>
            <p:ph type="pic" sz="quarter" idx="31"/>
          </p:nvPr>
        </p:nvSpPr>
        <p:spPr>
          <a:xfrm>
            <a:off x="6444927" y="2952885"/>
            <a:ext cx="2015506" cy="1080120"/>
          </a:xfrm>
        </p:spPr>
        <p:txBody>
          <a:bodyPr/>
          <a:lstStyle/>
          <a:p>
            <a:endParaRPr lang="uk-UA"/>
          </a:p>
        </p:txBody>
      </p:sp>
      <p:sp>
        <p:nvSpPr>
          <p:cNvPr id="39" name="Text Placeholder 13"/>
          <p:cNvSpPr>
            <a:spLocks noGrp="1"/>
          </p:cNvSpPr>
          <p:nvPr>
            <p:ph type="body" sz="quarter" idx="32" hasCustomPrompt="1"/>
          </p:nvPr>
        </p:nvSpPr>
        <p:spPr>
          <a:xfrm>
            <a:off x="6445144" y="4177021"/>
            <a:ext cx="1871272" cy="432048"/>
          </a:xfrm>
        </p:spPr>
        <p:txBody>
          <a:bodyPr/>
          <a:lstStyle>
            <a:lvl1pPr marL="0" indent="0">
              <a:buNone/>
              <a:defRPr>
                <a:latin typeface="+mj-lt"/>
              </a:defRPr>
            </a:lvl1pPr>
          </a:lstStyle>
          <a:p>
            <a:pPr lvl="0"/>
            <a:r>
              <a:rPr lang="en-US" dirty="0"/>
              <a:t>Subtitle</a:t>
            </a:r>
          </a:p>
        </p:txBody>
      </p:sp>
    </p:spTree>
    <p:extLst>
      <p:ext uri="{BB962C8B-B14F-4D97-AF65-F5344CB8AC3E}">
        <p14:creationId xmlns:p14="http://schemas.microsoft.com/office/powerpoint/2010/main" val="239570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par>
                          <p:cTn id="20" fill="hold">
                            <p:stCondLst>
                              <p:cond delay="175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250"/>
                                        <p:tgtEl>
                                          <p:spTgt spid="12"/>
                                        </p:tgtEl>
                                      </p:cBhvr>
                                    </p:animEffect>
                                  </p:childTnLst>
                                </p:cTn>
                              </p:par>
                            </p:childTnLst>
                          </p:cTn>
                        </p:par>
                        <p:par>
                          <p:cTn id="28" fill="hold">
                            <p:stCondLst>
                              <p:cond delay="25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250"/>
                                        <p:tgtEl>
                                          <p:spTgt spid="18"/>
                                        </p:tgtEl>
                                      </p:cBhvr>
                                    </p:animEffect>
                                  </p:childTnLst>
                                </p:cTn>
                              </p:par>
                            </p:childTnLst>
                          </p:cTn>
                        </p:par>
                        <p:par>
                          <p:cTn id="36" fill="hold">
                            <p:stCondLst>
                              <p:cond delay="3250"/>
                            </p:stCondLst>
                            <p:childTnLst>
                              <p:par>
                                <p:cTn id="37" presetID="16" presetClass="entr" presetSubtype="37" fill="hold" grpId="0" nodeType="afterEffect" nodePh="1">
                                  <p:stCondLst>
                                    <p:cond delay="0"/>
                                  </p:stCondLst>
                                  <p:endCondLst>
                                    <p:cond evt="begin" delay="0">
                                      <p:tn val="37"/>
                                    </p:cond>
                                  </p:endCondLst>
                                  <p:childTnLst>
                                    <p:set>
                                      <p:cBhvr>
                                        <p:cTn id="38" dur="1" fill="hold">
                                          <p:stCondLst>
                                            <p:cond delay="0"/>
                                          </p:stCondLst>
                                        </p:cTn>
                                        <p:tgtEl>
                                          <p:spTgt spid="32"/>
                                        </p:tgtEl>
                                        <p:attrNameLst>
                                          <p:attrName>style.visibility</p:attrName>
                                        </p:attrNameLst>
                                      </p:cBhvr>
                                      <p:to>
                                        <p:strVal val="visible"/>
                                      </p:to>
                                    </p:set>
                                    <p:animEffect transition="in" filter="barn(outVertical)">
                                      <p:cBhvr>
                                        <p:cTn id="39" dur="500"/>
                                        <p:tgtEl>
                                          <p:spTgt spid="32"/>
                                        </p:tgtEl>
                                      </p:cBhvr>
                                    </p:animEffect>
                                  </p:childTnLst>
                                </p:cTn>
                              </p:par>
                            </p:childTnLst>
                          </p:cTn>
                        </p:par>
                        <p:par>
                          <p:cTn id="40" fill="hold">
                            <p:stCondLst>
                              <p:cond delay="3750"/>
                            </p:stCondLst>
                            <p:childTnLst>
                              <p:par>
                                <p:cTn id="41" presetID="22" presetClass="entr" presetSubtype="1"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250"/>
                                        <p:tgtEl>
                                          <p:spTgt spid="31"/>
                                        </p:tgtEl>
                                      </p:cBhvr>
                                    </p:animEffect>
                                  </p:childTnLst>
                                </p:cTn>
                              </p:par>
                            </p:childTnLst>
                          </p:cTn>
                        </p:par>
                        <p:par>
                          <p:cTn id="44" fill="hold">
                            <p:stCondLst>
                              <p:cond delay="4000"/>
                            </p:stCondLst>
                            <p:childTnLst>
                              <p:par>
                                <p:cTn id="45" presetID="16" presetClass="entr" presetSubtype="37" fill="hold" grpId="0" nodeType="afterEffect" nodePh="1">
                                  <p:stCondLst>
                                    <p:cond delay="0"/>
                                  </p:stCondLst>
                                  <p:endCondLst>
                                    <p:cond evt="begin" delay="0">
                                      <p:tn val="45"/>
                                    </p:cond>
                                  </p:endCondLst>
                                  <p:childTnLst>
                                    <p:set>
                                      <p:cBhvr>
                                        <p:cTn id="46" dur="1" fill="hold">
                                          <p:stCondLst>
                                            <p:cond delay="0"/>
                                          </p:stCondLst>
                                        </p:cTn>
                                        <p:tgtEl>
                                          <p:spTgt spid="35"/>
                                        </p:tgtEl>
                                        <p:attrNameLst>
                                          <p:attrName>style.visibility</p:attrName>
                                        </p:attrNameLst>
                                      </p:cBhvr>
                                      <p:to>
                                        <p:strVal val="visible"/>
                                      </p:to>
                                    </p:set>
                                    <p:animEffect transition="in" filter="barn(outVertical)">
                                      <p:cBhvr>
                                        <p:cTn id="47" dur="500"/>
                                        <p:tgtEl>
                                          <p:spTgt spid="35"/>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250"/>
                                        <p:tgtEl>
                                          <p:spTgt spid="34"/>
                                        </p:tgtEl>
                                      </p:cBhvr>
                                    </p:animEffect>
                                  </p:childTnLst>
                                </p:cTn>
                              </p:par>
                            </p:childTnLst>
                          </p:cTn>
                        </p:par>
                        <p:par>
                          <p:cTn id="52" fill="hold">
                            <p:stCondLst>
                              <p:cond delay="4750"/>
                            </p:stCondLst>
                            <p:childTnLst>
                              <p:par>
                                <p:cTn id="53" presetID="16" presetClass="entr" presetSubtype="37" fill="hold" grpId="0" nodeType="afterEffect" nodePh="1">
                                  <p:stCondLst>
                                    <p:cond delay="0"/>
                                  </p:stCondLst>
                                  <p:endCondLst>
                                    <p:cond evt="begin" delay="0">
                                      <p:tn val="53"/>
                                    </p:cond>
                                  </p:endCondLst>
                                  <p:childTnLst>
                                    <p:set>
                                      <p:cBhvr>
                                        <p:cTn id="54" dur="1" fill="hold">
                                          <p:stCondLst>
                                            <p:cond delay="0"/>
                                          </p:stCondLst>
                                        </p:cTn>
                                        <p:tgtEl>
                                          <p:spTgt spid="38"/>
                                        </p:tgtEl>
                                        <p:attrNameLst>
                                          <p:attrName>style.visibility</p:attrName>
                                        </p:attrNameLst>
                                      </p:cBhvr>
                                      <p:to>
                                        <p:strVal val="visible"/>
                                      </p:to>
                                    </p:set>
                                    <p:animEffect transition="in" filter="barn(outVertical)">
                                      <p:cBhvr>
                                        <p:cTn id="55" dur="500"/>
                                        <p:tgtEl>
                                          <p:spTgt spid="38"/>
                                        </p:tgtEl>
                                      </p:cBhvr>
                                    </p:animEffect>
                                  </p:childTnLst>
                                </p:cTn>
                              </p:par>
                            </p:childTnLst>
                          </p:cTn>
                        </p:par>
                        <p:par>
                          <p:cTn id="56" fill="hold">
                            <p:stCondLst>
                              <p:cond delay="5250"/>
                            </p:stCondLst>
                            <p:childTnLst>
                              <p:par>
                                <p:cTn id="57" presetID="22" presetClass="entr" presetSubtype="1"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up)">
                                      <p:cBhvr>
                                        <p:cTn id="59"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2" grpId="0" animBg="1"/>
      <p:bldP spid="15" grpId="0"/>
      <p:bldP spid="18" grpId="0" animBg="1"/>
      <p:bldP spid="19" grpId="0"/>
      <p:bldP spid="31" grpId="0" animBg="1"/>
      <p:bldP spid="32" grpId="0"/>
      <p:bldP spid="34" grpId="0" animBg="1"/>
      <p:bldP spid="35" grpId="0"/>
      <p:bldP spid="37" grpId="0" animBg="1"/>
      <p:bldP spid="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1" y="1203325"/>
            <a:ext cx="1763688" cy="1368425"/>
          </a:xfrm>
        </p:spPr>
        <p:txBody>
          <a:bodyPr/>
          <a:lstStyle/>
          <a:p>
            <a:endParaRPr lang="uk-UA"/>
          </a:p>
        </p:txBody>
      </p:sp>
      <p:sp>
        <p:nvSpPr>
          <p:cNvPr id="21" name="Text Placeholder 13"/>
          <p:cNvSpPr>
            <a:spLocks noGrp="1"/>
          </p:cNvSpPr>
          <p:nvPr>
            <p:ph type="body" sz="quarter" idx="26" hasCustomPrompt="1"/>
          </p:nvPr>
        </p:nvSpPr>
        <p:spPr>
          <a:xfrm>
            <a:off x="5509040" y="1203325"/>
            <a:ext cx="3166648" cy="360313"/>
          </a:xfrm>
        </p:spPr>
        <p:txBody>
          <a:bodyPr/>
          <a:lstStyle>
            <a:lvl1pPr marL="0" indent="0">
              <a:buNone/>
              <a:defRPr>
                <a:latin typeface="+mj-lt"/>
              </a:defRPr>
            </a:lvl1pPr>
          </a:lstStyle>
          <a:p>
            <a:pPr lvl="0"/>
            <a:r>
              <a:rPr lang="en-US" dirty="0"/>
              <a:t>Subtitle</a:t>
            </a:r>
            <a:endParaRPr lang="uk-UA" dirty="0"/>
          </a:p>
        </p:txBody>
      </p:sp>
      <p:sp>
        <p:nvSpPr>
          <p:cNvPr id="24" name="Picture Placeholder 4"/>
          <p:cNvSpPr>
            <a:spLocks noGrp="1"/>
          </p:cNvSpPr>
          <p:nvPr>
            <p:ph type="pic" sz="quarter" idx="27"/>
          </p:nvPr>
        </p:nvSpPr>
        <p:spPr>
          <a:xfrm>
            <a:off x="1763688" y="1203325"/>
            <a:ext cx="2016224" cy="1008385"/>
          </a:xfrm>
        </p:spPr>
        <p:txBody>
          <a:bodyPr/>
          <a:lstStyle/>
          <a:p>
            <a:endParaRPr lang="uk-UA"/>
          </a:p>
        </p:txBody>
      </p:sp>
      <p:sp>
        <p:nvSpPr>
          <p:cNvPr id="25" name="Picture Placeholder 4"/>
          <p:cNvSpPr>
            <a:spLocks noGrp="1"/>
          </p:cNvSpPr>
          <p:nvPr>
            <p:ph type="pic" sz="quarter" idx="28"/>
          </p:nvPr>
        </p:nvSpPr>
        <p:spPr>
          <a:xfrm>
            <a:off x="3779912" y="1203325"/>
            <a:ext cx="1364744" cy="1656457"/>
          </a:xfrm>
        </p:spPr>
        <p:txBody>
          <a:bodyPr/>
          <a:lstStyle/>
          <a:p>
            <a:endParaRPr lang="uk-UA"/>
          </a:p>
        </p:txBody>
      </p:sp>
      <p:sp>
        <p:nvSpPr>
          <p:cNvPr id="26" name="Picture Placeholder 4"/>
          <p:cNvSpPr>
            <a:spLocks noGrp="1"/>
          </p:cNvSpPr>
          <p:nvPr>
            <p:ph type="pic" sz="quarter" idx="29"/>
          </p:nvPr>
        </p:nvSpPr>
        <p:spPr>
          <a:xfrm>
            <a:off x="1" y="2571477"/>
            <a:ext cx="1763687" cy="2016398"/>
          </a:xfrm>
        </p:spPr>
        <p:txBody>
          <a:bodyPr/>
          <a:lstStyle/>
          <a:p>
            <a:endParaRPr lang="uk-UA"/>
          </a:p>
        </p:txBody>
      </p:sp>
      <p:sp>
        <p:nvSpPr>
          <p:cNvPr id="28" name="Picture Placeholder 4"/>
          <p:cNvSpPr>
            <a:spLocks noGrp="1"/>
          </p:cNvSpPr>
          <p:nvPr>
            <p:ph type="pic" sz="quarter" idx="30"/>
          </p:nvPr>
        </p:nvSpPr>
        <p:spPr>
          <a:xfrm>
            <a:off x="1763688" y="2211710"/>
            <a:ext cx="2016224" cy="1368152"/>
          </a:xfrm>
        </p:spPr>
        <p:txBody>
          <a:bodyPr/>
          <a:lstStyle/>
          <a:p>
            <a:endParaRPr lang="uk-UA"/>
          </a:p>
        </p:txBody>
      </p:sp>
      <p:sp>
        <p:nvSpPr>
          <p:cNvPr id="29" name="Picture Placeholder 4"/>
          <p:cNvSpPr>
            <a:spLocks noGrp="1"/>
          </p:cNvSpPr>
          <p:nvPr>
            <p:ph type="pic" sz="quarter" idx="31"/>
          </p:nvPr>
        </p:nvSpPr>
        <p:spPr>
          <a:xfrm>
            <a:off x="1763688" y="3579862"/>
            <a:ext cx="2016224" cy="1001337"/>
          </a:xfrm>
        </p:spPr>
        <p:txBody>
          <a:bodyPr/>
          <a:lstStyle/>
          <a:p>
            <a:endParaRPr lang="uk-UA"/>
          </a:p>
        </p:txBody>
      </p:sp>
      <p:sp>
        <p:nvSpPr>
          <p:cNvPr id="30" name="Picture Placeholder 4"/>
          <p:cNvSpPr>
            <a:spLocks noGrp="1"/>
          </p:cNvSpPr>
          <p:nvPr>
            <p:ph type="pic" sz="quarter" idx="32"/>
          </p:nvPr>
        </p:nvSpPr>
        <p:spPr>
          <a:xfrm>
            <a:off x="3779912" y="2865148"/>
            <a:ext cx="1364744" cy="1722727"/>
          </a:xfrm>
        </p:spPr>
        <p:txBody>
          <a:bodyPr/>
          <a:lstStyle/>
          <a:p>
            <a:endParaRPr lang="uk-UA"/>
          </a:p>
        </p:txBody>
      </p:sp>
      <p:sp>
        <p:nvSpPr>
          <p:cNvPr id="31" name="Content Placeholder 6"/>
          <p:cNvSpPr>
            <a:spLocks noGrp="1"/>
          </p:cNvSpPr>
          <p:nvPr>
            <p:ph sz="quarter" idx="33"/>
          </p:nvPr>
        </p:nvSpPr>
        <p:spPr>
          <a:xfrm>
            <a:off x="5508104" y="3219822"/>
            <a:ext cx="3167606" cy="1360566"/>
          </a:xfrm>
        </p:spPr>
        <p:txBody>
          <a:bodyPr>
            <a:norm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13485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24"/>
                                        </p:tgtEl>
                                        <p:attrNameLst>
                                          <p:attrName>style.visibility</p:attrName>
                                        </p:attrNameLst>
                                      </p:cBhvr>
                                      <p:to>
                                        <p:strVal val="visible"/>
                                      </p:to>
                                    </p:set>
                                    <p:animEffect transition="in" filter="barn(outVertical)">
                                      <p:cBhvr>
                                        <p:cTn id="19" dur="500"/>
                                        <p:tgtEl>
                                          <p:spTgt spid="24"/>
                                        </p:tgtEl>
                                      </p:cBhvr>
                                    </p:animEffect>
                                  </p:childTnLst>
                                </p:cTn>
                              </p:par>
                            </p:childTnLst>
                          </p:cTn>
                        </p:par>
                        <p:par>
                          <p:cTn id="20" fill="hold">
                            <p:stCondLst>
                              <p:cond delay="200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25"/>
                                        </p:tgtEl>
                                        <p:attrNameLst>
                                          <p:attrName>style.visibility</p:attrName>
                                        </p:attrNameLst>
                                      </p:cBhvr>
                                      <p:to>
                                        <p:strVal val="visible"/>
                                      </p:to>
                                    </p:set>
                                    <p:animEffect transition="in" filter="barn(outVertical)">
                                      <p:cBhvr>
                                        <p:cTn id="23" dur="500"/>
                                        <p:tgtEl>
                                          <p:spTgt spid="25"/>
                                        </p:tgtEl>
                                      </p:cBhvr>
                                    </p:animEffect>
                                  </p:childTnLst>
                                </p:cTn>
                              </p:par>
                            </p:childTnLst>
                          </p:cTn>
                        </p:par>
                        <p:par>
                          <p:cTn id="24" fill="hold">
                            <p:stCondLst>
                              <p:cond delay="250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500"/>
                                        <p:tgtEl>
                                          <p:spTgt spid="26"/>
                                        </p:tgtEl>
                                      </p:cBhvr>
                                    </p:animEffect>
                                  </p:childTnLst>
                                </p:cTn>
                              </p:par>
                            </p:childTnLst>
                          </p:cTn>
                        </p:par>
                        <p:par>
                          <p:cTn id="28" fill="hold">
                            <p:stCondLst>
                              <p:cond delay="30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28"/>
                                        </p:tgtEl>
                                        <p:attrNameLst>
                                          <p:attrName>style.visibility</p:attrName>
                                        </p:attrNameLst>
                                      </p:cBhvr>
                                      <p:to>
                                        <p:strVal val="visible"/>
                                      </p:to>
                                    </p:set>
                                    <p:animEffect transition="in" filter="barn(outVertical)">
                                      <p:cBhvr>
                                        <p:cTn id="31" dur="500"/>
                                        <p:tgtEl>
                                          <p:spTgt spid="28"/>
                                        </p:tgtEl>
                                      </p:cBhvr>
                                    </p:animEffect>
                                  </p:childTnLst>
                                </p:cTn>
                              </p:par>
                            </p:childTnLst>
                          </p:cTn>
                        </p:par>
                        <p:par>
                          <p:cTn id="32" fill="hold">
                            <p:stCondLst>
                              <p:cond delay="350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29"/>
                                        </p:tgtEl>
                                        <p:attrNameLst>
                                          <p:attrName>style.visibility</p:attrName>
                                        </p:attrNameLst>
                                      </p:cBhvr>
                                      <p:to>
                                        <p:strVal val="visible"/>
                                      </p:to>
                                    </p:set>
                                    <p:animEffect transition="in" filter="barn(outVertical)">
                                      <p:cBhvr>
                                        <p:cTn id="35" dur="500"/>
                                        <p:tgtEl>
                                          <p:spTgt spid="29"/>
                                        </p:tgtEl>
                                      </p:cBhvr>
                                    </p:animEffect>
                                  </p:childTnLst>
                                </p:cTn>
                              </p:par>
                            </p:childTnLst>
                          </p:cTn>
                        </p:par>
                        <p:par>
                          <p:cTn id="36" fill="hold">
                            <p:stCondLst>
                              <p:cond delay="4000"/>
                            </p:stCondLst>
                            <p:childTnLst>
                              <p:par>
                                <p:cTn id="37" presetID="16" presetClass="entr" presetSubtype="37" fill="hold" grpId="0" nodeType="afterEffect" nodePh="1">
                                  <p:stCondLst>
                                    <p:cond delay="0"/>
                                  </p:stCondLst>
                                  <p:endCondLst>
                                    <p:cond evt="begin" delay="0">
                                      <p:tn val="37"/>
                                    </p:cond>
                                  </p:endCondLst>
                                  <p:childTnLst>
                                    <p:set>
                                      <p:cBhvr>
                                        <p:cTn id="38" dur="1" fill="hold">
                                          <p:stCondLst>
                                            <p:cond delay="0"/>
                                          </p:stCondLst>
                                        </p:cTn>
                                        <p:tgtEl>
                                          <p:spTgt spid="30"/>
                                        </p:tgtEl>
                                        <p:attrNameLst>
                                          <p:attrName>style.visibility</p:attrName>
                                        </p:attrNameLst>
                                      </p:cBhvr>
                                      <p:to>
                                        <p:strVal val="visible"/>
                                      </p:to>
                                    </p:set>
                                    <p:animEffect transition="in" filter="barn(outVertical)">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24" grpId="0"/>
      <p:bldP spid="25" grpId="0"/>
      <p:bldP spid="26" grpId="0"/>
      <p:bldP spid="28" grpId="0"/>
      <p:bldP spid="29" grpId="0"/>
      <p:bldP spid="3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500796" y="1257480"/>
            <a:ext cx="2663527" cy="1602029"/>
          </a:xfrm>
        </p:spPr>
        <p:txBody>
          <a:bodyPr/>
          <a:lstStyle/>
          <a:p>
            <a:endParaRPr lang="uk-UA"/>
          </a:p>
        </p:txBody>
      </p:sp>
      <p:sp>
        <p:nvSpPr>
          <p:cNvPr id="16" name="Picture Placeholder 4"/>
          <p:cNvSpPr>
            <a:spLocks noGrp="1"/>
          </p:cNvSpPr>
          <p:nvPr>
            <p:ph type="pic" sz="quarter" idx="19"/>
          </p:nvPr>
        </p:nvSpPr>
        <p:spPr>
          <a:xfrm>
            <a:off x="3237101" y="1257480"/>
            <a:ext cx="2663527" cy="1602029"/>
          </a:xfrm>
        </p:spPr>
        <p:txBody>
          <a:bodyPr/>
          <a:lstStyle/>
          <a:p>
            <a:endParaRPr lang="uk-UA"/>
          </a:p>
        </p:txBody>
      </p:sp>
      <p:sp>
        <p:nvSpPr>
          <p:cNvPr id="17" name="Picture Placeholder 4"/>
          <p:cNvSpPr>
            <a:spLocks noGrp="1"/>
          </p:cNvSpPr>
          <p:nvPr>
            <p:ph type="pic" sz="quarter" idx="20"/>
          </p:nvPr>
        </p:nvSpPr>
        <p:spPr>
          <a:xfrm>
            <a:off x="5973405" y="1257480"/>
            <a:ext cx="2663527" cy="1602029"/>
          </a:xfrm>
        </p:spPr>
        <p:txBody>
          <a:bodyPr/>
          <a:lstStyle/>
          <a:p>
            <a:endParaRPr lang="uk-UA"/>
          </a:p>
        </p:txBody>
      </p:sp>
      <p:sp>
        <p:nvSpPr>
          <p:cNvPr id="18" name="Picture Placeholder 4"/>
          <p:cNvSpPr>
            <a:spLocks noGrp="1"/>
          </p:cNvSpPr>
          <p:nvPr>
            <p:ph type="pic" sz="quarter" idx="21"/>
          </p:nvPr>
        </p:nvSpPr>
        <p:spPr>
          <a:xfrm>
            <a:off x="500796" y="2913937"/>
            <a:ext cx="2663527" cy="1602029"/>
          </a:xfrm>
        </p:spPr>
        <p:txBody>
          <a:bodyPr/>
          <a:lstStyle/>
          <a:p>
            <a:endParaRPr lang="uk-UA"/>
          </a:p>
        </p:txBody>
      </p:sp>
      <p:sp>
        <p:nvSpPr>
          <p:cNvPr id="19" name="Picture Placeholder 4"/>
          <p:cNvSpPr>
            <a:spLocks noGrp="1"/>
          </p:cNvSpPr>
          <p:nvPr>
            <p:ph type="pic" sz="quarter" idx="22"/>
          </p:nvPr>
        </p:nvSpPr>
        <p:spPr>
          <a:xfrm>
            <a:off x="3237101" y="2913937"/>
            <a:ext cx="2663527" cy="1602029"/>
          </a:xfrm>
        </p:spPr>
        <p:txBody>
          <a:bodyPr/>
          <a:lstStyle/>
          <a:p>
            <a:endParaRPr lang="uk-UA"/>
          </a:p>
        </p:txBody>
      </p:sp>
      <p:sp>
        <p:nvSpPr>
          <p:cNvPr id="20" name="Picture Placeholder 4"/>
          <p:cNvSpPr>
            <a:spLocks noGrp="1"/>
          </p:cNvSpPr>
          <p:nvPr>
            <p:ph type="pic" sz="quarter" idx="23"/>
          </p:nvPr>
        </p:nvSpPr>
        <p:spPr>
          <a:xfrm>
            <a:off x="5973405" y="2913937"/>
            <a:ext cx="2663527" cy="1602029"/>
          </a:xfrm>
        </p:spPr>
        <p:txBody>
          <a:bodyPr/>
          <a:lstStyle/>
          <a:p>
            <a:endParaRPr lang="uk-UA"/>
          </a:p>
        </p:txBody>
      </p:sp>
    </p:spTree>
    <p:extLst>
      <p:ext uri="{BB962C8B-B14F-4D97-AF65-F5344CB8AC3E}">
        <p14:creationId xmlns:p14="http://schemas.microsoft.com/office/powerpoint/2010/main" val="196849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par>
                          <p:cTn id="20" fill="hold">
                            <p:stCondLst>
                              <p:cond delay="200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17"/>
                                        </p:tgtEl>
                                        <p:attrNameLst>
                                          <p:attrName>style.visibility</p:attrName>
                                        </p:attrNameLst>
                                      </p:cBhvr>
                                      <p:to>
                                        <p:strVal val="visible"/>
                                      </p:to>
                                    </p:set>
                                    <p:animEffect transition="in" filter="barn(outVertical)">
                                      <p:cBhvr>
                                        <p:cTn id="23" dur="500"/>
                                        <p:tgtEl>
                                          <p:spTgt spid="17"/>
                                        </p:tgtEl>
                                      </p:cBhvr>
                                    </p:animEffect>
                                  </p:childTnLst>
                                </p:cTn>
                              </p:par>
                            </p:childTnLst>
                          </p:cTn>
                        </p:par>
                        <p:par>
                          <p:cTn id="24" fill="hold">
                            <p:stCondLst>
                              <p:cond delay="250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500"/>
                                        <p:tgtEl>
                                          <p:spTgt spid="18"/>
                                        </p:tgtEl>
                                      </p:cBhvr>
                                    </p:animEffect>
                                  </p:childTnLst>
                                </p:cTn>
                              </p:par>
                            </p:childTnLst>
                          </p:cTn>
                        </p:par>
                        <p:par>
                          <p:cTn id="28" fill="hold">
                            <p:stCondLst>
                              <p:cond delay="30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par>
                          <p:cTn id="32" fill="hold">
                            <p:stCondLst>
                              <p:cond delay="350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20"/>
                                        </p:tgtEl>
                                        <p:attrNameLst>
                                          <p:attrName>style.visibility</p:attrName>
                                        </p:attrNameLst>
                                      </p:cBhvr>
                                      <p:to>
                                        <p:strVal val="visible"/>
                                      </p:to>
                                    </p:set>
                                    <p:animEffect transition="in" filter="barn(out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6" grpId="0"/>
      <p:bldP spid="17" grpId="0"/>
      <p:bldP spid="18" grpId="0"/>
      <p:bldP spid="19" grpId="0"/>
      <p:bldP spid="2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7545" y="1203599"/>
            <a:ext cx="2016223" cy="1512168"/>
          </a:xfrm>
        </p:spPr>
        <p:txBody>
          <a:bodyPr/>
          <a:lstStyle/>
          <a:p>
            <a:endParaRPr lang="uk-UA"/>
          </a:p>
        </p:txBody>
      </p:sp>
      <p:sp>
        <p:nvSpPr>
          <p:cNvPr id="16" name="Picture Placeholder 4"/>
          <p:cNvSpPr>
            <a:spLocks noGrp="1"/>
          </p:cNvSpPr>
          <p:nvPr>
            <p:ph type="pic" sz="quarter" idx="19"/>
          </p:nvPr>
        </p:nvSpPr>
        <p:spPr>
          <a:xfrm>
            <a:off x="2555777" y="1203598"/>
            <a:ext cx="2016223" cy="2232248"/>
          </a:xfrm>
        </p:spPr>
        <p:txBody>
          <a:bodyPr/>
          <a:lstStyle/>
          <a:p>
            <a:endParaRPr lang="uk-UA"/>
          </a:p>
        </p:txBody>
      </p:sp>
      <p:sp>
        <p:nvSpPr>
          <p:cNvPr id="14" name="Picture Placeholder 4"/>
          <p:cNvSpPr>
            <a:spLocks noGrp="1"/>
          </p:cNvSpPr>
          <p:nvPr>
            <p:ph type="pic" sz="quarter" idx="20"/>
          </p:nvPr>
        </p:nvSpPr>
        <p:spPr>
          <a:xfrm>
            <a:off x="4644009" y="1203599"/>
            <a:ext cx="2016223" cy="1080120"/>
          </a:xfrm>
        </p:spPr>
        <p:txBody>
          <a:bodyPr/>
          <a:lstStyle/>
          <a:p>
            <a:endParaRPr lang="uk-UA"/>
          </a:p>
        </p:txBody>
      </p:sp>
      <p:sp>
        <p:nvSpPr>
          <p:cNvPr id="15" name="Picture Placeholder 4"/>
          <p:cNvSpPr>
            <a:spLocks noGrp="1"/>
          </p:cNvSpPr>
          <p:nvPr>
            <p:ph type="pic" sz="quarter" idx="21"/>
          </p:nvPr>
        </p:nvSpPr>
        <p:spPr>
          <a:xfrm>
            <a:off x="6732241" y="1203598"/>
            <a:ext cx="1943447" cy="1602029"/>
          </a:xfrm>
        </p:spPr>
        <p:txBody>
          <a:bodyPr/>
          <a:lstStyle/>
          <a:p>
            <a:endParaRPr lang="uk-UA"/>
          </a:p>
        </p:txBody>
      </p:sp>
      <p:sp>
        <p:nvSpPr>
          <p:cNvPr id="21" name="Picture Placeholder 4"/>
          <p:cNvSpPr>
            <a:spLocks noGrp="1"/>
          </p:cNvSpPr>
          <p:nvPr>
            <p:ph type="pic" sz="quarter" idx="22"/>
          </p:nvPr>
        </p:nvSpPr>
        <p:spPr>
          <a:xfrm>
            <a:off x="467545" y="2787773"/>
            <a:ext cx="2016223" cy="1800101"/>
          </a:xfrm>
        </p:spPr>
        <p:txBody>
          <a:bodyPr/>
          <a:lstStyle/>
          <a:p>
            <a:endParaRPr lang="uk-UA"/>
          </a:p>
        </p:txBody>
      </p:sp>
      <p:sp>
        <p:nvSpPr>
          <p:cNvPr id="22" name="Picture Placeholder 4"/>
          <p:cNvSpPr>
            <a:spLocks noGrp="1"/>
          </p:cNvSpPr>
          <p:nvPr>
            <p:ph type="pic" sz="quarter" idx="23"/>
          </p:nvPr>
        </p:nvSpPr>
        <p:spPr>
          <a:xfrm>
            <a:off x="2555777" y="3507853"/>
            <a:ext cx="2016223" cy="1080022"/>
          </a:xfrm>
        </p:spPr>
        <p:txBody>
          <a:bodyPr/>
          <a:lstStyle/>
          <a:p>
            <a:endParaRPr lang="uk-UA"/>
          </a:p>
        </p:txBody>
      </p:sp>
      <p:sp>
        <p:nvSpPr>
          <p:cNvPr id="23" name="Picture Placeholder 4"/>
          <p:cNvSpPr>
            <a:spLocks noGrp="1"/>
          </p:cNvSpPr>
          <p:nvPr>
            <p:ph type="pic" sz="quarter" idx="24"/>
          </p:nvPr>
        </p:nvSpPr>
        <p:spPr>
          <a:xfrm>
            <a:off x="4644009" y="2368165"/>
            <a:ext cx="2016223" cy="2219710"/>
          </a:xfrm>
        </p:spPr>
        <p:txBody>
          <a:bodyPr/>
          <a:lstStyle/>
          <a:p>
            <a:endParaRPr lang="uk-UA"/>
          </a:p>
        </p:txBody>
      </p:sp>
      <p:sp>
        <p:nvSpPr>
          <p:cNvPr id="24" name="Picture Placeholder 4"/>
          <p:cNvSpPr>
            <a:spLocks noGrp="1"/>
          </p:cNvSpPr>
          <p:nvPr>
            <p:ph type="pic" sz="quarter" idx="25"/>
          </p:nvPr>
        </p:nvSpPr>
        <p:spPr>
          <a:xfrm>
            <a:off x="6732241" y="2868496"/>
            <a:ext cx="1943447" cy="1719379"/>
          </a:xfrm>
        </p:spPr>
        <p:txBody>
          <a:bodyPr/>
          <a:lstStyle/>
          <a:p>
            <a:endParaRPr lang="uk-UA"/>
          </a:p>
        </p:txBody>
      </p:sp>
    </p:spTree>
    <p:extLst>
      <p:ext uri="{BB962C8B-B14F-4D97-AF65-F5344CB8AC3E}">
        <p14:creationId xmlns:p14="http://schemas.microsoft.com/office/powerpoint/2010/main" val="29707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par>
                          <p:cTn id="20" fill="hold">
                            <p:stCondLst>
                              <p:cond delay="200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14"/>
                                        </p:tgtEl>
                                        <p:attrNameLst>
                                          <p:attrName>style.visibility</p:attrName>
                                        </p:attrNameLst>
                                      </p:cBhvr>
                                      <p:to>
                                        <p:strVal val="visible"/>
                                      </p:to>
                                    </p:set>
                                    <p:animEffect transition="in" filter="barn(outVertical)">
                                      <p:cBhvr>
                                        <p:cTn id="23" dur="500"/>
                                        <p:tgtEl>
                                          <p:spTgt spid="14"/>
                                        </p:tgtEl>
                                      </p:cBhvr>
                                    </p:animEffect>
                                  </p:childTnLst>
                                </p:cTn>
                              </p:par>
                            </p:childTnLst>
                          </p:cTn>
                        </p:par>
                        <p:par>
                          <p:cTn id="24" fill="hold">
                            <p:stCondLst>
                              <p:cond delay="250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Effect transition="in" filter="barn(outVertical)">
                                      <p:cBhvr>
                                        <p:cTn id="27" dur="500"/>
                                        <p:tgtEl>
                                          <p:spTgt spid="15"/>
                                        </p:tgtEl>
                                      </p:cBhvr>
                                    </p:animEffect>
                                  </p:childTnLst>
                                </p:cTn>
                              </p:par>
                            </p:childTnLst>
                          </p:cTn>
                        </p:par>
                        <p:par>
                          <p:cTn id="28" fill="hold">
                            <p:stCondLst>
                              <p:cond delay="30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barn(outVertical)">
                                      <p:cBhvr>
                                        <p:cTn id="31" dur="500"/>
                                        <p:tgtEl>
                                          <p:spTgt spid="21"/>
                                        </p:tgtEl>
                                      </p:cBhvr>
                                    </p:animEffect>
                                  </p:childTnLst>
                                </p:cTn>
                              </p:par>
                            </p:childTnLst>
                          </p:cTn>
                        </p:par>
                        <p:par>
                          <p:cTn id="32" fill="hold">
                            <p:stCondLst>
                              <p:cond delay="350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22"/>
                                        </p:tgtEl>
                                        <p:attrNameLst>
                                          <p:attrName>style.visibility</p:attrName>
                                        </p:attrNameLst>
                                      </p:cBhvr>
                                      <p:to>
                                        <p:strVal val="visible"/>
                                      </p:to>
                                    </p:set>
                                    <p:animEffect transition="in" filter="barn(outVertical)">
                                      <p:cBhvr>
                                        <p:cTn id="35" dur="500"/>
                                        <p:tgtEl>
                                          <p:spTgt spid="22"/>
                                        </p:tgtEl>
                                      </p:cBhvr>
                                    </p:animEffect>
                                  </p:childTnLst>
                                </p:cTn>
                              </p:par>
                            </p:childTnLst>
                          </p:cTn>
                        </p:par>
                        <p:par>
                          <p:cTn id="36" fill="hold">
                            <p:stCondLst>
                              <p:cond delay="4000"/>
                            </p:stCondLst>
                            <p:childTnLst>
                              <p:par>
                                <p:cTn id="37" presetID="16" presetClass="entr" presetSubtype="37" fill="hold" grpId="0" nodeType="afterEffect" nodePh="1">
                                  <p:stCondLst>
                                    <p:cond delay="0"/>
                                  </p:stCondLst>
                                  <p:endCondLst>
                                    <p:cond evt="begin" delay="0">
                                      <p:tn val="37"/>
                                    </p:cond>
                                  </p:endCondLst>
                                  <p:childTnLst>
                                    <p:set>
                                      <p:cBhvr>
                                        <p:cTn id="38" dur="1" fill="hold">
                                          <p:stCondLst>
                                            <p:cond delay="0"/>
                                          </p:stCondLst>
                                        </p:cTn>
                                        <p:tgtEl>
                                          <p:spTgt spid="23"/>
                                        </p:tgtEl>
                                        <p:attrNameLst>
                                          <p:attrName>style.visibility</p:attrName>
                                        </p:attrNameLst>
                                      </p:cBhvr>
                                      <p:to>
                                        <p:strVal val="visible"/>
                                      </p:to>
                                    </p:set>
                                    <p:animEffect transition="in" filter="barn(outVertical)">
                                      <p:cBhvr>
                                        <p:cTn id="39" dur="500"/>
                                        <p:tgtEl>
                                          <p:spTgt spid="23"/>
                                        </p:tgtEl>
                                      </p:cBhvr>
                                    </p:animEffect>
                                  </p:childTnLst>
                                </p:cTn>
                              </p:par>
                            </p:childTnLst>
                          </p:cTn>
                        </p:par>
                        <p:par>
                          <p:cTn id="40" fill="hold">
                            <p:stCondLst>
                              <p:cond delay="4500"/>
                            </p:stCondLst>
                            <p:childTnLst>
                              <p:par>
                                <p:cTn id="41" presetID="16" presetClass="entr" presetSubtype="37" fill="hold" grpId="0" nodeType="afterEffect" nodePh="1">
                                  <p:stCondLst>
                                    <p:cond delay="0"/>
                                  </p:stCondLst>
                                  <p:endCondLst>
                                    <p:cond evt="begin" delay="0">
                                      <p:tn val="41"/>
                                    </p:cond>
                                  </p:endCondLst>
                                  <p:childTnLst>
                                    <p:set>
                                      <p:cBhvr>
                                        <p:cTn id="42" dur="1" fill="hold">
                                          <p:stCondLst>
                                            <p:cond delay="0"/>
                                          </p:stCondLst>
                                        </p:cTn>
                                        <p:tgtEl>
                                          <p:spTgt spid="24"/>
                                        </p:tgtEl>
                                        <p:attrNameLst>
                                          <p:attrName>style.visibility</p:attrName>
                                        </p:attrNameLst>
                                      </p:cBhvr>
                                      <p:to>
                                        <p:strVal val="visible"/>
                                      </p:to>
                                    </p:set>
                                    <p:animEffect transition="in" filter="barn(outVertic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6" grpId="0"/>
      <p:bldP spid="14" grpId="0"/>
      <p:bldP spid="15" grpId="0"/>
      <p:bldP spid="21" grpId="0"/>
      <p:bldP spid="22" grpId="0"/>
      <p:bldP spid="23" grpId="0"/>
      <p:bldP spid="2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7544" y="1203598"/>
            <a:ext cx="3960440" cy="2520280"/>
          </a:xfrm>
        </p:spPr>
        <p:txBody>
          <a:bodyPr/>
          <a:lstStyle/>
          <a:p>
            <a:endParaRPr lang="uk-UA"/>
          </a:p>
        </p:txBody>
      </p:sp>
      <p:sp>
        <p:nvSpPr>
          <p:cNvPr id="16" name="Picture Placeholder 4"/>
          <p:cNvSpPr>
            <a:spLocks noGrp="1"/>
          </p:cNvSpPr>
          <p:nvPr>
            <p:ph type="pic" sz="quarter" idx="19"/>
          </p:nvPr>
        </p:nvSpPr>
        <p:spPr>
          <a:xfrm>
            <a:off x="4715248" y="1203598"/>
            <a:ext cx="3960440" cy="2520280"/>
          </a:xfrm>
        </p:spPr>
        <p:txBody>
          <a:bodyPr/>
          <a:lstStyle/>
          <a:p>
            <a:endParaRPr lang="uk-UA"/>
          </a:p>
        </p:txBody>
      </p:sp>
    </p:spTree>
    <p:extLst>
      <p:ext uri="{BB962C8B-B14F-4D97-AF65-F5344CB8AC3E}">
        <p14:creationId xmlns:p14="http://schemas.microsoft.com/office/powerpoint/2010/main" val="41559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935596" y="1203325"/>
            <a:ext cx="7272808" cy="2520280"/>
          </a:xfrm>
        </p:spPr>
        <p:txBody>
          <a:bodyPr/>
          <a:lstStyle/>
          <a:p>
            <a:endParaRPr lang="uk-UA"/>
          </a:p>
        </p:txBody>
      </p:sp>
    </p:spTree>
    <p:extLst>
      <p:ext uri="{BB962C8B-B14F-4D97-AF65-F5344CB8AC3E}">
        <p14:creationId xmlns:p14="http://schemas.microsoft.com/office/powerpoint/2010/main" val="39189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703822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3" y="1203325"/>
            <a:ext cx="3743647" cy="3384550"/>
          </a:xfrm>
        </p:spPr>
        <p:txBody>
          <a:bodyPr/>
          <a:lstStyle/>
          <a:p>
            <a:endParaRPr lang="uk-UA"/>
          </a:p>
        </p:txBody>
      </p:sp>
    </p:spTree>
    <p:extLst>
      <p:ext uri="{BB962C8B-B14F-4D97-AF65-F5344CB8AC3E}">
        <p14:creationId xmlns:p14="http://schemas.microsoft.com/office/powerpoint/2010/main" val="383340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2" y="1203325"/>
            <a:ext cx="4679752" cy="3240633"/>
          </a:xfrm>
        </p:spPr>
        <p:txBody>
          <a:bodyPr/>
          <a:lstStyle/>
          <a:p>
            <a:endParaRPr lang="uk-UA"/>
          </a:p>
        </p:txBody>
      </p:sp>
      <p:sp>
        <p:nvSpPr>
          <p:cNvPr id="16" name="Rectangle 7"/>
          <p:cNvSpPr/>
          <p:nvPr userDrawn="1"/>
        </p:nvSpPr>
        <p:spPr>
          <a:xfrm>
            <a:off x="468312" y="4443958"/>
            <a:ext cx="4679751"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Content Placeholder 6"/>
          <p:cNvSpPr>
            <a:spLocks noGrp="1"/>
          </p:cNvSpPr>
          <p:nvPr>
            <p:ph sz="quarter" idx="19"/>
          </p:nvPr>
        </p:nvSpPr>
        <p:spPr>
          <a:xfrm>
            <a:off x="5508624" y="1707158"/>
            <a:ext cx="3167063" cy="2880816"/>
          </a:xfrm>
        </p:spPr>
        <p:txBody>
          <a:bodyPr>
            <a:normAutofit/>
          </a:bodyPr>
          <a:lstStyle>
            <a:lvl1pPr marL="0" indent="0">
              <a:buNone/>
              <a:defRPr sz="1000"/>
            </a:lvl1pPr>
          </a:lstStyle>
          <a:p>
            <a:pPr lvl="0"/>
            <a:r>
              <a:rPr lang="en-US" dirty="0"/>
              <a:t>Click to edit Master text styles</a:t>
            </a:r>
          </a:p>
        </p:txBody>
      </p:sp>
      <p:sp>
        <p:nvSpPr>
          <p:cNvPr id="18" name="Text Placeholder 13"/>
          <p:cNvSpPr>
            <a:spLocks noGrp="1"/>
          </p:cNvSpPr>
          <p:nvPr>
            <p:ph type="body" sz="quarter" idx="20" hasCustomPrompt="1"/>
          </p:nvPr>
        </p:nvSpPr>
        <p:spPr>
          <a:xfrm>
            <a:off x="5508804" y="1203598"/>
            <a:ext cx="3166884" cy="358775"/>
          </a:xfrm>
        </p:spPr>
        <p:txBody>
          <a:bodyPr/>
          <a:lstStyle>
            <a:lvl1pPr marL="0" indent="0">
              <a:buNone/>
              <a:defRPr/>
            </a:lvl1pPr>
          </a:lstStyle>
          <a:p>
            <a:pPr lvl="0"/>
            <a:r>
              <a:rPr lang="en-US" dirty="0"/>
              <a:t>Subtitle</a:t>
            </a:r>
            <a:endParaRPr lang="uk-UA" dirty="0"/>
          </a:p>
        </p:txBody>
      </p:sp>
    </p:spTree>
    <p:extLst>
      <p:ext uri="{BB962C8B-B14F-4D97-AF65-F5344CB8AC3E}">
        <p14:creationId xmlns:p14="http://schemas.microsoft.com/office/powerpoint/2010/main" val="25618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2" y="1203325"/>
            <a:ext cx="3383608" cy="3240534"/>
          </a:xfrm>
        </p:spPr>
        <p:txBody>
          <a:bodyPr/>
          <a:lstStyle/>
          <a:p>
            <a:endParaRPr lang="uk-UA"/>
          </a:p>
        </p:txBody>
      </p:sp>
      <p:sp>
        <p:nvSpPr>
          <p:cNvPr id="16" name="Rectangle 7"/>
          <p:cNvSpPr/>
          <p:nvPr userDrawn="1"/>
        </p:nvSpPr>
        <p:spPr>
          <a:xfrm>
            <a:off x="468312" y="4443859"/>
            <a:ext cx="3383607"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Content Placeholder 6"/>
          <p:cNvSpPr>
            <a:spLocks noGrp="1"/>
          </p:cNvSpPr>
          <p:nvPr>
            <p:ph sz="quarter" idx="19"/>
          </p:nvPr>
        </p:nvSpPr>
        <p:spPr>
          <a:xfrm>
            <a:off x="4211960" y="1707158"/>
            <a:ext cx="4463728" cy="1368648"/>
          </a:xfrm>
        </p:spPr>
        <p:txBody>
          <a:bodyPr>
            <a:normAutofit/>
          </a:bodyPr>
          <a:lstStyle>
            <a:lvl1pPr marL="0" indent="0">
              <a:buNone/>
              <a:defRPr sz="1000"/>
            </a:lvl1pPr>
          </a:lstStyle>
          <a:p>
            <a:pPr lvl="0"/>
            <a:r>
              <a:rPr lang="en-US" dirty="0"/>
              <a:t>Click to edit Master text styles</a:t>
            </a:r>
          </a:p>
        </p:txBody>
      </p:sp>
      <p:sp>
        <p:nvSpPr>
          <p:cNvPr id="18" name="Text Placeholder 13"/>
          <p:cNvSpPr>
            <a:spLocks noGrp="1"/>
          </p:cNvSpPr>
          <p:nvPr>
            <p:ph type="body" sz="quarter" idx="20" hasCustomPrompt="1"/>
          </p:nvPr>
        </p:nvSpPr>
        <p:spPr>
          <a:xfrm>
            <a:off x="4212140" y="1203598"/>
            <a:ext cx="4463476" cy="358775"/>
          </a:xfrm>
        </p:spPr>
        <p:txBody>
          <a:bodyPr/>
          <a:lstStyle>
            <a:lvl1pPr marL="0" indent="0">
              <a:buNone/>
              <a:defRPr/>
            </a:lvl1pPr>
          </a:lstStyle>
          <a:p>
            <a:pPr lvl="0"/>
            <a:r>
              <a:rPr lang="en-US" dirty="0"/>
              <a:t>Subtitle</a:t>
            </a:r>
            <a:endParaRPr lang="uk-UA" dirty="0"/>
          </a:p>
        </p:txBody>
      </p:sp>
      <p:sp>
        <p:nvSpPr>
          <p:cNvPr id="12" name="Content Placeholder 6"/>
          <p:cNvSpPr>
            <a:spLocks noGrp="1"/>
          </p:cNvSpPr>
          <p:nvPr>
            <p:ph sz="quarter" idx="21"/>
          </p:nvPr>
        </p:nvSpPr>
        <p:spPr>
          <a:xfrm>
            <a:off x="4067944" y="3219822"/>
            <a:ext cx="1511261" cy="1368152"/>
          </a:xfrm>
        </p:spPr>
        <p:txBody>
          <a:bodyPr>
            <a:normAutofit/>
          </a:bodyPr>
          <a:lstStyle>
            <a:lvl1pPr marL="0" indent="0">
              <a:buNone/>
              <a:defRPr sz="1000"/>
            </a:lvl1pPr>
          </a:lstStyle>
          <a:p>
            <a:pPr lvl="0"/>
            <a:r>
              <a:rPr lang="en-US" dirty="0"/>
              <a:t>Click to edit Master text styles</a:t>
            </a:r>
          </a:p>
        </p:txBody>
      </p:sp>
      <p:sp>
        <p:nvSpPr>
          <p:cNvPr id="14" name="Content Placeholder 6"/>
          <p:cNvSpPr>
            <a:spLocks noGrp="1"/>
          </p:cNvSpPr>
          <p:nvPr>
            <p:ph sz="quarter" idx="22"/>
          </p:nvPr>
        </p:nvSpPr>
        <p:spPr>
          <a:xfrm>
            <a:off x="5651213" y="3219822"/>
            <a:ext cx="1511261" cy="1368152"/>
          </a:xfrm>
        </p:spPr>
        <p:txBody>
          <a:bodyPr>
            <a:normAutofit/>
          </a:bodyPr>
          <a:lstStyle>
            <a:lvl1pPr marL="0" indent="0">
              <a:buNone/>
              <a:defRPr sz="1000"/>
            </a:lvl1pPr>
          </a:lstStyle>
          <a:p>
            <a:pPr lvl="0"/>
            <a:r>
              <a:rPr lang="en-US" dirty="0"/>
              <a:t>Click to edit Master text styles</a:t>
            </a:r>
          </a:p>
        </p:txBody>
      </p:sp>
      <p:sp>
        <p:nvSpPr>
          <p:cNvPr id="15" name="Content Placeholder 6"/>
          <p:cNvSpPr>
            <a:spLocks noGrp="1"/>
          </p:cNvSpPr>
          <p:nvPr>
            <p:ph sz="quarter" idx="23"/>
          </p:nvPr>
        </p:nvSpPr>
        <p:spPr>
          <a:xfrm>
            <a:off x="7207137" y="3219822"/>
            <a:ext cx="1511261" cy="1368152"/>
          </a:xfrm>
        </p:spPr>
        <p:txBody>
          <a:bodyPr>
            <a:norm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1194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9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88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64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spTree>
      <p:nvGrpSpPr>
        <p:cNvPr id="1" name=""/>
        <p:cNvGrpSpPr/>
        <p:nvPr/>
      </p:nvGrpSpPr>
      <p:grpSpPr>
        <a:xfrm>
          <a:off x="0" y="0"/>
          <a:ext cx="0" cy="0"/>
          <a:chOff x="0" y="0"/>
          <a:chExt cx="0" cy="0"/>
        </a:xfrm>
      </p:grpSpPr>
      <p:sp>
        <p:nvSpPr>
          <p:cNvPr id="3" name="Rectangle 7"/>
          <p:cNvSpPr/>
          <p:nvPr userDrawn="1"/>
        </p:nvSpPr>
        <p:spPr>
          <a:xfrm>
            <a:off x="-18130" y="4399183"/>
            <a:ext cx="9162130"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Picture Placeholder 4"/>
          <p:cNvSpPr>
            <a:spLocks noGrp="1"/>
          </p:cNvSpPr>
          <p:nvPr>
            <p:ph type="pic" sz="quarter" idx="18"/>
          </p:nvPr>
        </p:nvSpPr>
        <p:spPr>
          <a:xfrm>
            <a:off x="0" y="771550"/>
            <a:ext cx="9144000" cy="3627633"/>
          </a:xfrm>
        </p:spPr>
        <p:txBody>
          <a:bodyPr/>
          <a:lstStyle/>
          <a:p>
            <a:endParaRPr lang="uk-UA" dirty="0"/>
          </a:p>
        </p:txBody>
      </p:sp>
      <p:sp>
        <p:nvSpPr>
          <p:cNvPr id="5" name="Date Placeholder 8"/>
          <p:cNvSpPr>
            <a:spLocks noGrp="1"/>
          </p:cNvSpPr>
          <p:nvPr>
            <p:ph type="dt" sz="half" idx="14"/>
          </p:nvPr>
        </p:nvSpPr>
        <p:spPr>
          <a:xfrm>
            <a:off x="457200" y="4767263"/>
            <a:ext cx="2133600" cy="273844"/>
          </a:xfrm>
        </p:spPr>
        <p:txBody>
          <a:bodyPr/>
          <a:lstStyle>
            <a:lvl1pPr>
              <a:defRPr/>
            </a:lvl1pPr>
          </a:lstStyle>
          <a:p>
            <a:r>
              <a:rPr lang="en-US" dirty="0"/>
              <a:t>Speaker Name</a:t>
            </a:r>
            <a:endParaRPr lang="uk-UA" dirty="0"/>
          </a:p>
        </p:txBody>
      </p:sp>
      <p:sp>
        <p:nvSpPr>
          <p:cNvPr id="6" name="Footer Placeholder 9"/>
          <p:cNvSpPr>
            <a:spLocks noGrp="1"/>
          </p:cNvSpPr>
          <p:nvPr>
            <p:ph type="ftr" sz="quarter" idx="15"/>
          </p:nvPr>
        </p:nvSpPr>
        <p:spPr>
          <a:xfrm>
            <a:off x="3124200" y="4767263"/>
            <a:ext cx="2895600" cy="273844"/>
          </a:xfrm>
        </p:spPr>
        <p:txBody>
          <a:bodyPr/>
          <a:lstStyle/>
          <a:p>
            <a:r>
              <a:rPr lang="en-US" dirty="0"/>
              <a:t>www.abernathy-law.com</a:t>
            </a:r>
            <a:endParaRPr lang="uk-UA" dirty="0"/>
          </a:p>
        </p:txBody>
      </p:sp>
    </p:spTree>
    <p:extLst>
      <p:ext uri="{BB962C8B-B14F-4D97-AF65-F5344CB8AC3E}">
        <p14:creationId xmlns:p14="http://schemas.microsoft.com/office/powerpoint/2010/main" val="549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lvl1pPr>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3" y="1707654"/>
            <a:ext cx="4464050" cy="2375892"/>
          </a:xfrm>
        </p:spPr>
        <p:txBody>
          <a:bodyPr/>
          <a:lstStyle/>
          <a:p>
            <a:endParaRPr lang="uk-UA"/>
          </a:p>
        </p:txBody>
      </p:sp>
      <p:sp>
        <p:nvSpPr>
          <p:cNvPr id="7" name="Content Placeholder 6"/>
          <p:cNvSpPr>
            <a:spLocks noGrp="1"/>
          </p:cNvSpPr>
          <p:nvPr>
            <p:ph sz="quarter" idx="19"/>
          </p:nvPr>
        </p:nvSpPr>
        <p:spPr>
          <a:xfrm>
            <a:off x="5292080" y="2211710"/>
            <a:ext cx="3383608" cy="1872928"/>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5292271" y="1708150"/>
            <a:ext cx="3383417" cy="358775"/>
          </a:xfrm>
        </p:spPr>
        <p:txBody>
          <a:bodyPr/>
          <a:lstStyle>
            <a:lvl1pPr marL="0" indent="0">
              <a:buNone/>
              <a:defRPr/>
            </a:lvl1pPr>
          </a:lstStyle>
          <a:p>
            <a:pPr lvl="0"/>
            <a:r>
              <a:rPr lang="en-US" dirty="0"/>
              <a:t>Subtitle</a:t>
            </a:r>
            <a:endParaRPr lang="uk-UA" dirty="0"/>
          </a:p>
        </p:txBody>
      </p:sp>
    </p:spTree>
    <p:extLst>
      <p:ext uri="{BB962C8B-B14F-4D97-AF65-F5344CB8AC3E}">
        <p14:creationId xmlns:p14="http://schemas.microsoft.com/office/powerpoint/2010/main" val="260326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50182" y="2859782"/>
            <a:ext cx="822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hasCustomPrompt="1"/>
          </p:nvPr>
        </p:nvSpPr>
        <p:spPr/>
        <p:txBody>
          <a:bodyPr>
            <a:normAutofit/>
          </a:bodyPr>
          <a:lstStyle>
            <a:lvl1pPr>
              <a:defRPr sz="2400"/>
            </a:lvl1pPr>
          </a:lstStyle>
          <a:p>
            <a:r>
              <a:rPr lang="en-US" dirty="0"/>
              <a:t>Slide </a:t>
            </a:r>
            <a:r>
              <a:rPr lang="en-US" b="1" dirty="0"/>
              <a:t>Title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50182" y="1203325"/>
            <a:ext cx="8225506" cy="1656457"/>
          </a:xfrm>
        </p:spPr>
        <p:txBody>
          <a:bodyPr/>
          <a:lstStyle/>
          <a:p>
            <a:endParaRPr lang="uk-UA" dirty="0"/>
          </a:p>
        </p:txBody>
      </p:sp>
      <p:sp>
        <p:nvSpPr>
          <p:cNvPr id="7" name="Content Placeholder 6"/>
          <p:cNvSpPr>
            <a:spLocks noGrp="1"/>
          </p:cNvSpPr>
          <p:nvPr>
            <p:ph sz="quarter" idx="19"/>
          </p:nvPr>
        </p:nvSpPr>
        <p:spPr>
          <a:xfrm>
            <a:off x="468312" y="3651411"/>
            <a:ext cx="8207375" cy="936464"/>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468504" y="3147851"/>
            <a:ext cx="4463859" cy="358775"/>
          </a:xfrm>
        </p:spPr>
        <p:txBody>
          <a:bodyPr/>
          <a:lstStyle>
            <a:lvl1pPr marL="0" indent="0">
              <a:buNone/>
              <a:defRPr/>
            </a:lvl1pPr>
          </a:lstStyle>
          <a:p>
            <a:pPr lvl="0"/>
            <a:r>
              <a:rPr lang="en-US" dirty="0"/>
              <a:t>Subtitle</a:t>
            </a:r>
            <a:endParaRPr lang="uk-UA" dirty="0"/>
          </a:p>
        </p:txBody>
      </p:sp>
    </p:spTree>
    <p:extLst>
      <p:ext uri="{BB962C8B-B14F-4D97-AF65-F5344CB8AC3E}">
        <p14:creationId xmlns:p14="http://schemas.microsoft.com/office/powerpoint/2010/main" val="25469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Rectangle 7"/>
          <p:cNvSpPr/>
          <p:nvPr userDrawn="1"/>
        </p:nvSpPr>
        <p:spPr>
          <a:xfrm>
            <a:off x="-18130" y="4399183"/>
            <a:ext cx="9162130"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0" y="1203325"/>
            <a:ext cx="9144000" cy="3195858"/>
          </a:xfrm>
        </p:spPr>
        <p:txBody>
          <a:bodyPr/>
          <a:lstStyle/>
          <a:p>
            <a:endParaRPr lang="uk-UA"/>
          </a:p>
        </p:txBody>
      </p:sp>
    </p:spTree>
    <p:extLst>
      <p:ext uri="{BB962C8B-B14F-4D97-AF65-F5344CB8AC3E}">
        <p14:creationId xmlns:p14="http://schemas.microsoft.com/office/powerpoint/2010/main" val="22002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00">
                <a:solidFill>
                  <a:srgbClr val="1A6832"/>
                </a:solidFill>
                <a:latin typeface="+mj-lt"/>
              </a:defRPr>
            </a:lvl1pPr>
          </a:lstStyle>
          <a:p>
            <a:r>
              <a:rPr lang="en-US" dirty="0"/>
              <a:t>Speaker Name</a:t>
            </a:r>
            <a:endParaRPr lang="uk-UA"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latin typeface="+mj-lt"/>
              </a:defRPr>
            </a:lvl1pPr>
          </a:lstStyle>
          <a:p>
            <a:r>
              <a:rPr lang="en-US" dirty="0"/>
              <a:t>www.abernathy-law.com</a:t>
            </a:r>
            <a:endParaRPr lang="uk-UA" dirty="0"/>
          </a:p>
        </p:txBody>
      </p:sp>
      <p:sp>
        <p:nvSpPr>
          <p:cNvPr id="6" name="Slide Number Placeholder 5"/>
          <p:cNvSpPr>
            <a:spLocks noGrp="1"/>
          </p:cNvSpPr>
          <p:nvPr>
            <p:ph type="sldNum" sz="quarter" idx="4"/>
          </p:nvPr>
        </p:nvSpPr>
        <p:spPr>
          <a:xfrm>
            <a:off x="8729770" y="4767263"/>
            <a:ext cx="378734"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fld id="{5A12E19C-F0D7-470F-8E3A-FEF858791E3B}" type="slidenum">
              <a:rPr lang="uk-UA" smtClean="0"/>
              <a:pPr/>
              <a:t>‹#›</a:t>
            </a:fld>
            <a:endParaRPr lang="uk-UA"/>
          </a:p>
        </p:txBody>
      </p:sp>
      <p:grpSp>
        <p:nvGrpSpPr>
          <p:cNvPr id="18" name="Group 17"/>
          <p:cNvGrpSpPr/>
          <p:nvPr userDrawn="1"/>
        </p:nvGrpSpPr>
        <p:grpSpPr>
          <a:xfrm>
            <a:off x="0" y="195487"/>
            <a:ext cx="9143999" cy="623379"/>
            <a:chOff x="-4361971" y="195486"/>
            <a:chExt cx="13505971" cy="920750"/>
          </a:xfrm>
          <a:effectLst>
            <a:outerShdw blurRad="25400" dist="12700" dir="5400000" algn="tl" rotWithShape="0">
              <a:prstClr val="black">
                <a:alpha val="40000"/>
              </a:prstClr>
            </a:outerShdw>
          </a:effectLst>
        </p:grpSpPr>
        <p:sp>
          <p:nvSpPr>
            <p:cNvPr id="7" name="Rectangle 6"/>
            <p:cNvSpPr/>
            <p:nvPr userDrawn="1"/>
          </p:nvSpPr>
          <p:spPr>
            <a:xfrm>
              <a:off x="-4361971" y="195486"/>
              <a:ext cx="13505971" cy="920750"/>
            </a:xfrm>
            <a:prstGeom prst="rect">
              <a:avLst/>
            </a:prstGeom>
            <a:solidFill>
              <a:srgbClr val="1B5A4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Freeform 58"/>
            <p:cNvSpPr>
              <a:spLocks/>
            </p:cNvSpPr>
            <p:nvPr userDrawn="1"/>
          </p:nvSpPr>
          <p:spPr bwMode="auto">
            <a:xfrm>
              <a:off x="7580311" y="195486"/>
              <a:ext cx="1563689" cy="920749"/>
            </a:xfrm>
            <a:custGeom>
              <a:avLst/>
              <a:gdLst>
                <a:gd name="T0" fmla="*/ 32 w 416"/>
                <a:gd name="T1" fmla="*/ 0 h 242"/>
                <a:gd name="T2" fmla="*/ 0 w 416"/>
                <a:gd name="T3" fmla="*/ 138 h 242"/>
                <a:gd name="T4" fmla="*/ 18 w 416"/>
                <a:gd name="T5" fmla="*/ 242 h 242"/>
                <a:gd name="T6" fmla="*/ 416 w 416"/>
                <a:gd name="T7" fmla="*/ 242 h 242"/>
                <a:gd name="T8" fmla="*/ 416 w 416"/>
                <a:gd name="T9" fmla="*/ 0 h 242"/>
                <a:gd name="T10" fmla="*/ 32 w 416"/>
                <a:gd name="T11" fmla="*/ 0 h 242"/>
              </a:gdLst>
              <a:ahLst/>
              <a:cxnLst>
                <a:cxn ang="0">
                  <a:pos x="T0" y="T1"/>
                </a:cxn>
                <a:cxn ang="0">
                  <a:pos x="T2" y="T3"/>
                </a:cxn>
                <a:cxn ang="0">
                  <a:pos x="T4" y="T5"/>
                </a:cxn>
                <a:cxn ang="0">
                  <a:pos x="T6" y="T7"/>
                </a:cxn>
                <a:cxn ang="0">
                  <a:pos x="T8" y="T9"/>
                </a:cxn>
                <a:cxn ang="0">
                  <a:pos x="T10" y="T11"/>
                </a:cxn>
              </a:cxnLst>
              <a:rect l="0" t="0" r="r" b="b"/>
              <a:pathLst>
                <a:path w="416" h="242">
                  <a:moveTo>
                    <a:pt x="32" y="0"/>
                  </a:moveTo>
                  <a:cubicBezTo>
                    <a:pt x="11" y="41"/>
                    <a:pt x="0" y="88"/>
                    <a:pt x="0" y="138"/>
                  </a:cubicBezTo>
                  <a:cubicBezTo>
                    <a:pt x="0" y="174"/>
                    <a:pt x="6" y="209"/>
                    <a:pt x="18" y="242"/>
                  </a:cubicBezTo>
                  <a:cubicBezTo>
                    <a:pt x="416" y="242"/>
                    <a:pt x="416" y="242"/>
                    <a:pt x="416" y="242"/>
                  </a:cubicBezTo>
                  <a:cubicBezTo>
                    <a:pt x="416" y="0"/>
                    <a:pt x="416" y="0"/>
                    <a:pt x="416" y="0"/>
                  </a:cubicBezTo>
                  <a:lnTo>
                    <a:pt x="32" y="0"/>
                  </a:lnTo>
                  <a:close/>
                </a:path>
              </a:pathLst>
            </a:custGeom>
            <a:gradFill flip="none" rotWithShape="1">
              <a:gsLst>
                <a:gs pos="0">
                  <a:srgbClr val="FFFFFF">
                    <a:alpha val="6000"/>
                  </a:srgbClr>
                </a:gs>
                <a:gs pos="100000">
                  <a:srgbClr val="B2B2B2">
                    <a:alpha val="6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9" name="Freeform 59"/>
            <p:cNvSpPr>
              <a:spLocks/>
            </p:cNvSpPr>
            <p:nvPr userDrawn="1"/>
          </p:nvSpPr>
          <p:spPr bwMode="auto">
            <a:xfrm>
              <a:off x="7445374" y="195486"/>
              <a:ext cx="179388" cy="920749"/>
            </a:xfrm>
            <a:custGeom>
              <a:avLst/>
              <a:gdLst>
                <a:gd name="T0" fmla="*/ 48 w 48"/>
                <a:gd name="T1" fmla="*/ 0 h 242"/>
                <a:gd name="T2" fmla="*/ 28 w 48"/>
                <a:gd name="T3" fmla="*/ 0 h 242"/>
                <a:gd name="T4" fmla="*/ 0 w 48"/>
                <a:gd name="T5" fmla="*/ 138 h 242"/>
                <a:gd name="T6" fmla="*/ 16 w 48"/>
                <a:gd name="T7" fmla="*/ 242 h 242"/>
                <a:gd name="T8" fmla="*/ 34 w 48"/>
                <a:gd name="T9" fmla="*/ 242 h 242"/>
                <a:gd name="T10" fmla="*/ 18 w 48"/>
                <a:gd name="T11" fmla="*/ 138 h 242"/>
                <a:gd name="T12" fmla="*/ 48 w 48"/>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8" h="242">
                  <a:moveTo>
                    <a:pt x="48" y="0"/>
                  </a:moveTo>
                  <a:cubicBezTo>
                    <a:pt x="28" y="0"/>
                    <a:pt x="28" y="0"/>
                    <a:pt x="28" y="0"/>
                  </a:cubicBezTo>
                  <a:cubicBezTo>
                    <a:pt x="10" y="42"/>
                    <a:pt x="0" y="89"/>
                    <a:pt x="0" y="138"/>
                  </a:cubicBezTo>
                  <a:cubicBezTo>
                    <a:pt x="0" y="174"/>
                    <a:pt x="5" y="209"/>
                    <a:pt x="16" y="242"/>
                  </a:cubicBezTo>
                  <a:cubicBezTo>
                    <a:pt x="34" y="242"/>
                    <a:pt x="34" y="242"/>
                    <a:pt x="34" y="242"/>
                  </a:cubicBezTo>
                  <a:cubicBezTo>
                    <a:pt x="24" y="209"/>
                    <a:pt x="18" y="174"/>
                    <a:pt x="18" y="138"/>
                  </a:cubicBezTo>
                  <a:cubicBezTo>
                    <a:pt x="18" y="88"/>
                    <a:pt x="28" y="42"/>
                    <a:pt x="48" y="0"/>
                  </a:cubicBezTo>
                  <a:close/>
                </a:path>
              </a:pathLst>
            </a:custGeom>
            <a:solidFill>
              <a:srgbClr val="FFFFFF">
                <a:alpha val="6000"/>
              </a:srgbClr>
            </a:solidFill>
            <a:ln>
              <a:noFill/>
            </a:ln>
          </p:spPr>
          <p:txBody>
            <a:bodyPr vert="horz" wrap="square" lIns="91440" tIns="45720" rIns="91440" bIns="45720" numCol="1" anchor="t" anchorCtr="0" compatLnSpc="1">
              <a:prstTxWarp prst="textNoShape">
                <a:avLst/>
              </a:prstTxWarp>
            </a:bodyPr>
            <a:lstStyle/>
            <a:p>
              <a:endParaRPr lang="uk-UA"/>
            </a:p>
          </p:txBody>
        </p:sp>
        <p:sp>
          <p:nvSpPr>
            <p:cNvPr id="10" name="Freeform 60"/>
            <p:cNvSpPr>
              <a:spLocks/>
            </p:cNvSpPr>
            <p:nvPr userDrawn="1"/>
          </p:nvSpPr>
          <p:spPr bwMode="auto">
            <a:xfrm>
              <a:off x="5241925" y="328835"/>
              <a:ext cx="1973263" cy="787400"/>
            </a:xfrm>
            <a:custGeom>
              <a:avLst/>
              <a:gdLst>
                <a:gd name="T0" fmla="*/ 262 w 525"/>
                <a:gd name="T1" fmla="*/ 0 h 207"/>
                <a:gd name="T2" fmla="*/ 0 w 525"/>
                <a:gd name="T3" fmla="*/ 207 h 207"/>
                <a:gd name="T4" fmla="*/ 525 w 525"/>
                <a:gd name="T5" fmla="*/ 207 h 207"/>
                <a:gd name="T6" fmla="*/ 262 w 525"/>
                <a:gd name="T7" fmla="*/ 0 h 207"/>
              </a:gdLst>
              <a:ahLst/>
              <a:cxnLst>
                <a:cxn ang="0">
                  <a:pos x="T0" y="T1"/>
                </a:cxn>
                <a:cxn ang="0">
                  <a:pos x="T2" y="T3"/>
                </a:cxn>
                <a:cxn ang="0">
                  <a:pos x="T4" y="T5"/>
                </a:cxn>
                <a:cxn ang="0">
                  <a:pos x="T6" y="T7"/>
                </a:cxn>
              </a:cxnLst>
              <a:rect l="0" t="0" r="r" b="b"/>
              <a:pathLst>
                <a:path w="525" h="207">
                  <a:moveTo>
                    <a:pt x="262" y="0"/>
                  </a:moveTo>
                  <a:cubicBezTo>
                    <a:pt x="135" y="0"/>
                    <a:pt x="28" y="88"/>
                    <a:pt x="0" y="207"/>
                  </a:cubicBezTo>
                  <a:cubicBezTo>
                    <a:pt x="525" y="207"/>
                    <a:pt x="525" y="207"/>
                    <a:pt x="525" y="207"/>
                  </a:cubicBezTo>
                  <a:cubicBezTo>
                    <a:pt x="496" y="88"/>
                    <a:pt x="389" y="0"/>
                    <a:pt x="262" y="0"/>
                  </a:cubicBezTo>
                  <a:close/>
                </a:path>
              </a:pathLst>
            </a:custGeom>
            <a:gradFill flip="none" rotWithShape="1">
              <a:gsLst>
                <a:gs pos="0">
                  <a:srgbClr val="FFFFFF">
                    <a:alpha val="10000"/>
                  </a:srgbClr>
                </a:gs>
                <a:gs pos="100000">
                  <a:srgbClr val="B2B2B2">
                    <a:alpha val="1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11" name="Freeform 61"/>
            <p:cNvSpPr>
              <a:spLocks/>
            </p:cNvSpPr>
            <p:nvPr userDrawn="1"/>
          </p:nvSpPr>
          <p:spPr bwMode="auto">
            <a:xfrm>
              <a:off x="5102224" y="195486"/>
              <a:ext cx="2249487" cy="920749"/>
            </a:xfrm>
            <a:custGeom>
              <a:avLst/>
              <a:gdLst>
                <a:gd name="T0" fmla="*/ 322 w 598"/>
                <a:gd name="T1" fmla="*/ 0 h 242"/>
                <a:gd name="T2" fmla="*/ 276 w 598"/>
                <a:gd name="T3" fmla="*/ 0 h 242"/>
                <a:gd name="T4" fmla="*/ 0 w 598"/>
                <a:gd name="T5" fmla="*/ 242 h 242"/>
                <a:gd name="T6" fmla="*/ 18 w 598"/>
                <a:gd name="T7" fmla="*/ 242 h 242"/>
                <a:gd name="T8" fmla="*/ 299 w 598"/>
                <a:gd name="T9" fmla="*/ 17 h 242"/>
                <a:gd name="T10" fmla="*/ 580 w 598"/>
                <a:gd name="T11" fmla="*/ 242 h 242"/>
                <a:gd name="T12" fmla="*/ 598 w 598"/>
                <a:gd name="T13" fmla="*/ 242 h 242"/>
                <a:gd name="T14" fmla="*/ 322 w 598"/>
                <a:gd name="T15" fmla="*/ 0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 h="242">
                  <a:moveTo>
                    <a:pt x="322" y="0"/>
                  </a:moveTo>
                  <a:cubicBezTo>
                    <a:pt x="276" y="0"/>
                    <a:pt x="276" y="0"/>
                    <a:pt x="276" y="0"/>
                  </a:cubicBezTo>
                  <a:cubicBezTo>
                    <a:pt x="140" y="10"/>
                    <a:pt x="28" y="110"/>
                    <a:pt x="0" y="242"/>
                  </a:cubicBezTo>
                  <a:cubicBezTo>
                    <a:pt x="18" y="242"/>
                    <a:pt x="18" y="242"/>
                    <a:pt x="18" y="242"/>
                  </a:cubicBezTo>
                  <a:cubicBezTo>
                    <a:pt x="47" y="113"/>
                    <a:pt x="162" y="17"/>
                    <a:pt x="299" y="17"/>
                  </a:cubicBezTo>
                  <a:cubicBezTo>
                    <a:pt x="437" y="17"/>
                    <a:pt x="551" y="113"/>
                    <a:pt x="580" y="242"/>
                  </a:cubicBezTo>
                  <a:cubicBezTo>
                    <a:pt x="598" y="242"/>
                    <a:pt x="598" y="242"/>
                    <a:pt x="598" y="242"/>
                  </a:cubicBezTo>
                  <a:cubicBezTo>
                    <a:pt x="571" y="110"/>
                    <a:pt x="459" y="10"/>
                    <a:pt x="322" y="0"/>
                  </a:cubicBezTo>
                  <a:close/>
                </a:path>
              </a:pathLst>
            </a:custGeom>
            <a:solidFill>
              <a:srgbClr val="FFFFFF">
                <a:alpha val="15000"/>
              </a:srgbClr>
            </a:solidFill>
            <a:ln>
              <a:noFill/>
            </a:ln>
          </p:spPr>
          <p:txBody>
            <a:bodyPr vert="horz" wrap="square" lIns="91440" tIns="45720" rIns="91440" bIns="45720" numCol="1" anchor="t" anchorCtr="0" compatLnSpc="1">
              <a:prstTxWarp prst="textNoShape">
                <a:avLst/>
              </a:prstTxWarp>
            </a:bodyPr>
            <a:lstStyle/>
            <a:p>
              <a:endParaRPr lang="uk-UA"/>
            </a:p>
          </p:txBody>
        </p:sp>
        <p:sp>
          <p:nvSpPr>
            <p:cNvPr id="12" name="Freeform 62"/>
            <p:cNvSpPr>
              <a:spLocks/>
            </p:cNvSpPr>
            <p:nvPr userDrawn="1"/>
          </p:nvSpPr>
          <p:spPr bwMode="auto">
            <a:xfrm>
              <a:off x="8151812" y="195486"/>
              <a:ext cx="752475" cy="503238"/>
            </a:xfrm>
            <a:custGeom>
              <a:avLst/>
              <a:gdLst>
                <a:gd name="T0" fmla="*/ 100 w 200"/>
                <a:gd name="T1" fmla="*/ 132 h 132"/>
                <a:gd name="T2" fmla="*/ 200 w 200"/>
                <a:gd name="T3" fmla="*/ 31 h 132"/>
                <a:gd name="T4" fmla="*/ 195 w 200"/>
                <a:gd name="T5" fmla="*/ 0 h 132"/>
                <a:gd name="T6" fmla="*/ 5 w 200"/>
                <a:gd name="T7" fmla="*/ 0 h 132"/>
                <a:gd name="T8" fmla="*/ 0 w 200"/>
                <a:gd name="T9" fmla="*/ 31 h 132"/>
                <a:gd name="T10" fmla="*/ 100 w 200"/>
                <a:gd name="T11" fmla="*/ 132 h 132"/>
              </a:gdLst>
              <a:ahLst/>
              <a:cxnLst>
                <a:cxn ang="0">
                  <a:pos x="T0" y="T1"/>
                </a:cxn>
                <a:cxn ang="0">
                  <a:pos x="T2" y="T3"/>
                </a:cxn>
                <a:cxn ang="0">
                  <a:pos x="T4" y="T5"/>
                </a:cxn>
                <a:cxn ang="0">
                  <a:pos x="T6" y="T7"/>
                </a:cxn>
                <a:cxn ang="0">
                  <a:pos x="T8" y="T9"/>
                </a:cxn>
                <a:cxn ang="0">
                  <a:pos x="T10" y="T11"/>
                </a:cxn>
              </a:cxnLst>
              <a:rect l="0" t="0" r="r" b="b"/>
              <a:pathLst>
                <a:path w="200" h="132">
                  <a:moveTo>
                    <a:pt x="100" y="132"/>
                  </a:moveTo>
                  <a:cubicBezTo>
                    <a:pt x="155" y="132"/>
                    <a:pt x="200" y="87"/>
                    <a:pt x="200" y="31"/>
                  </a:cubicBezTo>
                  <a:cubicBezTo>
                    <a:pt x="200" y="20"/>
                    <a:pt x="199" y="10"/>
                    <a:pt x="195" y="0"/>
                  </a:cubicBezTo>
                  <a:cubicBezTo>
                    <a:pt x="5" y="0"/>
                    <a:pt x="5" y="0"/>
                    <a:pt x="5" y="0"/>
                  </a:cubicBezTo>
                  <a:cubicBezTo>
                    <a:pt x="2" y="10"/>
                    <a:pt x="0" y="20"/>
                    <a:pt x="0" y="31"/>
                  </a:cubicBezTo>
                  <a:cubicBezTo>
                    <a:pt x="0" y="87"/>
                    <a:pt x="45" y="132"/>
                    <a:pt x="100" y="132"/>
                  </a:cubicBezTo>
                  <a:close/>
                </a:path>
              </a:pathLst>
            </a:custGeom>
            <a:gradFill flip="none" rotWithShape="1">
              <a:gsLst>
                <a:gs pos="0">
                  <a:srgbClr val="FFFFFF">
                    <a:alpha val="10000"/>
                  </a:srgbClr>
                </a:gs>
                <a:gs pos="100000">
                  <a:srgbClr val="B2B2B2">
                    <a:alpha val="10000"/>
                  </a:srgb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13" name="Freeform 63"/>
            <p:cNvSpPr>
              <a:spLocks/>
            </p:cNvSpPr>
            <p:nvPr userDrawn="1"/>
          </p:nvSpPr>
          <p:spPr bwMode="auto">
            <a:xfrm>
              <a:off x="8107362" y="195486"/>
              <a:ext cx="841375" cy="547688"/>
            </a:xfrm>
            <a:custGeom>
              <a:avLst/>
              <a:gdLst>
                <a:gd name="T0" fmla="*/ 220 w 224"/>
                <a:gd name="T1" fmla="*/ 0 h 144"/>
                <a:gd name="T2" fmla="*/ 214 w 224"/>
                <a:gd name="T3" fmla="*/ 0 h 144"/>
                <a:gd name="T4" fmla="*/ 218 w 224"/>
                <a:gd name="T5" fmla="*/ 31 h 144"/>
                <a:gd name="T6" fmla="*/ 112 w 224"/>
                <a:gd name="T7" fmla="*/ 138 h 144"/>
                <a:gd name="T8" fmla="*/ 6 w 224"/>
                <a:gd name="T9" fmla="*/ 31 h 144"/>
                <a:gd name="T10" fmla="*/ 11 w 224"/>
                <a:gd name="T11" fmla="*/ 0 h 144"/>
                <a:gd name="T12" fmla="*/ 5 w 224"/>
                <a:gd name="T13" fmla="*/ 0 h 144"/>
                <a:gd name="T14" fmla="*/ 0 w 224"/>
                <a:gd name="T15" fmla="*/ 31 h 144"/>
                <a:gd name="T16" fmla="*/ 112 w 224"/>
                <a:gd name="T17" fmla="*/ 144 h 144"/>
                <a:gd name="T18" fmla="*/ 224 w 224"/>
                <a:gd name="T19" fmla="*/ 31 h 144"/>
                <a:gd name="T20" fmla="*/ 220 w 224"/>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44">
                  <a:moveTo>
                    <a:pt x="220" y="0"/>
                  </a:moveTo>
                  <a:cubicBezTo>
                    <a:pt x="214" y="0"/>
                    <a:pt x="214" y="0"/>
                    <a:pt x="214" y="0"/>
                  </a:cubicBezTo>
                  <a:cubicBezTo>
                    <a:pt x="217" y="10"/>
                    <a:pt x="218" y="20"/>
                    <a:pt x="218" y="31"/>
                  </a:cubicBezTo>
                  <a:cubicBezTo>
                    <a:pt x="218" y="90"/>
                    <a:pt x="171" y="138"/>
                    <a:pt x="112" y="138"/>
                  </a:cubicBezTo>
                  <a:cubicBezTo>
                    <a:pt x="54" y="138"/>
                    <a:pt x="6" y="90"/>
                    <a:pt x="6" y="31"/>
                  </a:cubicBezTo>
                  <a:cubicBezTo>
                    <a:pt x="6" y="20"/>
                    <a:pt x="8" y="10"/>
                    <a:pt x="11" y="0"/>
                  </a:cubicBezTo>
                  <a:cubicBezTo>
                    <a:pt x="5" y="0"/>
                    <a:pt x="5" y="0"/>
                    <a:pt x="5" y="0"/>
                  </a:cubicBezTo>
                  <a:cubicBezTo>
                    <a:pt x="2" y="10"/>
                    <a:pt x="0" y="20"/>
                    <a:pt x="0" y="31"/>
                  </a:cubicBezTo>
                  <a:cubicBezTo>
                    <a:pt x="0" y="93"/>
                    <a:pt x="50" y="144"/>
                    <a:pt x="112" y="144"/>
                  </a:cubicBezTo>
                  <a:cubicBezTo>
                    <a:pt x="174" y="144"/>
                    <a:pt x="224" y="93"/>
                    <a:pt x="224" y="31"/>
                  </a:cubicBezTo>
                  <a:cubicBezTo>
                    <a:pt x="224" y="20"/>
                    <a:pt x="223" y="10"/>
                    <a:pt x="220" y="0"/>
                  </a:cubicBezTo>
                  <a:close/>
                </a:path>
              </a:pathLst>
            </a:custGeom>
            <a:gradFill flip="none" rotWithShape="1">
              <a:gsLst>
                <a:gs pos="0">
                  <a:srgbClr val="FFFFFF">
                    <a:alpha val="10000"/>
                  </a:srgbClr>
                </a:gs>
                <a:gs pos="100000">
                  <a:srgbClr val="B2B2B2">
                    <a:alpha val="10000"/>
                  </a:srgb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14" name="Freeform 64"/>
            <p:cNvSpPr>
              <a:spLocks/>
            </p:cNvSpPr>
            <p:nvPr userDrawn="1"/>
          </p:nvSpPr>
          <p:spPr bwMode="auto">
            <a:xfrm>
              <a:off x="8855074" y="195486"/>
              <a:ext cx="288925" cy="182563"/>
            </a:xfrm>
            <a:custGeom>
              <a:avLst/>
              <a:gdLst>
                <a:gd name="T0" fmla="*/ 0 w 77"/>
                <a:gd name="T1" fmla="*/ 0 h 48"/>
                <a:gd name="T2" fmla="*/ 0 w 77"/>
                <a:gd name="T3" fmla="*/ 1 h 48"/>
                <a:gd name="T4" fmla="*/ 48 w 77"/>
                <a:gd name="T5" fmla="*/ 48 h 48"/>
                <a:gd name="T6" fmla="*/ 77 w 77"/>
                <a:gd name="T7" fmla="*/ 38 h 48"/>
                <a:gd name="T8" fmla="*/ 77 w 77"/>
                <a:gd name="T9" fmla="*/ 0 h 48"/>
                <a:gd name="T10" fmla="*/ 0 w 77"/>
                <a:gd name="T11" fmla="*/ 0 h 48"/>
              </a:gdLst>
              <a:ahLst/>
              <a:cxnLst>
                <a:cxn ang="0">
                  <a:pos x="T0" y="T1"/>
                </a:cxn>
                <a:cxn ang="0">
                  <a:pos x="T2" y="T3"/>
                </a:cxn>
                <a:cxn ang="0">
                  <a:pos x="T4" y="T5"/>
                </a:cxn>
                <a:cxn ang="0">
                  <a:pos x="T6" y="T7"/>
                </a:cxn>
                <a:cxn ang="0">
                  <a:pos x="T8" y="T9"/>
                </a:cxn>
                <a:cxn ang="0">
                  <a:pos x="T10" y="T11"/>
                </a:cxn>
              </a:cxnLst>
              <a:rect l="0" t="0" r="r" b="b"/>
              <a:pathLst>
                <a:path w="77" h="48">
                  <a:moveTo>
                    <a:pt x="0" y="0"/>
                  </a:moveTo>
                  <a:cubicBezTo>
                    <a:pt x="0" y="0"/>
                    <a:pt x="0" y="0"/>
                    <a:pt x="0" y="1"/>
                  </a:cubicBezTo>
                  <a:cubicBezTo>
                    <a:pt x="0" y="27"/>
                    <a:pt x="21" y="48"/>
                    <a:pt x="48" y="48"/>
                  </a:cubicBezTo>
                  <a:cubicBezTo>
                    <a:pt x="59" y="48"/>
                    <a:pt x="69" y="44"/>
                    <a:pt x="77" y="38"/>
                  </a:cubicBezTo>
                  <a:cubicBezTo>
                    <a:pt x="77" y="0"/>
                    <a:pt x="77" y="0"/>
                    <a:pt x="77" y="0"/>
                  </a:cubicBezTo>
                  <a:lnTo>
                    <a:pt x="0" y="0"/>
                  </a:lnTo>
                  <a:close/>
                </a:path>
              </a:pathLst>
            </a:custGeom>
            <a:gradFill flip="none" rotWithShape="1">
              <a:gsLst>
                <a:gs pos="0">
                  <a:srgbClr val="FFFFFF">
                    <a:alpha val="10000"/>
                  </a:srgbClr>
                </a:gs>
                <a:gs pos="100000">
                  <a:srgbClr val="B2B2B2">
                    <a:alpha val="10000"/>
                  </a:srgb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uk-UA"/>
            </a:p>
          </p:txBody>
        </p:sp>
        <p:sp>
          <p:nvSpPr>
            <p:cNvPr id="15" name="Freeform 65"/>
            <p:cNvSpPr>
              <a:spLocks/>
            </p:cNvSpPr>
            <p:nvPr userDrawn="1"/>
          </p:nvSpPr>
          <p:spPr bwMode="auto">
            <a:xfrm>
              <a:off x="8810624" y="195486"/>
              <a:ext cx="333375" cy="228600"/>
            </a:xfrm>
            <a:custGeom>
              <a:avLst/>
              <a:gdLst>
                <a:gd name="T0" fmla="*/ 6 w 89"/>
                <a:gd name="T1" fmla="*/ 1 h 60"/>
                <a:gd name="T2" fmla="*/ 6 w 89"/>
                <a:gd name="T3" fmla="*/ 0 h 60"/>
                <a:gd name="T4" fmla="*/ 0 w 89"/>
                <a:gd name="T5" fmla="*/ 0 h 60"/>
                <a:gd name="T6" fmla="*/ 0 w 89"/>
                <a:gd name="T7" fmla="*/ 1 h 60"/>
                <a:gd name="T8" fmla="*/ 60 w 89"/>
                <a:gd name="T9" fmla="*/ 60 h 60"/>
                <a:gd name="T10" fmla="*/ 89 w 89"/>
                <a:gd name="T11" fmla="*/ 52 h 60"/>
                <a:gd name="T12" fmla="*/ 89 w 89"/>
                <a:gd name="T13" fmla="*/ 45 h 60"/>
                <a:gd name="T14" fmla="*/ 60 w 89"/>
                <a:gd name="T15" fmla="*/ 54 h 60"/>
                <a:gd name="T16" fmla="*/ 6 w 89"/>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0">
                  <a:moveTo>
                    <a:pt x="6" y="1"/>
                  </a:moveTo>
                  <a:cubicBezTo>
                    <a:pt x="6" y="0"/>
                    <a:pt x="6" y="0"/>
                    <a:pt x="6" y="0"/>
                  </a:cubicBezTo>
                  <a:cubicBezTo>
                    <a:pt x="0" y="0"/>
                    <a:pt x="0" y="0"/>
                    <a:pt x="0" y="0"/>
                  </a:cubicBezTo>
                  <a:cubicBezTo>
                    <a:pt x="0" y="0"/>
                    <a:pt x="0" y="0"/>
                    <a:pt x="0" y="1"/>
                  </a:cubicBezTo>
                  <a:cubicBezTo>
                    <a:pt x="0" y="33"/>
                    <a:pt x="27" y="60"/>
                    <a:pt x="60" y="60"/>
                  </a:cubicBezTo>
                  <a:cubicBezTo>
                    <a:pt x="70" y="60"/>
                    <a:pt x="80" y="57"/>
                    <a:pt x="89" y="52"/>
                  </a:cubicBezTo>
                  <a:cubicBezTo>
                    <a:pt x="89" y="45"/>
                    <a:pt x="89" y="45"/>
                    <a:pt x="89" y="45"/>
                  </a:cubicBezTo>
                  <a:cubicBezTo>
                    <a:pt x="81" y="51"/>
                    <a:pt x="71" y="54"/>
                    <a:pt x="60" y="54"/>
                  </a:cubicBezTo>
                  <a:cubicBezTo>
                    <a:pt x="30" y="54"/>
                    <a:pt x="6" y="30"/>
                    <a:pt x="6" y="1"/>
                  </a:cubicBezTo>
                  <a:close/>
                </a:path>
              </a:pathLst>
            </a:custGeom>
            <a:gradFill flip="none" rotWithShape="1">
              <a:gsLst>
                <a:gs pos="0">
                  <a:srgbClr val="FFFFFF">
                    <a:alpha val="10000"/>
                  </a:srgbClr>
                </a:gs>
                <a:gs pos="100000">
                  <a:srgbClr val="B2B2B2">
                    <a:alpha val="10000"/>
                  </a:srgb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16" name="Oval 66"/>
            <p:cNvSpPr>
              <a:spLocks noChangeArrowheads="1"/>
            </p:cNvSpPr>
            <p:nvPr userDrawn="1"/>
          </p:nvSpPr>
          <p:spPr bwMode="auto">
            <a:xfrm>
              <a:off x="6850061" y="435199"/>
              <a:ext cx="136525" cy="133351"/>
            </a:xfrm>
            <a:prstGeom prst="ellipse">
              <a:avLst/>
            </a:prstGeom>
            <a:gradFill flip="none" rotWithShape="1">
              <a:gsLst>
                <a:gs pos="0">
                  <a:srgbClr val="FFFFFF">
                    <a:alpha val="10000"/>
                  </a:srgbClr>
                </a:gs>
                <a:gs pos="100000">
                  <a:srgbClr val="B2B2B2">
                    <a:alpha val="1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17" name="Freeform 67"/>
            <p:cNvSpPr>
              <a:spLocks noEditPoints="1"/>
            </p:cNvSpPr>
            <p:nvPr userDrawn="1"/>
          </p:nvSpPr>
          <p:spPr bwMode="auto">
            <a:xfrm>
              <a:off x="6827836" y="412974"/>
              <a:ext cx="177801" cy="177800"/>
            </a:xfrm>
            <a:custGeom>
              <a:avLst/>
              <a:gdLst>
                <a:gd name="T0" fmla="*/ 24 w 47"/>
                <a:gd name="T1" fmla="*/ 47 h 47"/>
                <a:gd name="T2" fmla="*/ 0 w 47"/>
                <a:gd name="T3" fmla="*/ 24 h 47"/>
                <a:gd name="T4" fmla="*/ 24 w 47"/>
                <a:gd name="T5" fmla="*/ 0 h 47"/>
                <a:gd name="T6" fmla="*/ 47 w 47"/>
                <a:gd name="T7" fmla="*/ 24 h 47"/>
                <a:gd name="T8" fmla="*/ 24 w 47"/>
                <a:gd name="T9" fmla="*/ 47 h 47"/>
                <a:gd name="T10" fmla="*/ 24 w 47"/>
                <a:gd name="T11" fmla="*/ 4 h 47"/>
                <a:gd name="T12" fmla="*/ 4 w 47"/>
                <a:gd name="T13" fmla="*/ 24 h 47"/>
                <a:gd name="T14" fmla="*/ 24 w 47"/>
                <a:gd name="T15" fmla="*/ 43 h 47"/>
                <a:gd name="T16" fmla="*/ 43 w 47"/>
                <a:gd name="T17" fmla="*/ 24 h 47"/>
                <a:gd name="T18" fmla="*/ 24 w 47"/>
                <a:gd name="T1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47"/>
                  </a:moveTo>
                  <a:cubicBezTo>
                    <a:pt x="11" y="47"/>
                    <a:pt x="0" y="37"/>
                    <a:pt x="0" y="24"/>
                  </a:cubicBezTo>
                  <a:cubicBezTo>
                    <a:pt x="0" y="11"/>
                    <a:pt x="11" y="0"/>
                    <a:pt x="24" y="0"/>
                  </a:cubicBezTo>
                  <a:cubicBezTo>
                    <a:pt x="37" y="0"/>
                    <a:pt x="47" y="11"/>
                    <a:pt x="47" y="24"/>
                  </a:cubicBezTo>
                  <a:cubicBezTo>
                    <a:pt x="47" y="37"/>
                    <a:pt x="37" y="47"/>
                    <a:pt x="24" y="47"/>
                  </a:cubicBezTo>
                  <a:close/>
                  <a:moveTo>
                    <a:pt x="24" y="4"/>
                  </a:moveTo>
                  <a:cubicBezTo>
                    <a:pt x="13" y="4"/>
                    <a:pt x="4" y="13"/>
                    <a:pt x="4" y="24"/>
                  </a:cubicBezTo>
                  <a:cubicBezTo>
                    <a:pt x="4" y="34"/>
                    <a:pt x="13" y="43"/>
                    <a:pt x="24" y="43"/>
                  </a:cubicBezTo>
                  <a:cubicBezTo>
                    <a:pt x="35" y="43"/>
                    <a:pt x="43" y="34"/>
                    <a:pt x="43" y="24"/>
                  </a:cubicBezTo>
                  <a:cubicBezTo>
                    <a:pt x="43" y="13"/>
                    <a:pt x="35" y="4"/>
                    <a:pt x="24" y="4"/>
                  </a:cubicBezTo>
                  <a:close/>
                </a:path>
              </a:pathLst>
            </a:custGeom>
            <a:solidFill>
              <a:srgbClr val="B2B2B2">
                <a:alpha val="11000"/>
              </a:srgbClr>
            </a:solidFill>
            <a:ln>
              <a:noFill/>
            </a:ln>
          </p:spPr>
          <p:txBody>
            <a:bodyPr vert="horz" wrap="square" lIns="91440" tIns="45720" rIns="91440" bIns="45720" numCol="1" anchor="t" anchorCtr="0" compatLnSpc="1">
              <a:prstTxWarp prst="textNoShape">
                <a:avLst/>
              </a:prstTxWarp>
            </a:bodyPr>
            <a:lstStyle/>
            <a:p>
              <a:endParaRPr lang="uk-UA"/>
            </a:p>
          </p:txBody>
        </p:sp>
      </p:grpSp>
      <p:sp>
        <p:nvSpPr>
          <p:cNvPr id="2" name="Title Placeholder 1"/>
          <p:cNvSpPr>
            <a:spLocks noGrp="1"/>
          </p:cNvSpPr>
          <p:nvPr>
            <p:ph type="title"/>
          </p:nvPr>
        </p:nvSpPr>
        <p:spPr>
          <a:xfrm>
            <a:off x="457200" y="205979"/>
            <a:ext cx="4474840" cy="612887"/>
          </a:xfrm>
          <a:prstGeom prst="rect">
            <a:avLst/>
          </a:prstGeom>
        </p:spPr>
        <p:txBody>
          <a:bodyPr vert="horz" lIns="91440" tIns="45720" rIns="91440" bIns="45720" rtlCol="0" anchor="ctr">
            <a:normAutofit/>
          </a:bodyPr>
          <a:lstStyle/>
          <a:p>
            <a:r>
              <a:rPr lang="en-US" dirty="0"/>
              <a:t>Slide </a:t>
            </a:r>
            <a:r>
              <a:rPr lang="en-US" b="1" dirty="0"/>
              <a:t>Title</a:t>
            </a:r>
            <a:endParaRPr lang="uk-UA" dirty="0"/>
          </a:p>
        </p:txBody>
      </p:sp>
      <p:grpSp>
        <p:nvGrpSpPr>
          <p:cNvPr id="21" name="Group 20"/>
          <p:cNvGrpSpPr/>
          <p:nvPr userDrawn="1"/>
        </p:nvGrpSpPr>
        <p:grpSpPr>
          <a:xfrm>
            <a:off x="8769949" y="4749443"/>
            <a:ext cx="315357" cy="315357"/>
            <a:chOff x="7728278" y="1620599"/>
            <a:chExt cx="120377" cy="120377"/>
          </a:xfrm>
        </p:grpSpPr>
        <p:sp>
          <p:nvSpPr>
            <p:cNvPr id="19" name="Oval 66"/>
            <p:cNvSpPr>
              <a:spLocks noChangeArrowheads="1"/>
            </p:cNvSpPr>
            <p:nvPr userDrawn="1"/>
          </p:nvSpPr>
          <p:spPr bwMode="auto">
            <a:xfrm>
              <a:off x="7743325" y="1635646"/>
              <a:ext cx="92432" cy="90282"/>
            </a:xfrm>
            <a:prstGeom prst="ellipse">
              <a:avLst/>
            </a:prstGeom>
            <a:gradFill flip="none" rotWithShape="1">
              <a:gsLst>
                <a:gs pos="0">
                  <a:srgbClr val="FFFFFF">
                    <a:alpha val="10000"/>
                  </a:srgbClr>
                </a:gs>
                <a:gs pos="100000">
                  <a:srgbClr val="B2B2B2">
                    <a:alpha val="1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20" name="Freeform 67"/>
            <p:cNvSpPr>
              <a:spLocks noEditPoints="1"/>
            </p:cNvSpPr>
            <p:nvPr userDrawn="1"/>
          </p:nvSpPr>
          <p:spPr bwMode="auto">
            <a:xfrm>
              <a:off x="7728278" y="1620599"/>
              <a:ext cx="120377" cy="120377"/>
            </a:xfrm>
            <a:custGeom>
              <a:avLst/>
              <a:gdLst>
                <a:gd name="T0" fmla="*/ 24 w 47"/>
                <a:gd name="T1" fmla="*/ 47 h 47"/>
                <a:gd name="T2" fmla="*/ 0 w 47"/>
                <a:gd name="T3" fmla="*/ 24 h 47"/>
                <a:gd name="T4" fmla="*/ 24 w 47"/>
                <a:gd name="T5" fmla="*/ 0 h 47"/>
                <a:gd name="T6" fmla="*/ 47 w 47"/>
                <a:gd name="T7" fmla="*/ 24 h 47"/>
                <a:gd name="T8" fmla="*/ 24 w 47"/>
                <a:gd name="T9" fmla="*/ 47 h 47"/>
                <a:gd name="T10" fmla="*/ 24 w 47"/>
                <a:gd name="T11" fmla="*/ 4 h 47"/>
                <a:gd name="T12" fmla="*/ 4 w 47"/>
                <a:gd name="T13" fmla="*/ 24 h 47"/>
                <a:gd name="T14" fmla="*/ 24 w 47"/>
                <a:gd name="T15" fmla="*/ 43 h 47"/>
                <a:gd name="T16" fmla="*/ 43 w 47"/>
                <a:gd name="T17" fmla="*/ 24 h 47"/>
                <a:gd name="T18" fmla="*/ 24 w 47"/>
                <a:gd name="T1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47"/>
                  </a:moveTo>
                  <a:cubicBezTo>
                    <a:pt x="11" y="47"/>
                    <a:pt x="0" y="37"/>
                    <a:pt x="0" y="24"/>
                  </a:cubicBezTo>
                  <a:cubicBezTo>
                    <a:pt x="0" y="11"/>
                    <a:pt x="11" y="0"/>
                    <a:pt x="24" y="0"/>
                  </a:cubicBezTo>
                  <a:cubicBezTo>
                    <a:pt x="37" y="0"/>
                    <a:pt x="47" y="11"/>
                    <a:pt x="47" y="24"/>
                  </a:cubicBezTo>
                  <a:cubicBezTo>
                    <a:pt x="47" y="37"/>
                    <a:pt x="37" y="47"/>
                    <a:pt x="24" y="47"/>
                  </a:cubicBezTo>
                  <a:close/>
                  <a:moveTo>
                    <a:pt x="24" y="4"/>
                  </a:moveTo>
                  <a:cubicBezTo>
                    <a:pt x="13" y="4"/>
                    <a:pt x="4" y="13"/>
                    <a:pt x="4" y="24"/>
                  </a:cubicBezTo>
                  <a:cubicBezTo>
                    <a:pt x="4" y="34"/>
                    <a:pt x="13" y="43"/>
                    <a:pt x="24" y="43"/>
                  </a:cubicBezTo>
                  <a:cubicBezTo>
                    <a:pt x="35" y="43"/>
                    <a:pt x="43" y="34"/>
                    <a:pt x="43" y="24"/>
                  </a:cubicBezTo>
                  <a:cubicBezTo>
                    <a:pt x="43" y="13"/>
                    <a:pt x="35" y="4"/>
                    <a:pt x="24" y="4"/>
                  </a:cubicBezTo>
                  <a:close/>
                </a:path>
              </a:pathLst>
            </a:custGeom>
            <a:solidFill>
              <a:srgbClr val="B2B2B2">
                <a:alpha val="11000"/>
              </a:srgbClr>
            </a:solidFill>
            <a:ln>
              <a:noFill/>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795264049"/>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68" r:id="rId3"/>
    <p:sldLayoutId id="2147483671" r:id="rId4"/>
    <p:sldLayoutId id="2147483669" r:id="rId5"/>
    <p:sldLayoutId id="2147483670" r:id="rId6"/>
    <p:sldLayoutId id="2147483651" r:id="rId7"/>
    <p:sldLayoutId id="2147483652" r:id="rId8"/>
    <p:sldLayoutId id="2147483662" r:id="rId9"/>
    <p:sldLayoutId id="2147483653" r:id="rId10"/>
    <p:sldLayoutId id="2147483654" r:id="rId11"/>
    <p:sldLayoutId id="2147483667" r:id="rId12"/>
    <p:sldLayoutId id="2147483661" r:id="rId13"/>
    <p:sldLayoutId id="2147483660" r:id="rId14"/>
    <p:sldLayoutId id="2147483656" r:id="rId15"/>
    <p:sldLayoutId id="2147483659" r:id="rId16"/>
    <p:sldLayoutId id="2147483663" r:id="rId17"/>
    <p:sldLayoutId id="2147483664" r:id="rId18"/>
    <p:sldLayoutId id="2147483665" r:id="rId19"/>
    <p:sldLayoutId id="2147483666" r:id="rId20"/>
    <p:sldLayoutId id="2147483657" r:id="rId21"/>
    <p:sldLayoutId id="2147483658" r:id="rId22"/>
  </p:sldLayoutIdLst>
  <p:txStyles>
    <p:titleStyle>
      <a:lvl1pPr algn="l" defTabSz="914400" rtl="0" eaLnBrk="1" latinLnBrk="0" hangingPunct="1">
        <a:spcBef>
          <a:spcPct val="0"/>
        </a:spcBef>
        <a:buNone/>
        <a:defRPr sz="1800" kern="1200">
          <a:solidFill>
            <a:srgbClr val="FFFF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a:t>About </a:t>
            </a:r>
            <a:r>
              <a:rPr lang="en-US" b="1" dirty="0"/>
              <a:t>Us</a:t>
            </a:r>
            <a:endParaRPr lang="uk-UA" b="1" dirty="0"/>
          </a:p>
        </p:txBody>
      </p:sp>
      <p:sp>
        <p:nvSpPr>
          <p:cNvPr id="38" name="Date Placeholder 37"/>
          <p:cNvSpPr>
            <a:spLocks noGrp="1"/>
          </p:cNvSpPr>
          <p:nvPr>
            <p:ph type="dt" sz="half" idx="14"/>
          </p:nvPr>
        </p:nvSpPr>
        <p:spPr/>
        <p:txBody>
          <a:bodyPr/>
          <a:lstStyle/>
          <a:p>
            <a:r>
              <a:rPr lang="en-US" dirty="0">
                <a:solidFill>
                  <a:srgbClr val="175B41"/>
                </a:solidFill>
                <a:latin typeface="+mj-lt"/>
              </a:rPr>
              <a:t>214.544.4000</a:t>
            </a:r>
            <a:endParaRPr lang="uk-UA" dirty="0">
              <a:solidFill>
                <a:srgbClr val="175B41"/>
              </a:solidFill>
              <a:latin typeface="+mj-lt"/>
            </a:endParaRPr>
          </a:p>
        </p:txBody>
      </p:sp>
      <p:sp>
        <p:nvSpPr>
          <p:cNvPr id="39" name="Footer Placeholder 38"/>
          <p:cNvSpPr>
            <a:spLocks noGrp="1"/>
          </p:cNvSpPr>
          <p:nvPr>
            <p:ph type="ftr" sz="quarter" idx="15"/>
          </p:nvPr>
        </p:nvSpPr>
        <p:spPr/>
        <p:txBody>
          <a:bodyPr/>
          <a:lstStyle/>
          <a:p>
            <a:r>
              <a:rPr lang="en-US" dirty="0">
                <a:latin typeface="+mj-lt"/>
              </a:rPr>
              <a:t>www.abernathy-law.com</a:t>
            </a:r>
            <a:endParaRPr lang="uk-UA" dirty="0">
              <a:latin typeface="+mj-lt"/>
            </a:endParaRPr>
          </a:p>
        </p:txBody>
      </p:sp>
      <p:sp>
        <p:nvSpPr>
          <p:cNvPr id="40" name="Slide Number Placeholder 39"/>
          <p:cNvSpPr>
            <a:spLocks noGrp="1"/>
          </p:cNvSpPr>
          <p:nvPr>
            <p:ph type="sldNum" sz="quarter" idx="16"/>
          </p:nvPr>
        </p:nvSpPr>
        <p:spPr/>
        <p:txBody>
          <a:bodyPr/>
          <a:lstStyle/>
          <a:p>
            <a:fld id="{5A12E19C-F0D7-470F-8E3A-FEF858791E3B}" type="slidenum">
              <a:rPr lang="uk-UA" smtClean="0"/>
              <a:pPr/>
              <a:t>1</a:t>
            </a:fld>
            <a:endParaRPr lang="uk-UA"/>
          </a:p>
        </p:txBody>
      </p:sp>
      <p:sp>
        <p:nvSpPr>
          <p:cNvPr id="46" name="Content Placeholder 45"/>
          <p:cNvSpPr>
            <a:spLocks noGrp="1"/>
          </p:cNvSpPr>
          <p:nvPr>
            <p:ph sz="quarter" idx="19"/>
          </p:nvPr>
        </p:nvSpPr>
        <p:spPr/>
        <p:txBody>
          <a:bodyPr>
            <a:normAutofit/>
          </a:bodyPr>
          <a:lstStyle/>
          <a:p>
            <a:r>
              <a:rPr lang="en-US" sz="1200" dirty="0"/>
              <a:t>Chad Timmons</a:t>
            </a:r>
          </a:p>
          <a:p>
            <a:r>
              <a:rPr lang="en-US" sz="1200" dirty="0"/>
              <a:t>Angie Sander</a:t>
            </a:r>
          </a:p>
          <a:p>
            <a:r>
              <a:rPr lang="en-US" sz="1200" dirty="0"/>
              <a:t>Abernathy, Roeder, Boyd &amp; Hullett, P.C.</a:t>
            </a:r>
          </a:p>
          <a:p>
            <a:r>
              <a:rPr lang="en-US" sz="1200" dirty="0"/>
              <a:t>1700 Redbud Blvd., Suite 300</a:t>
            </a:r>
          </a:p>
          <a:p>
            <a:r>
              <a:rPr lang="en-US" sz="1200" dirty="0"/>
              <a:t>McKinney, Texas 75069</a:t>
            </a:r>
          </a:p>
        </p:txBody>
      </p:sp>
      <p:sp>
        <p:nvSpPr>
          <p:cNvPr id="48" name="Text Placeholder 47"/>
          <p:cNvSpPr>
            <a:spLocks noGrp="1"/>
          </p:cNvSpPr>
          <p:nvPr>
            <p:ph type="body" sz="quarter" idx="20"/>
          </p:nvPr>
        </p:nvSpPr>
        <p:spPr>
          <a:xfrm>
            <a:off x="5292271" y="1333553"/>
            <a:ext cx="3383417" cy="358775"/>
          </a:xfrm>
        </p:spPr>
        <p:txBody>
          <a:bodyPr>
            <a:noAutofit/>
          </a:bodyPr>
          <a:lstStyle/>
          <a:p>
            <a:r>
              <a:rPr lang="en-US" sz="1800" dirty="0"/>
              <a:t>Title IX – Decision Makers + Appeals</a:t>
            </a:r>
            <a:endParaRPr lang="uk-UA" sz="1800" dirty="0">
              <a:solidFill>
                <a:schemeClr val="tx2"/>
              </a:solidFill>
              <a:latin typeface="+mj-lt"/>
            </a:endParaRPr>
          </a:p>
        </p:txBody>
      </p:sp>
      <p:grpSp>
        <p:nvGrpSpPr>
          <p:cNvPr id="2" name="Group 1"/>
          <p:cNvGrpSpPr/>
          <p:nvPr/>
        </p:nvGrpSpPr>
        <p:grpSpPr>
          <a:xfrm>
            <a:off x="5364088" y="2016000"/>
            <a:ext cx="3168352" cy="41101"/>
            <a:chOff x="5364088" y="2016000"/>
            <a:chExt cx="3168352" cy="41101"/>
          </a:xfrm>
        </p:grpSpPr>
        <p:cxnSp>
          <p:nvCxnSpPr>
            <p:cNvPr id="50" name="Straight Connector 49"/>
            <p:cNvCxnSpPr/>
            <p:nvPr/>
          </p:nvCxnSpPr>
          <p:spPr>
            <a:xfrm>
              <a:off x="5364088" y="2016000"/>
              <a:ext cx="3168352" cy="0"/>
            </a:xfrm>
            <a:prstGeom prst="line">
              <a:avLst/>
            </a:prstGeom>
            <a:ln w="3175" cmpd="sng">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64088" y="2057101"/>
              <a:ext cx="3168352" cy="0"/>
            </a:xfrm>
            <a:prstGeom prst="line">
              <a:avLst/>
            </a:prstGeom>
            <a:ln w="3175" cmpd="sng">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Placeholder 3"/>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l="-259" r="-235"/>
          <a:stretch/>
        </p:blipFill>
        <p:spPr>
          <a:xfrm>
            <a:off x="827584" y="1733343"/>
            <a:ext cx="3816423" cy="1907913"/>
          </a:xfrm>
        </p:spPr>
      </p:pic>
    </p:spTree>
    <p:extLst>
      <p:ext uri="{BB962C8B-B14F-4D97-AF65-F5344CB8AC3E}">
        <p14:creationId xmlns:p14="http://schemas.microsoft.com/office/powerpoint/2010/main" val="4039360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Jurisdiction</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10</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059583"/>
            <a:ext cx="8207375" cy="36619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buFont typeface="Arial" panose="020B0604020202020204" pitchFamily="34" charset="0"/>
              <a:buChar char="•"/>
            </a:pPr>
            <a:r>
              <a:rPr lang="en-US" sz="2400" dirty="0">
                <a:solidFill>
                  <a:srgbClr val="1B5A41"/>
                </a:solidFill>
              </a:rPr>
              <a:t>The Decision Makers have jurisdiction over Title IX claims that are within the </a:t>
            </a:r>
            <a:r>
              <a:rPr lang="en-US" sz="2400" b="1" dirty="0">
                <a:solidFill>
                  <a:srgbClr val="1B5A41"/>
                </a:solidFill>
              </a:rPr>
              <a:t>“Education program or activity” </a:t>
            </a:r>
            <a:r>
              <a:rPr lang="en-US" sz="2400" dirty="0">
                <a:solidFill>
                  <a:srgbClr val="1B5A41"/>
                </a:solidFill>
              </a:rPr>
              <a:t>of the College. This</a:t>
            </a:r>
            <a:r>
              <a:rPr lang="en-US" sz="2400" b="1" dirty="0">
                <a:solidFill>
                  <a:srgbClr val="1B5A41"/>
                </a:solidFill>
              </a:rPr>
              <a:t> </a:t>
            </a:r>
            <a:r>
              <a:rPr lang="en-US" sz="2400" dirty="0">
                <a:solidFill>
                  <a:srgbClr val="1B5A41"/>
                </a:solidFill>
              </a:rPr>
              <a:t>includes situations over which the College exercises substantial control.</a:t>
            </a:r>
          </a:p>
          <a:p>
            <a:pPr lvl="1" algn="just">
              <a:buFont typeface="Arial" panose="020B0604020202020204" pitchFamily="34" charset="0"/>
              <a:buChar char="•"/>
            </a:pPr>
            <a:r>
              <a:rPr lang="en-US" sz="2400" dirty="0">
                <a:solidFill>
                  <a:srgbClr val="1B5A41"/>
                </a:solidFill>
              </a:rPr>
              <a:t>Substantial control over activities includes field trips, academic conferences, or other school-sponsored travel. Substantial control also applies to College-owned buildings.</a:t>
            </a:r>
          </a:p>
        </p:txBody>
      </p:sp>
    </p:spTree>
    <p:extLst>
      <p:ext uri="{BB962C8B-B14F-4D97-AF65-F5344CB8AC3E}">
        <p14:creationId xmlns:p14="http://schemas.microsoft.com/office/powerpoint/2010/main" val="18043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Impartiality	</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uk-UA" sz="1100" dirty="0"/>
          </a:p>
          <a:p>
            <a:endParaRPr lang="en-US" dirty="0"/>
          </a:p>
        </p:txBody>
      </p:sp>
      <p:sp>
        <p:nvSpPr>
          <p:cNvPr id="5" name="AutoShape 2" descr="Impartiality Policy | Celab Lt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Arbitrator Appointment - International Arbitr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03325"/>
            <a:ext cx="8218488"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84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Impartiality	</a:t>
            </a:r>
          </a:p>
        </p:txBody>
      </p:sp>
      <p:sp>
        <p:nvSpPr>
          <p:cNvPr id="3" name="Text Placeholder 2"/>
          <p:cNvSpPr>
            <a:spLocks noGrp="1"/>
          </p:cNvSpPr>
          <p:nvPr>
            <p:ph type="body" sz="quarter" idx="17"/>
          </p:nvPr>
        </p:nvSpPr>
        <p:spPr/>
        <p:txBody>
          <a:bodyPr/>
          <a:lstStyle/>
          <a:p>
            <a:r>
              <a:rPr lang="en-US" dirty="0"/>
              <a:t>Abernathy, Roeder, Boyd &amp; Hullett, P.C.</a:t>
            </a:r>
          </a:p>
        </p:txBody>
      </p:sp>
      <p:sp>
        <p:nvSpPr>
          <p:cNvPr id="6" name="Content Placeholder 5"/>
          <p:cNvSpPr>
            <a:spLocks noGrp="1"/>
          </p:cNvSpPr>
          <p:nvPr>
            <p:ph sz="quarter" idx="19"/>
          </p:nvPr>
        </p:nvSpPr>
        <p:spPr>
          <a:xfrm>
            <a:off x="4283968" y="1203324"/>
            <a:ext cx="4391719" cy="3240633"/>
          </a:xfrm>
        </p:spPr>
        <p:txBody>
          <a:bodyPr>
            <a:normAutofit fontScale="92500" lnSpcReduction="10000"/>
          </a:bodyPr>
          <a:lstStyle/>
          <a:p>
            <a:r>
              <a:rPr lang="en-US" sz="2100" dirty="0">
                <a:solidFill>
                  <a:srgbClr val="175B41"/>
                </a:solidFill>
              </a:rPr>
              <a:t>What does it mean to be Impartial?</a:t>
            </a:r>
          </a:p>
          <a:p>
            <a:pPr lvl="1" algn="just"/>
            <a:r>
              <a:rPr lang="en-US" sz="2100" dirty="0">
                <a:solidFill>
                  <a:srgbClr val="175B41"/>
                </a:solidFill>
              </a:rPr>
              <a:t>Decisions should be based on </a:t>
            </a:r>
            <a:r>
              <a:rPr lang="en-US" sz="2100" b="1" dirty="0">
                <a:solidFill>
                  <a:srgbClr val="175B41"/>
                </a:solidFill>
              </a:rPr>
              <a:t>objective criteria</a:t>
            </a:r>
            <a:r>
              <a:rPr lang="en-US" sz="2100" dirty="0">
                <a:solidFill>
                  <a:srgbClr val="175B41"/>
                </a:solidFill>
              </a:rPr>
              <a:t>, rather than on the basis of bias, prejudice, or preferring the benefit to one person over another for improper reasons.</a:t>
            </a:r>
          </a:p>
          <a:p>
            <a:pPr lvl="1" algn="just"/>
            <a:r>
              <a:rPr lang="en-US" sz="2100" dirty="0">
                <a:solidFill>
                  <a:srgbClr val="175B41"/>
                </a:solidFill>
              </a:rPr>
              <a:t>Treat all parties equally.</a:t>
            </a:r>
          </a:p>
          <a:p>
            <a:pPr lvl="1" algn="just"/>
            <a:r>
              <a:rPr lang="en-US" sz="2100" dirty="0">
                <a:solidFill>
                  <a:srgbClr val="175B41"/>
                </a:solidFill>
              </a:rPr>
              <a:t>Keep an open mind until you have all the facts to make a decision.</a:t>
            </a:r>
          </a:p>
          <a:p>
            <a:pPr lvl="1"/>
            <a:endParaRPr lang="en-US" dirty="0"/>
          </a:p>
        </p:txBody>
      </p:sp>
      <p:pic>
        <p:nvPicPr>
          <p:cNvPr id="3074" name="Picture 2" descr="Neutrality &amp; Impartiality – An Ombuds Standard of Practi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7" y="1347614"/>
            <a:ext cx="347435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6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pic>
        <p:nvPicPr>
          <p:cNvPr id="4098" name="Picture 2" descr="Session 2: Reading: 3 Fact, opinion and bias - OpenLearn - Ope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75606"/>
            <a:ext cx="7216309" cy="291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89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sp>
        <p:nvSpPr>
          <p:cNvPr id="4" name="Content Placeholder 3"/>
          <p:cNvSpPr>
            <a:spLocks noGrp="1"/>
          </p:cNvSpPr>
          <p:nvPr>
            <p:ph idx="4294967295"/>
          </p:nvPr>
        </p:nvSpPr>
        <p:spPr>
          <a:xfrm>
            <a:off x="179512" y="1203598"/>
            <a:ext cx="4427984" cy="3312368"/>
          </a:xfrm>
        </p:spPr>
        <p:txBody>
          <a:bodyPr>
            <a:normAutofit/>
          </a:bodyPr>
          <a:lstStyle/>
          <a:p>
            <a:pPr algn="just"/>
            <a:r>
              <a:rPr lang="en-US" sz="2000" dirty="0">
                <a:solidFill>
                  <a:srgbClr val="175B41"/>
                </a:solidFill>
              </a:rPr>
              <a:t>As a Decision Maker you have no sides other than in the integrity of the process.</a:t>
            </a:r>
          </a:p>
          <a:p>
            <a:pPr algn="just"/>
            <a:r>
              <a:rPr lang="en-US" sz="2000" dirty="0">
                <a:solidFill>
                  <a:srgbClr val="175B41"/>
                </a:solidFill>
              </a:rPr>
              <a:t>Everyone has biases, but as a Decision Maker, you must learn to recognize what those biases are, and ensure they do not influence your decision making.</a:t>
            </a:r>
          </a:p>
          <a:p>
            <a:r>
              <a:rPr lang="en-US" sz="2000" dirty="0">
                <a:solidFill>
                  <a:srgbClr val="175B41"/>
                </a:solidFill>
              </a:rPr>
              <a:t>Be aware of implicit bias</a:t>
            </a:r>
            <a:r>
              <a:rPr lang="en-US" sz="1800" dirty="0">
                <a:solidFill>
                  <a:srgbClr val="175B41"/>
                </a:solidFill>
              </a:rPr>
              <a:t>.</a:t>
            </a:r>
          </a:p>
        </p:txBody>
      </p:sp>
      <p:pic>
        <p:nvPicPr>
          <p:cNvPr id="6146" name="Picture 2" descr="When words used in a disciplinary report suggest implicit bias ..."/>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rcRect t="18240" b="18240"/>
          <a:stretch>
            <a:fillRect/>
          </a:stretch>
        </p:blipFill>
        <p:spPr bwMode="auto">
          <a:xfrm>
            <a:off x="4715248" y="1203598"/>
            <a:ext cx="396044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6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4" name="Content Placeholder 3"/>
          <p:cNvSpPr>
            <a:spLocks noGrp="1"/>
          </p:cNvSpPr>
          <p:nvPr>
            <p:ph idx="1"/>
          </p:nvPr>
        </p:nvSpPr>
        <p:spPr/>
        <p:txBody>
          <a:bodyPr/>
          <a:lstStyle/>
          <a:p>
            <a:pPr algn="just"/>
            <a:r>
              <a:rPr lang="en-US" sz="2400" dirty="0">
                <a:solidFill>
                  <a:srgbClr val="175B41"/>
                </a:solidFill>
              </a:rPr>
              <a:t>Does past advocacy for a survivor’s rights group or respondent’s right group show a bias?</a:t>
            </a:r>
          </a:p>
          <a:p>
            <a:pPr algn="just"/>
            <a:r>
              <a:rPr lang="en-US" sz="2400" dirty="0">
                <a:solidFill>
                  <a:srgbClr val="175B41"/>
                </a:solidFill>
              </a:rPr>
              <a:t>Does prior work as a victim advocate show a bias?</a:t>
            </a:r>
          </a:p>
          <a:p>
            <a:pPr algn="just"/>
            <a:r>
              <a:rPr lang="en-US" sz="2400" dirty="0">
                <a:solidFill>
                  <a:srgbClr val="175B41"/>
                </a:solidFill>
              </a:rPr>
              <a:t>Do past statements or social media statements show a bias?</a:t>
            </a:r>
          </a:p>
          <a:p>
            <a:pPr lvl="1" algn="just"/>
            <a:r>
              <a:rPr lang="en-US" sz="2000" dirty="0">
                <a:solidFill>
                  <a:srgbClr val="175B41"/>
                </a:solidFill>
              </a:rPr>
              <a:t>Politics</a:t>
            </a:r>
          </a:p>
          <a:p>
            <a:pPr lvl="1" algn="just"/>
            <a:r>
              <a:rPr lang="en-US" sz="2000" dirty="0">
                <a:solidFill>
                  <a:srgbClr val="175B41"/>
                </a:solidFill>
              </a:rPr>
              <a:t>Hot button issues: Women’s rights, trans’ rights, racial issues, etc.</a:t>
            </a:r>
            <a:endParaRPr lang="en-US" sz="2400" dirty="0">
              <a:solidFill>
                <a:srgbClr val="175B41"/>
              </a:solidFill>
            </a:endParaRPr>
          </a:p>
          <a:p>
            <a:endParaRPr lang="en-US" dirty="0"/>
          </a:p>
          <a:p>
            <a:endParaRPr lang="en-US" dirty="0"/>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dirty="0"/>
          </a:p>
        </p:txBody>
      </p:sp>
    </p:spTree>
    <p:extLst>
      <p:ext uri="{BB962C8B-B14F-4D97-AF65-F5344CB8AC3E}">
        <p14:creationId xmlns:p14="http://schemas.microsoft.com/office/powerpoint/2010/main" val="320413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dirty="0"/>
          </a:p>
        </p:txBody>
      </p:sp>
      <p:sp>
        <p:nvSpPr>
          <p:cNvPr id="4" name="Content Placeholder 3"/>
          <p:cNvSpPr>
            <a:spLocks noGrp="1"/>
          </p:cNvSpPr>
          <p:nvPr>
            <p:ph idx="4294967295"/>
          </p:nvPr>
        </p:nvSpPr>
        <p:spPr>
          <a:xfrm>
            <a:off x="0" y="1203325"/>
            <a:ext cx="8229600" cy="3390900"/>
          </a:xfrm>
        </p:spPr>
        <p:txBody>
          <a:bodyPr/>
          <a:lstStyle/>
          <a:p>
            <a:endParaRPr lang="en-US" dirty="0"/>
          </a:p>
          <a:p>
            <a:endParaRPr lang="en-US" dirty="0"/>
          </a:p>
        </p:txBody>
      </p:sp>
      <p:sp>
        <p:nvSpPr>
          <p:cNvPr id="10" name="Rectangle 9"/>
          <p:cNvSpPr/>
          <p:nvPr/>
        </p:nvSpPr>
        <p:spPr>
          <a:xfrm>
            <a:off x="447928" y="1203325"/>
            <a:ext cx="3960440" cy="3170099"/>
          </a:xfrm>
          <a:prstGeom prst="rect">
            <a:avLst/>
          </a:prstGeom>
        </p:spPr>
        <p:txBody>
          <a:bodyPr wrap="square">
            <a:spAutoFit/>
          </a:bodyPr>
          <a:lstStyle/>
          <a:p>
            <a:pPr>
              <a:spcAft>
                <a:spcPts val="800"/>
              </a:spcAft>
            </a:pPr>
            <a:r>
              <a:rPr lang="en-US" sz="2800" dirty="0">
                <a:solidFill>
                  <a:srgbClr val="175B41"/>
                </a:solidFill>
              </a:rPr>
              <a:t>Examples of Bias</a:t>
            </a:r>
          </a:p>
          <a:p>
            <a:pPr marL="285750" indent="-285750" algn="just">
              <a:spcAft>
                <a:spcPts val="600"/>
              </a:spcAft>
              <a:buFont typeface="Arial" panose="020B0604020202020204" pitchFamily="34" charset="0"/>
              <a:buChar char="•"/>
            </a:pPr>
            <a:r>
              <a:rPr lang="en-US" dirty="0">
                <a:solidFill>
                  <a:srgbClr val="175B41"/>
                </a:solidFill>
              </a:rPr>
              <a:t>When the Decision Maker may have already heard from a witness in a prior case and made a credibility determination without knowing all the facts.</a:t>
            </a:r>
          </a:p>
          <a:p>
            <a:pPr marL="285750" indent="-285750" algn="just">
              <a:buFont typeface="Arial" panose="020B0604020202020204" pitchFamily="34" charset="0"/>
              <a:buChar char="•"/>
            </a:pPr>
            <a:r>
              <a:rPr lang="en-US" dirty="0">
                <a:solidFill>
                  <a:srgbClr val="175B41"/>
                </a:solidFill>
              </a:rPr>
              <a:t>When the Investigator shares his or her own views with the decision maker outside of the investigation report.</a:t>
            </a:r>
          </a:p>
        </p:txBody>
      </p:sp>
      <p:pic>
        <p:nvPicPr>
          <p:cNvPr id="5122" name="Picture 2" descr="How to Recognize and Avoid Unconscious Bias During the Recruitment ..."/>
          <p:cNvPicPr>
            <a:picLocks noGrp="1" noChangeAspect="1" noChangeArrowheads="1"/>
          </p:cNvPicPr>
          <p:nvPr>
            <p:ph type="pic" sz="quarter" idx="19"/>
          </p:nvPr>
        </p:nvPicPr>
        <p:blipFill>
          <a:blip r:embed="rId2" cstate="print">
            <a:extLst>
              <a:ext uri="{28A0092B-C50C-407E-A947-70E740481C1C}">
                <a14:useLocalDpi xmlns:a14="http://schemas.microsoft.com/office/drawing/2010/main" val="0"/>
              </a:ext>
            </a:extLst>
          </a:blip>
          <a:srcRect t="2265" b="2265"/>
          <a:stretch>
            <a:fillRect/>
          </a:stretch>
        </p:blipFill>
        <p:spPr bwMode="auto">
          <a:xfrm>
            <a:off x="4856296" y="1451290"/>
            <a:ext cx="396044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52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t>
            </a:r>
          </a:p>
        </p:txBody>
      </p:sp>
      <p:sp>
        <p:nvSpPr>
          <p:cNvPr id="6" name="Content Placeholder 5"/>
          <p:cNvSpPr>
            <a:spLocks noGrp="1"/>
          </p:cNvSpPr>
          <p:nvPr>
            <p:ph idx="1"/>
          </p:nvPr>
        </p:nvSpPr>
        <p:spPr/>
        <p:txBody>
          <a:bodyPr>
            <a:normAutofit/>
          </a:bodyPr>
          <a:lstStyle/>
          <a:p>
            <a:pPr marL="0" indent="0">
              <a:buNone/>
            </a:pPr>
            <a:r>
              <a:rPr lang="en-US" sz="3200" dirty="0">
                <a:solidFill>
                  <a:srgbClr val="175B41"/>
                </a:solidFill>
              </a:rPr>
              <a:t>Ways to avoid bias:</a:t>
            </a:r>
          </a:p>
          <a:p>
            <a:r>
              <a:rPr lang="en-US" sz="3200" dirty="0">
                <a:solidFill>
                  <a:srgbClr val="175B41"/>
                </a:solidFill>
              </a:rPr>
              <a:t>Keep an open mind as a Decision Maker;</a:t>
            </a:r>
          </a:p>
          <a:p>
            <a:r>
              <a:rPr lang="en-US" sz="3200" dirty="0">
                <a:solidFill>
                  <a:srgbClr val="175B41"/>
                </a:solidFill>
              </a:rPr>
              <a:t>Objectively review the investigative reports;</a:t>
            </a:r>
          </a:p>
          <a:p>
            <a:r>
              <a:rPr lang="en-US" sz="3200" dirty="0">
                <a:solidFill>
                  <a:srgbClr val="175B41"/>
                </a:solidFill>
              </a:rPr>
              <a:t>Remember that each case is unique.</a:t>
            </a:r>
          </a:p>
          <a:p>
            <a:endParaRPr lang="en-US" dirty="0"/>
          </a:p>
          <a:p>
            <a:endParaRPr lang="en-US" dirty="0"/>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spTree>
    <p:extLst>
      <p:ext uri="{BB962C8B-B14F-4D97-AF65-F5344CB8AC3E}">
        <p14:creationId xmlns:p14="http://schemas.microsoft.com/office/powerpoint/2010/main" val="586248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 Avoiding Sex Stereotypes	</a:t>
            </a:r>
          </a:p>
        </p:txBody>
      </p:sp>
      <p:sp>
        <p:nvSpPr>
          <p:cNvPr id="3" name="Text Placeholder 2"/>
          <p:cNvSpPr>
            <a:spLocks noGrp="1"/>
          </p:cNvSpPr>
          <p:nvPr>
            <p:ph type="body" sz="quarter" idx="17"/>
          </p:nvPr>
        </p:nvSpPr>
        <p:spPr/>
        <p:txBody>
          <a:bodyPr>
            <a:normAutofit fontScale="25000" lnSpcReduction="20000"/>
          </a:bodyPr>
          <a:lstStyle/>
          <a:p>
            <a:endParaRPr lang="en-US" dirty="0"/>
          </a:p>
          <a:p>
            <a:endParaRPr lang="en-US" dirty="0"/>
          </a:p>
          <a:p>
            <a:endParaRPr lang="en-US" sz="2500" dirty="0"/>
          </a:p>
          <a:p>
            <a:r>
              <a:rPr lang="en-US" sz="4000" dirty="0"/>
              <a:t>Abernathy, Roeder, Boyd &amp; Hullett, P.C.</a:t>
            </a:r>
          </a:p>
          <a:p>
            <a:endParaRPr lang="en-US" sz="4000" dirty="0"/>
          </a:p>
          <a:p>
            <a:endParaRPr lang="en-US" sz="4000" dirty="0"/>
          </a:p>
        </p:txBody>
      </p:sp>
      <p:sp>
        <p:nvSpPr>
          <p:cNvPr id="4" name="Content Placeholder 3"/>
          <p:cNvSpPr>
            <a:spLocks noGrp="1"/>
          </p:cNvSpPr>
          <p:nvPr>
            <p:ph idx="4294967295"/>
          </p:nvPr>
        </p:nvSpPr>
        <p:spPr>
          <a:xfrm>
            <a:off x="539552" y="1383506"/>
            <a:ext cx="3754438" cy="3024188"/>
          </a:xfrm>
        </p:spPr>
        <p:txBody>
          <a:bodyPr>
            <a:normAutofit fontScale="92500"/>
          </a:bodyPr>
          <a:lstStyle/>
          <a:p>
            <a:pPr marL="0" indent="0" algn="just">
              <a:buNone/>
            </a:pPr>
            <a:r>
              <a:rPr lang="en-US" sz="2000" dirty="0">
                <a:solidFill>
                  <a:srgbClr val="175B41"/>
                </a:solidFill>
              </a:rPr>
              <a:t>A Decision Maker must not rely on sex stereotypes.  </a:t>
            </a:r>
          </a:p>
          <a:p>
            <a:pPr algn="just"/>
            <a:r>
              <a:rPr lang="en-US" sz="2000" dirty="0">
                <a:solidFill>
                  <a:srgbClr val="175B41"/>
                </a:solidFill>
              </a:rPr>
              <a:t>Examples of sex stereotype in comments:</a:t>
            </a:r>
          </a:p>
          <a:p>
            <a:pPr lvl="1" algn="just"/>
            <a:r>
              <a:rPr lang="en-US" sz="1800" dirty="0">
                <a:solidFill>
                  <a:srgbClr val="175B41"/>
                </a:solidFill>
              </a:rPr>
              <a:t>Women have regrets about sex and lie about sexual assault.</a:t>
            </a:r>
          </a:p>
          <a:p>
            <a:pPr lvl="1" algn="just"/>
            <a:r>
              <a:rPr lang="en-US" sz="1800" dirty="0">
                <a:solidFill>
                  <a:srgbClr val="175B41"/>
                </a:solidFill>
              </a:rPr>
              <a:t>Men are more sexually aggressive and likely to have perpetrated a sexual assault.</a:t>
            </a:r>
          </a:p>
          <a:p>
            <a:pPr lvl="1"/>
            <a:endParaRPr lang="en-US" dirty="0"/>
          </a:p>
        </p:txBody>
      </p:sp>
      <p:pic>
        <p:nvPicPr>
          <p:cNvPr id="7172" name="Picture 4" descr="How to raise a child who's free from gender norms |"/>
          <p:cNvPicPr>
            <a:picLocks noGrp="1" noChangeAspect="1" noChangeArrowheads="1"/>
          </p:cNvPicPr>
          <p:nvPr>
            <p:ph type="pic" sz="quarter" idx="18"/>
          </p:nvPr>
        </p:nvPicPr>
        <p:blipFill>
          <a:blip r:embed="rId2" cstate="print">
            <a:extLst>
              <a:ext uri="{28A0092B-C50C-407E-A947-70E740481C1C}">
                <a14:useLocalDpi xmlns:a14="http://schemas.microsoft.com/office/drawing/2010/main" val="0"/>
              </a:ext>
            </a:extLst>
          </a:blip>
          <a:srcRect l="16806" r="16806"/>
          <a:stretch>
            <a:fillRect/>
          </a:stretch>
        </p:blipFill>
        <p:spPr bwMode="auto">
          <a:xfrm>
            <a:off x="4919663" y="1203325"/>
            <a:ext cx="3744912" cy="338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071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a:t>
            </a:r>
          </a:p>
        </p:txBody>
      </p:sp>
      <p:sp>
        <p:nvSpPr>
          <p:cNvPr id="5" name="Content Placeholder 4"/>
          <p:cNvSpPr>
            <a:spLocks noGrp="1"/>
          </p:cNvSpPr>
          <p:nvPr>
            <p:ph idx="1"/>
          </p:nvPr>
        </p:nvSpPr>
        <p:spPr>
          <a:xfrm>
            <a:off x="457200" y="1203324"/>
            <a:ext cx="3970784" cy="3600673"/>
          </a:xfrm>
        </p:spPr>
        <p:txBody>
          <a:bodyPr/>
          <a:lstStyle/>
          <a:p>
            <a:pPr marL="0" indent="0" algn="just">
              <a:buNone/>
            </a:pPr>
            <a:r>
              <a:rPr lang="en-US" sz="1800" dirty="0">
                <a:solidFill>
                  <a:srgbClr val="175B41"/>
                </a:solidFill>
              </a:rPr>
              <a:t>Things to consider for conflict of interest:</a:t>
            </a:r>
          </a:p>
          <a:p>
            <a:pPr algn="just"/>
            <a:r>
              <a:rPr lang="en-US" sz="1800" dirty="0">
                <a:solidFill>
                  <a:srgbClr val="175B41"/>
                </a:solidFill>
              </a:rPr>
              <a:t>Does the Title IX Coordinator directly supervise the Decision-Maker? </a:t>
            </a:r>
          </a:p>
          <a:p>
            <a:pPr lvl="1" algn="just"/>
            <a:r>
              <a:rPr lang="en-US" sz="1700" dirty="0">
                <a:solidFill>
                  <a:srgbClr val="175B41"/>
                </a:solidFill>
              </a:rPr>
              <a:t>Could that create a conflict?  </a:t>
            </a:r>
          </a:p>
          <a:p>
            <a:pPr lvl="1" algn="just"/>
            <a:r>
              <a:rPr lang="en-US" sz="1700" dirty="0">
                <a:solidFill>
                  <a:srgbClr val="175B41"/>
                </a:solidFill>
              </a:rPr>
              <a:t>Should the College look at the hierarchy of the roles?</a:t>
            </a:r>
          </a:p>
          <a:p>
            <a:pPr algn="just"/>
            <a:r>
              <a:rPr lang="en-US" sz="1800" dirty="0">
                <a:solidFill>
                  <a:srgbClr val="175B41"/>
                </a:solidFill>
              </a:rPr>
              <a:t>Does past advocacy for a survivor or respondent’s right group create a conflict?</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dirty="0"/>
          </a:p>
        </p:txBody>
      </p:sp>
      <p:pic>
        <p:nvPicPr>
          <p:cNvPr id="8194" name="Picture 2" descr="Proper Managing of Conflict of Interest: Why Does It Matter? (wit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23678"/>
            <a:ext cx="404890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TITLE IX</a:t>
            </a:r>
            <a:endParaRPr lang="uk-UA" sz="2400" b="1" dirty="0"/>
          </a:p>
        </p:txBody>
      </p:sp>
      <p:sp>
        <p:nvSpPr>
          <p:cNvPr id="2" name="Content Placeholder 1"/>
          <p:cNvSpPr>
            <a:spLocks noGrp="1"/>
          </p:cNvSpPr>
          <p:nvPr>
            <p:ph idx="1"/>
          </p:nvPr>
        </p:nvSpPr>
        <p:spPr/>
        <p:txBody>
          <a:bodyPr/>
          <a:lstStyle/>
          <a:p>
            <a:endParaRPr lang="en-US"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2</a:t>
            </a:fld>
            <a:endParaRPr lang="uk-UA"/>
          </a:p>
        </p:txBody>
      </p:sp>
      <p:sp>
        <p:nvSpPr>
          <p:cNvPr id="43" name="Text Placeholder 42"/>
          <p:cNvSpPr>
            <a:spLocks noGrp="1"/>
          </p:cNvSpPr>
          <p:nvPr>
            <p:ph type="body" sz="quarter" idx="17"/>
          </p:nvPr>
        </p:nvSpPr>
        <p:spPr/>
        <p:txBody>
          <a:bodyPr/>
          <a:lstStyle/>
          <a:p>
            <a:r>
              <a:rPr lang="en-US" dirty="0">
                <a:solidFill>
                  <a:srgbClr val="FFFFFF"/>
                </a:solidFill>
              </a:rPr>
              <a:t>Abernathy, Roeder, Boyd &amp; Hullett, P.C.</a:t>
            </a:r>
            <a:endParaRPr lang="uk-UA" dirty="0">
              <a:solidFill>
                <a:srgbClr val="FFFFFF"/>
              </a:solidFill>
            </a:endParaRPr>
          </a:p>
        </p:txBody>
      </p:sp>
      <p:sp>
        <p:nvSpPr>
          <p:cNvPr id="6" name="TextBox 5"/>
          <p:cNvSpPr txBox="1"/>
          <p:nvPr/>
        </p:nvSpPr>
        <p:spPr>
          <a:xfrm>
            <a:off x="7491770" y="1610359"/>
            <a:ext cx="1040670" cy="276999"/>
          </a:xfrm>
          <a:prstGeom prst="rect">
            <a:avLst/>
          </a:prstGeom>
          <a:noFill/>
        </p:spPr>
        <p:txBody>
          <a:bodyPr wrap="none" rtlCol="0">
            <a:spAutoFit/>
          </a:bodyPr>
          <a:lstStyle/>
          <a:p>
            <a:pPr algn="r"/>
            <a:r>
              <a:rPr lang="en-US" sz="1200" dirty="0">
                <a:solidFill>
                  <a:srgbClr val="FFFFFF"/>
                </a:solidFill>
                <a:latin typeface="+mj-lt"/>
              </a:rPr>
              <a:t>Write it here</a:t>
            </a:r>
            <a:endParaRPr lang="uk-UA" sz="1200" dirty="0">
              <a:solidFill>
                <a:srgbClr val="FFFFFF"/>
              </a:solidFill>
              <a:latin typeface="+mj-lt"/>
            </a:endParaRPr>
          </a:p>
        </p:txBody>
      </p:sp>
      <p:pic>
        <p:nvPicPr>
          <p:cNvPr id="1026" name="Picture 2" descr="IT Decision Makers Email &amp; Mailing List Worldwide, USA IT Decis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03324"/>
            <a:ext cx="8406242" cy="355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140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pic>
        <p:nvPicPr>
          <p:cNvPr id="9218" name="Picture 2" descr="What HR Needs to Do to Regain Relevancy - i4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31590"/>
            <a:ext cx="5950542" cy="308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51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a:t>
            </a:r>
          </a:p>
        </p:txBody>
      </p:sp>
      <p:sp>
        <p:nvSpPr>
          <p:cNvPr id="4" name="Content Placeholder 3"/>
          <p:cNvSpPr>
            <a:spLocks noGrp="1"/>
          </p:cNvSpPr>
          <p:nvPr>
            <p:ph idx="1"/>
          </p:nvPr>
        </p:nvSpPr>
        <p:spPr/>
        <p:txBody>
          <a:bodyPr>
            <a:normAutofit/>
          </a:bodyPr>
          <a:lstStyle/>
          <a:p>
            <a:pPr marL="0" indent="0">
              <a:buNone/>
            </a:pPr>
            <a:r>
              <a:rPr lang="en-US" sz="2400" b="1" dirty="0">
                <a:solidFill>
                  <a:srgbClr val="175B41"/>
                </a:solidFill>
              </a:rPr>
              <a:t>How to decide what is and is not relevant:</a:t>
            </a:r>
            <a:endParaRPr lang="en-US" sz="2000" dirty="0">
              <a:solidFill>
                <a:srgbClr val="175B41"/>
              </a:solidFill>
            </a:endParaRPr>
          </a:p>
          <a:p>
            <a:pPr algn="just"/>
            <a:r>
              <a:rPr lang="en-US" sz="1800" dirty="0">
                <a:solidFill>
                  <a:srgbClr val="175B41"/>
                </a:solidFill>
              </a:rPr>
              <a:t>If you are choosing to use the </a:t>
            </a:r>
            <a:r>
              <a:rPr lang="en-US" sz="1800" b="1" dirty="0">
                <a:solidFill>
                  <a:srgbClr val="175B41"/>
                </a:solidFill>
              </a:rPr>
              <a:t>preponderance of the evidence </a:t>
            </a:r>
            <a:r>
              <a:rPr lang="en-US" sz="1800" dirty="0">
                <a:solidFill>
                  <a:srgbClr val="175B41"/>
                </a:solidFill>
              </a:rPr>
              <a:t>standard:</a:t>
            </a:r>
          </a:p>
          <a:p>
            <a:pPr lvl="1" algn="just"/>
            <a:r>
              <a:rPr lang="en-US" sz="1800" dirty="0">
                <a:solidFill>
                  <a:srgbClr val="175B41"/>
                </a:solidFill>
              </a:rPr>
              <a:t>Does this help me in deciding if a fact is more likely to be true or false?</a:t>
            </a:r>
          </a:p>
          <a:p>
            <a:pPr lvl="1" algn="just"/>
            <a:r>
              <a:rPr lang="en-US" sz="1800" dirty="0">
                <a:solidFill>
                  <a:srgbClr val="175B41"/>
                </a:solidFill>
              </a:rPr>
              <a:t>Why or why not?</a:t>
            </a:r>
          </a:p>
          <a:p>
            <a:pPr lvl="1" algn="just"/>
            <a:endParaRPr lang="en-US" sz="1800" dirty="0"/>
          </a:p>
          <a:p>
            <a:pPr algn="just"/>
            <a:r>
              <a:rPr lang="en-US" sz="1800" dirty="0">
                <a:solidFill>
                  <a:srgbClr val="175B41"/>
                </a:solidFill>
              </a:rPr>
              <a:t>If you are choosing to use the </a:t>
            </a:r>
            <a:r>
              <a:rPr lang="en-US" sz="1800" b="1" dirty="0">
                <a:solidFill>
                  <a:srgbClr val="175B41"/>
                </a:solidFill>
              </a:rPr>
              <a:t>clear &amp; convincing </a:t>
            </a:r>
            <a:r>
              <a:rPr lang="en-US" sz="1800" dirty="0">
                <a:solidFill>
                  <a:srgbClr val="175B41"/>
                </a:solidFill>
              </a:rPr>
              <a:t>standard:</a:t>
            </a:r>
          </a:p>
          <a:p>
            <a:pPr lvl="1" algn="just"/>
            <a:r>
              <a:rPr lang="en-US" sz="1800" dirty="0">
                <a:solidFill>
                  <a:srgbClr val="175B41"/>
                </a:solidFill>
              </a:rPr>
              <a:t>Does this help me in deciding if a fact is highly probable to be true?</a:t>
            </a:r>
          </a:p>
          <a:p>
            <a:pPr lvl="1" algn="just"/>
            <a:r>
              <a:rPr lang="en-US" sz="1800" dirty="0">
                <a:solidFill>
                  <a:srgbClr val="175B41"/>
                </a:solidFill>
              </a:rPr>
              <a:t>Does this help me in deciding if a fact is more or less probable?</a:t>
            </a:r>
          </a:p>
          <a:p>
            <a:pPr lvl="1" algn="just"/>
            <a:r>
              <a:rPr lang="en-US" sz="1800" dirty="0">
                <a:solidFill>
                  <a:srgbClr val="175B41"/>
                </a:solidFill>
              </a:rPr>
              <a:t>Why or why not?</a:t>
            </a:r>
          </a:p>
          <a:p>
            <a:pPr marL="457200" lvl="1" indent="0">
              <a:buNone/>
            </a:pPr>
            <a:endParaRPr lang="en-US" dirty="0"/>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spTree>
    <p:extLst>
      <p:ext uri="{BB962C8B-B14F-4D97-AF65-F5344CB8AC3E}">
        <p14:creationId xmlns:p14="http://schemas.microsoft.com/office/powerpoint/2010/main" val="3080734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Rape Shield	</a:t>
            </a:r>
          </a:p>
        </p:txBody>
      </p:sp>
      <p:sp>
        <p:nvSpPr>
          <p:cNvPr id="4" name="Content Placeholder 3"/>
          <p:cNvSpPr>
            <a:spLocks noGrp="1"/>
          </p:cNvSpPr>
          <p:nvPr>
            <p:ph idx="1"/>
          </p:nvPr>
        </p:nvSpPr>
        <p:spPr/>
        <p:txBody>
          <a:bodyPr/>
          <a:lstStyle/>
          <a:p>
            <a:pPr marL="0" indent="0" algn="just">
              <a:buNone/>
            </a:pPr>
            <a:r>
              <a:rPr lang="en-US" sz="2400" dirty="0">
                <a:solidFill>
                  <a:srgbClr val="175B41"/>
                </a:solidFill>
              </a:rPr>
              <a:t>The Decision Maker cannot consider any evidence of the complainant’s sexual behavior or predisposition unless:</a:t>
            </a:r>
          </a:p>
          <a:p>
            <a:pPr marL="457200" indent="-457200" algn="just">
              <a:buFont typeface="+mj-lt"/>
              <a:buAutoNum type="arabicPeriod"/>
            </a:pPr>
            <a:r>
              <a:rPr lang="en-US" sz="2400" dirty="0">
                <a:solidFill>
                  <a:srgbClr val="175B41"/>
                </a:solidFill>
              </a:rPr>
              <a:t>It is used to prove that someone other than the respondent committed the conduct; or</a:t>
            </a:r>
          </a:p>
          <a:p>
            <a:pPr marL="457200" indent="-457200" algn="just">
              <a:buFont typeface="+mj-lt"/>
              <a:buAutoNum type="arabicPeriod"/>
            </a:pPr>
            <a:r>
              <a:rPr lang="en-US" sz="2400" dirty="0">
                <a:solidFill>
                  <a:srgbClr val="175B41"/>
                </a:solidFill>
              </a:rPr>
              <a:t>It concerns specific incidents of the complainant's sexual behavior with respect to the respondent and is offered to prove consent.</a:t>
            </a:r>
          </a:p>
          <a:p>
            <a:endParaRPr lang="en-US" dirty="0"/>
          </a:p>
        </p:txBody>
      </p:sp>
      <p:sp>
        <p:nvSpPr>
          <p:cNvPr id="3" name="Text Placeholder 2"/>
          <p:cNvSpPr>
            <a:spLocks noGrp="1"/>
          </p:cNvSpPr>
          <p:nvPr>
            <p:ph type="body" sz="quarter" idx="17"/>
          </p:nvPr>
        </p:nvSpPr>
        <p:spPr/>
        <p:txBody>
          <a:bodyPr/>
          <a:lstStyle/>
          <a:p>
            <a:r>
              <a:rPr lang="en-US" dirty="0"/>
              <a:t>Abernathy, Roeder, Boyd &amp; Hullett, P.C.</a:t>
            </a:r>
          </a:p>
        </p:txBody>
      </p:sp>
    </p:spTree>
    <p:extLst>
      <p:ext uri="{BB962C8B-B14F-4D97-AF65-F5344CB8AC3E}">
        <p14:creationId xmlns:p14="http://schemas.microsoft.com/office/powerpoint/2010/main" val="1685831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Rape Shield	</a:t>
            </a:r>
          </a:p>
        </p:txBody>
      </p:sp>
      <p:sp>
        <p:nvSpPr>
          <p:cNvPr id="4" name="Content Placeholder 3"/>
          <p:cNvSpPr>
            <a:spLocks noGrp="1"/>
          </p:cNvSpPr>
          <p:nvPr>
            <p:ph idx="1"/>
          </p:nvPr>
        </p:nvSpPr>
        <p:spPr/>
        <p:txBody>
          <a:bodyPr>
            <a:noAutofit/>
          </a:bodyPr>
          <a:lstStyle/>
          <a:p>
            <a:pPr algn="just"/>
            <a:r>
              <a:rPr lang="en-US" sz="2400" dirty="0">
                <a:solidFill>
                  <a:srgbClr val="175B41"/>
                </a:solidFill>
              </a:rPr>
              <a:t>Rape shield protections do not apply to the Respondent.</a:t>
            </a:r>
          </a:p>
          <a:p>
            <a:pPr algn="just"/>
            <a:r>
              <a:rPr lang="en-US" sz="2400" dirty="0">
                <a:solidFill>
                  <a:srgbClr val="175B41"/>
                </a:solidFill>
              </a:rPr>
              <a:t>Evidence of sexual behavior or predisposition may be a part of the investigative report. This may include evidence of a pattern of inappropriate behavior.</a:t>
            </a:r>
          </a:p>
          <a:p>
            <a:pPr algn="just"/>
            <a:r>
              <a:rPr lang="en-US" sz="2400" dirty="0">
                <a:solidFill>
                  <a:srgbClr val="175B41"/>
                </a:solidFill>
              </a:rPr>
              <a:t>This information should be judged for relevancy just like any other evidence.</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dirty="0"/>
          </a:p>
        </p:txBody>
      </p:sp>
    </p:spTree>
    <p:extLst>
      <p:ext uri="{BB962C8B-B14F-4D97-AF65-F5344CB8AC3E}">
        <p14:creationId xmlns:p14="http://schemas.microsoft.com/office/powerpoint/2010/main" val="1313524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Treatment Records</a:t>
            </a:r>
          </a:p>
        </p:txBody>
      </p:sp>
      <p:sp>
        <p:nvSpPr>
          <p:cNvPr id="4" name="Content Placeholder 3"/>
          <p:cNvSpPr>
            <a:spLocks noGrp="1"/>
          </p:cNvSpPr>
          <p:nvPr>
            <p:ph idx="1"/>
          </p:nvPr>
        </p:nvSpPr>
        <p:spPr>
          <a:xfrm>
            <a:off x="457200" y="1203325"/>
            <a:ext cx="3970784" cy="3391298"/>
          </a:xfrm>
        </p:spPr>
        <p:txBody>
          <a:bodyPr/>
          <a:lstStyle/>
          <a:p>
            <a:pPr algn="just"/>
            <a:r>
              <a:rPr lang="en-US" sz="2000" dirty="0">
                <a:solidFill>
                  <a:srgbClr val="175B41"/>
                </a:solidFill>
              </a:rPr>
              <a:t>A Decision Maker cannot access, consider, disclose or otherwise use a party’s records that are made or maintained by a physician, psychiatrist, psychologist, or other recognized professional without the party’s voluntary consent.</a:t>
            </a:r>
          </a:p>
        </p:txBody>
      </p:sp>
      <p:sp>
        <p:nvSpPr>
          <p:cNvPr id="3" name="Text Placeholder 2"/>
          <p:cNvSpPr>
            <a:spLocks noGrp="1"/>
          </p:cNvSpPr>
          <p:nvPr>
            <p:ph type="body" sz="quarter" idx="17"/>
          </p:nvPr>
        </p:nvSpPr>
        <p:spPr/>
        <p:txBody>
          <a:bodyPr>
            <a:normAutofit fontScale="40000" lnSpcReduction="20000"/>
          </a:bodyPr>
          <a:lstStyle/>
          <a:p>
            <a:endParaRPr lang="en-US" dirty="0"/>
          </a:p>
          <a:p>
            <a:endParaRPr lang="en-US" dirty="0"/>
          </a:p>
          <a:p>
            <a:r>
              <a:rPr lang="en-US" sz="2500" dirty="0"/>
              <a:t>Abernathy, Roeder, Boyd &amp; Hullett, P.C.</a:t>
            </a:r>
          </a:p>
          <a:p>
            <a:endParaRPr lang="en-US" sz="2500" dirty="0"/>
          </a:p>
          <a:p>
            <a:endParaRPr lang="en-US" dirty="0"/>
          </a:p>
        </p:txBody>
      </p:sp>
      <p:sp>
        <p:nvSpPr>
          <p:cNvPr id="5" name="AutoShape 2" descr="Mother Sues Son for Access to Medical Records - Treatment Advocac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other Sues Son for Access to Medical Records - Treatment Advocacy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What Is the Retention Requirement for a Minor's Medical Records 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916" y="1491630"/>
            <a:ext cx="3707631" cy="246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70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Hypothetical	</a:t>
            </a:r>
          </a:p>
        </p:txBody>
      </p:sp>
      <p:sp>
        <p:nvSpPr>
          <p:cNvPr id="6" name="Content Placeholder 5"/>
          <p:cNvSpPr>
            <a:spLocks noGrp="1"/>
          </p:cNvSpPr>
          <p:nvPr>
            <p:ph idx="1"/>
          </p:nvPr>
        </p:nvSpPr>
        <p:spPr>
          <a:xfrm>
            <a:off x="323528" y="1131590"/>
            <a:ext cx="4536504" cy="3391298"/>
          </a:xfrm>
        </p:spPr>
        <p:txBody>
          <a:bodyPr/>
          <a:lstStyle/>
          <a:p>
            <a:pPr marL="0" indent="0" algn="just">
              <a:buNone/>
            </a:pPr>
            <a:endParaRPr lang="en-US" sz="2000" dirty="0">
              <a:solidFill>
                <a:srgbClr val="175B41"/>
              </a:solidFill>
            </a:endParaRPr>
          </a:p>
          <a:p>
            <a:pPr marL="0" indent="0" algn="just">
              <a:buNone/>
            </a:pPr>
            <a:r>
              <a:rPr lang="en-US" sz="2000" dirty="0">
                <a:solidFill>
                  <a:srgbClr val="175B41"/>
                </a:solidFill>
              </a:rPr>
              <a:t>The complainant texted the respondent about having sex the week before the alleged incident.  </a:t>
            </a:r>
          </a:p>
          <a:p>
            <a:pPr marL="0" indent="0">
              <a:buNone/>
            </a:pPr>
            <a:endParaRPr lang="en-US" sz="2000" dirty="0">
              <a:solidFill>
                <a:srgbClr val="175B41"/>
              </a:solidFill>
            </a:endParaRPr>
          </a:p>
          <a:p>
            <a:pPr algn="just"/>
            <a:r>
              <a:rPr lang="en-US" sz="2000" dirty="0">
                <a:solidFill>
                  <a:srgbClr val="175B41"/>
                </a:solidFill>
              </a:rPr>
              <a:t>Is this evidence relevant?</a:t>
            </a:r>
          </a:p>
          <a:p>
            <a:pPr algn="just"/>
            <a:r>
              <a:rPr lang="en-US" sz="2000" dirty="0">
                <a:solidFill>
                  <a:srgbClr val="175B41"/>
                </a:solidFill>
              </a:rPr>
              <a:t>Do you need any additional information to determine if this information is relevant?</a:t>
            </a:r>
          </a:p>
          <a:p>
            <a:pPr>
              <a:buFont typeface="+mj-lt"/>
              <a:buAutoNum type="arabicPeriod"/>
            </a:pPr>
            <a:endParaRPr lang="en-US" dirty="0"/>
          </a:p>
        </p:txBody>
      </p:sp>
      <p:sp>
        <p:nvSpPr>
          <p:cNvPr id="3" name="Text Placeholder 2"/>
          <p:cNvSpPr>
            <a:spLocks noGrp="1"/>
          </p:cNvSpPr>
          <p:nvPr>
            <p:ph type="body" sz="quarter" idx="17"/>
          </p:nvPr>
        </p:nvSpPr>
        <p:spPr/>
        <p:txBody>
          <a:bodyPr/>
          <a:lstStyle/>
          <a:p>
            <a:r>
              <a:rPr lang="en-US" dirty="0"/>
              <a:t>Abernathy, Roeder, Boyd &amp; Hullett, P.C.</a:t>
            </a:r>
          </a:p>
          <a:p>
            <a:endParaRPr lang="en-US" dirty="0"/>
          </a:p>
        </p:txBody>
      </p:sp>
      <p:pic>
        <p:nvPicPr>
          <p:cNvPr id="10244" name="Picture 4" descr="The Problem With Hypothetical Job Interview Questions | LinkedI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707654"/>
            <a:ext cx="2995325" cy="184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20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Hypothetical</a:t>
            </a:r>
          </a:p>
        </p:txBody>
      </p:sp>
      <p:sp>
        <p:nvSpPr>
          <p:cNvPr id="4" name="Content Placeholder 3"/>
          <p:cNvSpPr>
            <a:spLocks noGrp="1"/>
          </p:cNvSpPr>
          <p:nvPr>
            <p:ph idx="1"/>
          </p:nvPr>
        </p:nvSpPr>
        <p:spPr/>
        <p:txBody>
          <a:bodyPr>
            <a:noAutofit/>
          </a:bodyPr>
          <a:lstStyle/>
          <a:p>
            <a:pPr marL="0" indent="0" algn="just">
              <a:buNone/>
            </a:pPr>
            <a:r>
              <a:rPr lang="en-US" sz="2000" dirty="0">
                <a:solidFill>
                  <a:srgbClr val="175B41"/>
                </a:solidFill>
              </a:rPr>
              <a:t>The investigative report mentions psychological treatment the complainant sought. There are no actual medical records in the investigative report and no signed consent form. Additionally, the only mention of the treatment was information obtained by speaking to witnesses who overheard the complainant was receiving psychological treatment.</a:t>
            </a:r>
          </a:p>
          <a:p>
            <a:pPr marL="0" indent="0">
              <a:buNone/>
            </a:pPr>
            <a:endParaRPr lang="en-US" sz="2000" dirty="0">
              <a:solidFill>
                <a:srgbClr val="175B41"/>
              </a:solidFill>
            </a:endParaRPr>
          </a:p>
          <a:p>
            <a:r>
              <a:rPr lang="en-US" sz="2000" dirty="0">
                <a:solidFill>
                  <a:srgbClr val="175B41"/>
                </a:solidFill>
              </a:rPr>
              <a:t>What should the decision maker do with this information?</a:t>
            </a:r>
          </a:p>
        </p:txBody>
      </p:sp>
      <p:sp>
        <p:nvSpPr>
          <p:cNvPr id="3" name="Text Placeholder 2"/>
          <p:cNvSpPr>
            <a:spLocks noGrp="1"/>
          </p:cNvSpPr>
          <p:nvPr>
            <p:ph type="body" sz="quarter" idx="17"/>
          </p:nvPr>
        </p:nvSpPr>
        <p:spPr/>
        <p:txBody>
          <a:bodyPr>
            <a:normAutofit fontScale="25000" lnSpcReduction="20000"/>
          </a:bodyPr>
          <a:lstStyle/>
          <a:p>
            <a:endParaRPr lang="en-US" dirty="0"/>
          </a:p>
          <a:p>
            <a:endParaRPr lang="en-US" dirty="0"/>
          </a:p>
          <a:p>
            <a:endParaRPr lang="en-US" sz="2500" dirty="0"/>
          </a:p>
          <a:p>
            <a:r>
              <a:rPr lang="en-US" sz="4000" dirty="0"/>
              <a:t>Abernathy, Roeder, Boyd &amp; Hullett, P.C.</a:t>
            </a:r>
          </a:p>
          <a:p>
            <a:endParaRPr lang="en-US" sz="2500" dirty="0"/>
          </a:p>
          <a:p>
            <a:endParaRPr lang="en-US" sz="2500" dirty="0"/>
          </a:p>
        </p:txBody>
      </p:sp>
    </p:spTree>
    <p:extLst>
      <p:ext uri="{BB962C8B-B14F-4D97-AF65-F5344CB8AC3E}">
        <p14:creationId xmlns:p14="http://schemas.microsoft.com/office/powerpoint/2010/main" val="743376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Relevancy - Hypothetical</a:t>
            </a:r>
          </a:p>
        </p:txBody>
      </p:sp>
      <p:sp>
        <p:nvSpPr>
          <p:cNvPr id="4" name="Content Placeholder 3"/>
          <p:cNvSpPr>
            <a:spLocks noGrp="1"/>
          </p:cNvSpPr>
          <p:nvPr>
            <p:ph idx="1"/>
          </p:nvPr>
        </p:nvSpPr>
        <p:spPr>
          <a:xfrm>
            <a:off x="457200" y="1203325"/>
            <a:ext cx="4042792" cy="3391298"/>
          </a:xfrm>
        </p:spPr>
        <p:txBody>
          <a:bodyPr>
            <a:noAutofit/>
          </a:bodyPr>
          <a:lstStyle/>
          <a:p>
            <a:pPr marL="0" indent="0" algn="just">
              <a:buNone/>
            </a:pPr>
            <a:r>
              <a:rPr lang="en-US" sz="1800" dirty="0">
                <a:solidFill>
                  <a:srgbClr val="175B41"/>
                </a:solidFill>
              </a:rPr>
              <a:t>You are reviewing an investigative report for a case of unwelcomed touching. The investigative report states the respondent had previously tested positive for a sexually transmitted disease.</a:t>
            </a:r>
          </a:p>
          <a:p>
            <a:pPr marL="0" indent="0" algn="just">
              <a:buNone/>
            </a:pPr>
            <a:endParaRPr lang="en-US" sz="1800" dirty="0">
              <a:solidFill>
                <a:srgbClr val="175B41"/>
              </a:solidFill>
            </a:endParaRPr>
          </a:p>
          <a:p>
            <a:pPr algn="just"/>
            <a:r>
              <a:rPr lang="en-US" sz="1800" dirty="0">
                <a:solidFill>
                  <a:srgbClr val="175B41"/>
                </a:solidFill>
              </a:rPr>
              <a:t>What do you do with this information?</a:t>
            </a:r>
          </a:p>
          <a:p>
            <a:pPr algn="just"/>
            <a:r>
              <a:rPr lang="en-US" sz="1800" dirty="0">
                <a:solidFill>
                  <a:srgbClr val="175B41"/>
                </a:solidFill>
              </a:rPr>
              <a:t>Do you need any additional information?</a:t>
            </a:r>
          </a:p>
        </p:txBody>
      </p:sp>
      <p:sp>
        <p:nvSpPr>
          <p:cNvPr id="5" name="Text Placeholder 4"/>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pic>
        <p:nvPicPr>
          <p:cNvPr id="12290" name="Picture 2" descr="Hypothetical: What would you do if . . . ? (Part One) - »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23678"/>
            <a:ext cx="3751228" cy="209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58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Evidence	</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dirty="0"/>
          </a:p>
        </p:txBody>
      </p:sp>
      <p:pic>
        <p:nvPicPr>
          <p:cNvPr id="7" name="Picture 2" descr="The Credibility of the media | Family And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47614"/>
            <a:ext cx="4752528" cy="284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28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Evidence </a:t>
            </a:r>
          </a:p>
        </p:txBody>
      </p:sp>
      <p:sp>
        <p:nvSpPr>
          <p:cNvPr id="4" name="Content Placeholder 3"/>
          <p:cNvSpPr>
            <a:spLocks noGrp="1"/>
          </p:cNvSpPr>
          <p:nvPr>
            <p:ph idx="1"/>
          </p:nvPr>
        </p:nvSpPr>
        <p:spPr>
          <a:xfrm>
            <a:off x="457200" y="1383481"/>
            <a:ext cx="4258816" cy="3096617"/>
          </a:xfrm>
        </p:spPr>
        <p:txBody>
          <a:bodyPr>
            <a:noAutofit/>
          </a:bodyPr>
          <a:lstStyle/>
          <a:p>
            <a:pPr marL="0" indent="0" algn="just">
              <a:buNone/>
            </a:pPr>
            <a:r>
              <a:rPr lang="en-US" sz="2000" dirty="0">
                <a:solidFill>
                  <a:srgbClr val="175B41"/>
                </a:solidFill>
              </a:rPr>
              <a:t>When evaluating the evidence, the decision maker should:</a:t>
            </a:r>
          </a:p>
          <a:p>
            <a:pPr algn="just"/>
            <a:r>
              <a:rPr lang="en-US" sz="2000" dirty="0">
                <a:solidFill>
                  <a:srgbClr val="175B41"/>
                </a:solidFill>
              </a:rPr>
              <a:t>Remember the standard of proof being used.</a:t>
            </a:r>
          </a:p>
          <a:p>
            <a:pPr algn="just"/>
            <a:r>
              <a:rPr lang="en-US" sz="2000" dirty="0">
                <a:solidFill>
                  <a:srgbClr val="175B41"/>
                </a:solidFill>
              </a:rPr>
              <a:t>Evaluate for consistency, accuracy and credibility.</a:t>
            </a:r>
          </a:p>
          <a:p>
            <a:pPr algn="just"/>
            <a:r>
              <a:rPr lang="en-US" sz="2000" dirty="0">
                <a:solidFill>
                  <a:srgbClr val="175B41"/>
                </a:solidFill>
              </a:rPr>
              <a:t>Keep presumption of innocence in mind.</a:t>
            </a:r>
          </a:p>
        </p:txBody>
      </p:sp>
      <p:sp>
        <p:nvSpPr>
          <p:cNvPr id="3" name="Text Placeholder 2"/>
          <p:cNvSpPr>
            <a:spLocks noGrp="1"/>
          </p:cNvSpPr>
          <p:nvPr>
            <p:ph type="body" sz="quarter" idx="17"/>
          </p:nvPr>
        </p:nvSpPr>
        <p:spPr/>
        <p:txBody>
          <a:bodyPr>
            <a:normAutofit fontScale="40000" lnSpcReduction="20000"/>
          </a:bodyPr>
          <a:lstStyle/>
          <a:p>
            <a:endParaRPr lang="en-US" dirty="0"/>
          </a:p>
          <a:p>
            <a:endParaRPr lang="en-US" dirty="0"/>
          </a:p>
          <a:p>
            <a:r>
              <a:rPr lang="en-US" sz="2500" dirty="0"/>
              <a:t>Abernathy, Roeder, Boyd &amp; Hullett, P.C.</a:t>
            </a:r>
          </a:p>
          <a:p>
            <a:endParaRPr lang="en-US" dirty="0"/>
          </a:p>
          <a:p>
            <a:endParaRPr lang="en-US" dirty="0"/>
          </a:p>
        </p:txBody>
      </p:sp>
      <p:pic>
        <p:nvPicPr>
          <p:cNvPr id="14340" name="Picture 4" descr="Pastoral Meanderings: Is God cred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51670"/>
            <a:ext cx="3835415"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6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Decision Makers</a:t>
            </a:r>
            <a:endParaRPr lang="uk-UA" sz="2400" b="1"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3</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059582"/>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a:solidFill>
                  <a:srgbClr val="1B5A41"/>
                </a:solidFill>
              </a:rPr>
              <a:t>In a postsecondary institution, the decision-maker needs to objectively evaluate the evidence and reach a conclusion regarding the sexual harassment claims.</a:t>
            </a:r>
          </a:p>
          <a:p>
            <a:pPr algn="just"/>
            <a:r>
              <a:rPr lang="en-US" sz="1800" dirty="0">
                <a:solidFill>
                  <a:srgbClr val="1B5A41"/>
                </a:solidFill>
              </a:rPr>
              <a:t>The Decision Maker </a:t>
            </a:r>
            <a:r>
              <a:rPr lang="en-US" sz="1800" b="1" u="sng" dirty="0">
                <a:solidFill>
                  <a:srgbClr val="1B5A41"/>
                </a:solidFill>
              </a:rPr>
              <a:t>cannot</a:t>
            </a:r>
            <a:r>
              <a:rPr lang="en-US" sz="1800" dirty="0">
                <a:solidFill>
                  <a:srgbClr val="1B5A41"/>
                </a:solidFill>
              </a:rPr>
              <a:t> be the same person who conducted the investigation and cannot be the same as the Title IX Coordinator.    </a:t>
            </a:r>
          </a:p>
          <a:p>
            <a:pPr algn="just"/>
            <a:r>
              <a:rPr lang="en-US" sz="1800" dirty="0">
                <a:solidFill>
                  <a:srgbClr val="1B5A41"/>
                </a:solidFill>
              </a:rPr>
              <a:t>Decision Makers must be free from conflicts of interests or bias for or against either party.</a:t>
            </a:r>
          </a:p>
          <a:p>
            <a:pPr algn="just"/>
            <a:r>
              <a:rPr lang="en-US" sz="1800" dirty="0">
                <a:solidFill>
                  <a:srgbClr val="1B5A41"/>
                </a:solidFill>
              </a:rPr>
              <a:t>Decision Makers must receive special training on how to be impartial and how to determine what evidence is relevant.</a:t>
            </a:r>
          </a:p>
          <a:p>
            <a:pPr algn="just"/>
            <a:r>
              <a:rPr lang="en-US" sz="1800" dirty="0">
                <a:solidFill>
                  <a:srgbClr val="1B5A41"/>
                </a:solidFill>
              </a:rPr>
              <a:t>The Decision Maker must issue a written decision.</a:t>
            </a:r>
          </a:p>
        </p:txBody>
      </p:sp>
    </p:spTree>
    <p:extLst>
      <p:ext uri="{BB962C8B-B14F-4D97-AF65-F5344CB8AC3E}">
        <p14:creationId xmlns:p14="http://schemas.microsoft.com/office/powerpoint/2010/main" val="3593024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Evidence	</a:t>
            </a:r>
          </a:p>
        </p:txBody>
      </p:sp>
      <p:sp>
        <p:nvSpPr>
          <p:cNvPr id="4" name="Content Placeholder 3"/>
          <p:cNvSpPr>
            <a:spLocks noGrp="1"/>
          </p:cNvSpPr>
          <p:nvPr>
            <p:ph idx="1"/>
          </p:nvPr>
        </p:nvSpPr>
        <p:spPr/>
        <p:txBody>
          <a:bodyPr>
            <a:normAutofit fontScale="92500" lnSpcReduction="20000"/>
          </a:bodyPr>
          <a:lstStyle/>
          <a:p>
            <a:pPr algn="just"/>
            <a:r>
              <a:rPr lang="en-US" sz="1800" dirty="0">
                <a:solidFill>
                  <a:srgbClr val="175B41"/>
                </a:solidFill>
              </a:rPr>
              <a:t>Keep an open mind until all reports and evidence have been reviewed.</a:t>
            </a:r>
          </a:p>
          <a:p>
            <a:pPr algn="just"/>
            <a:r>
              <a:rPr lang="en-US" sz="1800" dirty="0">
                <a:solidFill>
                  <a:srgbClr val="175B41"/>
                </a:solidFill>
              </a:rPr>
              <a:t>Fact based decisions.</a:t>
            </a:r>
          </a:p>
          <a:p>
            <a:pPr lvl="1" algn="just"/>
            <a:r>
              <a:rPr lang="en-US" sz="1600" dirty="0">
                <a:solidFill>
                  <a:srgbClr val="175B41"/>
                </a:solidFill>
              </a:rPr>
              <a:t>Determine what evidence is credible and what conclusions you can draw from that evidence.</a:t>
            </a:r>
          </a:p>
          <a:p>
            <a:pPr algn="just"/>
            <a:r>
              <a:rPr lang="en-US" sz="1800" dirty="0">
                <a:solidFill>
                  <a:srgbClr val="175B41"/>
                </a:solidFill>
              </a:rPr>
              <a:t>Credibility.</a:t>
            </a:r>
          </a:p>
          <a:p>
            <a:pPr lvl="1" algn="just"/>
            <a:r>
              <a:rPr lang="en-US" sz="1600" dirty="0">
                <a:solidFill>
                  <a:srgbClr val="175B41"/>
                </a:solidFill>
              </a:rPr>
              <a:t>Examine the credibility of all the witnesses and evidence.</a:t>
            </a:r>
          </a:p>
          <a:p>
            <a:pPr lvl="1" algn="just"/>
            <a:r>
              <a:rPr lang="en-US" sz="1600" dirty="0">
                <a:solidFill>
                  <a:srgbClr val="175B41"/>
                </a:solidFill>
              </a:rPr>
              <a:t>Look for motives or bias.</a:t>
            </a:r>
          </a:p>
          <a:p>
            <a:pPr lvl="1" algn="just"/>
            <a:r>
              <a:rPr lang="en-US" sz="1600" dirty="0">
                <a:solidFill>
                  <a:srgbClr val="175B41"/>
                </a:solidFill>
              </a:rPr>
              <a:t>Look for inconsistencies.</a:t>
            </a:r>
          </a:p>
          <a:p>
            <a:pPr lvl="1" algn="just"/>
            <a:r>
              <a:rPr lang="en-US" sz="1600" dirty="0">
                <a:solidFill>
                  <a:srgbClr val="175B41"/>
                </a:solidFill>
              </a:rPr>
              <a:t>Consider the reasonableness or probability of the information a witness provided.</a:t>
            </a:r>
          </a:p>
          <a:p>
            <a:pPr lvl="1" algn="just"/>
            <a:r>
              <a:rPr lang="en-US" sz="1600" dirty="0">
                <a:solidFill>
                  <a:srgbClr val="175B41"/>
                </a:solidFill>
              </a:rPr>
              <a:t>Credibility is determined fact by fact, not witness by witness.</a:t>
            </a:r>
          </a:p>
          <a:p>
            <a:pPr algn="just"/>
            <a:r>
              <a:rPr lang="en-US" sz="1800" dirty="0">
                <a:solidFill>
                  <a:srgbClr val="175B41"/>
                </a:solidFill>
              </a:rPr>
              <a:t>Do not consider impact.</a:t>
            </a:r>
          </a:p>
          <a:p>
            <a:pPr lvl="1" algn="just"/>
            <a:r>
              <a:rPr lang="en-US" sz="1600" dirty="0">
                <a:solidFill>
                  <a:srgbClr val="175B41"/>
                </a:solidFill>
              </a:rPr>
              <a:t>Do not consider the potential impact of your decision.</a:t>
            </a:r>
          </a:p>
          <a:p>
            <a:pPr lvl="1" algn="just"/>
            <a:r>
              <a:rPr lang="en-US" sz="1600" dirty="0">
                <a:solidFill>
                  <a:srgbClr val="175B41"/>
                </a:solidFill>
              </a:rPr>
              <a:t>Decisions should only be based on the evidence and investigative reports.</a:t>
            </a:r>
          </a:p>
          <a:p>
            <a:pPr lvl="1" algn="just"/>
            <a:r>
              <a:rPr lang="en-US" sz="1600" dirty="0">
                <a:solidFill>
                  <a:srgbClr val="175B41"/>
                </a:solidFill>
              </a:rPr>
              <a:t>Focus on the standard of proof and the weight of the evidence.</a:t>
            </a:r>
          </a:p>
          <a:p>
            <a:endParaRPr lang="en-US" dirty="0"/>
          </a:p>
        </p:txBody>
      </p:sp>
      <p:sp>
        <p:nvSpPr>
          <p:cNvPr id="3" name="Text Placeholder 2"/>
          <p:cNvSpPr>
            <a:spLocks noGrp="1"/>
          </p:cNvSpPr>
          <p:nvPr>
            <p:ph type="body" sz="quarter" idx="17"/>
          </p:nvPr>
        </p:nvSpPr>
        <p:spPr/>
        <p:txBody>
          <a:bodyPr>
            <a:normAutofit fontScale="40000" lnSpcReduction="20000"/>
          </a:bodyPr>
          <a:lstStyle/>
          <a:p>
            <a:endParaRPr lang="en-US" dirty="0"/>
          </a:p>
          <a:p>
            <a:endParaRPr lang="en-US" dirty="0"/>
          </a:p>
          <a:p>
            <a:r>
              <a:rPr lang="en-US" sz="2500" dirty="0"/>
              <a:t>Abernathy, Roeder, Boyd &amp; Hullett, P.C.</a:t>
            </a:r>
          </a:p>
          <a:p>
            <a:endParaRPr lang="en-US" sz="2500" dirty="0"/>
          </a:p>
          <a:p>
            <a:endParaRPr lang="en-US" dirty="0"/>
          </a:p>
        </p:txBody>
      </p:sp>
    </p:spTree>
    <p:extLst>
      <p:ext uri="{BB962C8B-B14F-4D97-AF65-F5344CB8AC3E}">
        <p14:creationId xmlns:p14="http://schemas.microsoft.com/office/powerpoint/2010/main" val="4252891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Hearings</a:t>
            </a:r>
          </a:p>
        </p:txBody>
      </p:sp>
      <p:sp>
        <p:nvSpPr>
          <p:cNvPr id="6" name="Content Placeholder 5"/>
          <p:cNvSpPr>
            <a:spLocks noGrp="1"/>
          </p:cNvSpPr>
          <p:nvPr>
            <p:ph idx="1"/>
          </p:nvPr>
        </p:nvSpPr>
        <p:spPr/>
        <p:txBody>
          <a:bodyPr>
            <a:noAutofit/>
          </a:bodyPr>
          <a:lstStyle/>
          <a:p>
            <a:pPr algn="just"/>
            <a:r>
              <a:rPr lang="en-US" sz="2000" dirty="0"/>
              <a:t>Colleges must provide for a live hearing. </a:t>
            </a:r>
          </a:p>
          <a:p>
            <a:pPr algn="just"/>
            <a:r>
              <a:rPr lang="en-US" sz="2000" dirty="0"/>
              <a:t>At the live hearing, the decision-maker(s) must permit each party's advisor to ask the other party and any witnesses all relevant questions and follow-up questions, including those challenging credibility. </a:t>
            </a:r>
          </a:p>
          <a:p>
            <a:pPr algn="just"/>
            <a:r>
              <a:rPr lang="en-US" sz="2000" dirty="0"/>
              <a:t>Such cross-examination at the live hearing must be conducted directly, orally, and in real time by the party's advisor of choice </a:t>
            </a:r>
            <a:endParaRPr lang="en-US" sz="2000" dirty="0">
              <a:solidFill>
                <a:srgbClr val="1B5A41"/>
              </a:solidFill>
            </a:endParaRPr>
          </a:p>
        </p:txBody>
      </p:sp>
      <p:sp>
        <p:nvSpPr>
          <p:cNvPr id="3" name="Text Placeholder 2"/>
          <p:cNvSpPr>
            <a:spLocks noGrp="1"/>
          </p:cNvSpPr>
          <p:nvPr>
            <p:ph type="body" sz="quarter" idx="17"/>
          </p:nvPr>
        </p:nvSpPr>
        <p:spPr/>
        <p:txBody>
          <a:bodyPr>
            <a:normAutofit fontScale="40000" lnSpcReduction="20000"/>
          </a:bodyPr>
          <a:lstStyle/>
          <a:p>
            <a:endParaRPr lang="en-US" dirty="0"/>
          </a:p>
          <a:p>
            <a:endParaRPr lang="uk-UA" dirty="0"/>
          </a:p>
          <a:p>
            <a:r>
              <a:rPr lang="en-US" sz="2500" dirty="0"/>
              <a:t>Abernathy, Roeder, Boyd &amp; Hullett, P.C.</a:t>
            </a:r>
          </a:p>
          <a:p>
            <a:endParaRPr lang="en-US" dirty="0"/>
          </a:p>
        </p:txBody>
      </p:sp>
    </p:spTree>
    <p:extLst>
      <p:ext uri="{BB962C8B-B14F-4D97-AF65-F5344CB8AC3E}">
        <p14:creationId xmlns:p14="http://schemas.microsoft.com/office/powerpoint/2010/main" val="417495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Hearings</a:t>
            </a:r>
          </a:p>
        </p:txBody>
      </p:sp>
      <p:sp>
        <p:nvSpPr>
          <p:cNvPr id="6" name="Content Placeholder 5"/>
          <p:cNvSpPr>
            <a:spLocks noGrp="1"/>
          </p:cNvSpPr>
          <p:nvPr>
            <p:ph idx="1"/>
          </p:nvPr>
        </p:nvSpPr>
        <p:spPr/>
        <p:txBody>
          <a:bodyPr>
            <a:noAutofit/>
          </a:bodyPr>
          <a:lstStyle/>
          <a:p>
            <a:pPr marL="0" indent="0" algn="just">
              <a:buNone/>
            </a:pPr>
            <a:r>
              <a:rPr lang="en-US" sz="2000" dirty="0"/>
              <a:t>Format of Hearing:</a:t>
            </a:r>
          </a:p>
          <a:p>
            <a:pPr algn="just"/>
            <a:r>
              <a:rPr lang="en-US" sz="2000" dirty="0"/>
              <a:t>At the request of either party, the recipient must provide for the live hearing to occur with the parties located in separate rooms with technology enabling the decision-maker(s) and parties to simultaneously see and hear the party or the witness answering questions. </a:t>
            </a:r>
          </a:p>
          <a:p>
            <a:pPr algn="just"/>
            <a:r>
              <a:rPr lang="en-US" sz="2000" dirty="0"/>
              <a:t>Before a complainant, respondent, or witness answers a cross-examination or other question, the decision-maker(s) must first determine whether the question is relevant and explain any decision to exclude a question as not relevant. </a:t>
            </a:r>
          </a:p>
        </p:txBody>
      </p:sp>
      <p:sp>
        <p:nvSpPr>
          <p:cNvPr id="3" name="Text Placeholder 2"/>
          <p:cNvSpPr>
            <a:spLocks noGrp="1"/>
          </p:cNvSpPr>
          <p:nvPr>
            <p:ph type="body" sz="quarter" idx="17"/>
          </p:nvPr>
        </p:nvSpPr>
        <p:spPr/>
        <p:txBody>
          <a:bodyPr>
            <a:normAutofit fontScale="40000" lnSpcReduction="20000"/>
          </a:bodyPr>
          <a:lstStyle/>
          <a:p>
            <a:endParaRPr lang="en-US" dirty="0"/>
          </a:p>
          <a:p>
            <a:endParaRPr lang="uk-UA" dirty="0"/>
          </a:p>
          <a:p>
            <a:r>
              <a:rPr lang="en-US" sz="2500" dirty="0"/>
              <a:t>Abernathy, Roeder, Boyd &amp; Hullett, P.C.</a:t>
            </a:r>
          </a:p>
          <a:p>
            <a:endParaRPr lang="en-US" dirty="0"/>
          </a:p>
        </p:txBody>
      </p:sp>
    </p:spTree>
    <p:extLst>
      <p:ext uri="{BB962C8B-B14F-4D97-AF65-F5344CB8AC3E}">
        <p14:creationId xmlns:p14="http://schemas.microsoft.com/office/powerpoint/2010/main" val="3857414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Hearings</a:t>
            </a:r>
          </a:p>
        </p:txBody>
      </p:sp>
      <p:sp>
        <p:nvSpPr>
          <p:cNvPr id="6" name="Content Placeholder 5"/>
          <p:cNvSpPr>
            <a:spLocks noGrp="1"/>
          </p:cNvSpPr>
          <p:nvPr>
            <p:ph idx="1"/>
          </p:nvPr>
        </p:nvSpPr>
        <p:spPr/>
        <p:txBody>
          <a:bodyPr>
            <a:noAutofit/>
          </a:bodyPr>
          <a:lstStyle/>
          <a:p>
            <a:pPr marL="0" indent="0" algn="just">
              <a:buNone/>
            </a:pPr>
            <a:r>
              <a:rPr lang="en-US" sz="2000" dirty="0"/>
              <a:t>Technology for Hearings:</a:t>
            </a:r>
          </a:p>
          <a:p>
            <a:pPr algn="just"/>
            <a:r>
              <a:rPr lang="en-US" sz="2000" dirty="0"/>
              <a:t>Live hearings may be conducted with all parties physically present in the same geographic location or, at the recipient's discretion, any or all parties, witnesses, and other participants may appear at the live hearing virtually, with technology enabling participants simultaneously to see and hear each other. Recipients must create an audio or audiovisual recording, or transcript, of any live hearing and make it available to the parties for inspection and review.</a:t>
            </a:r>
          </a:p>
          <a:p>
            <a:pPr algn="just"/>
            <a:r>
              <a:rPr lang="en-US" sz="2000" dirty="0"/>
              <a:t>Determine format of hearing as soon as possible to ensure decisionmaker, parties and their advisors are properly informed on how to use it. </a:t>
            </a:r>
          </a:p>
        </p:txBody>
      </p:sp>
      <p:sp>
        <p:nvSpPr>
          <p:cNvPr id="3" name="Text Placeholder 2"/>
          <p:cNvSpPr>
            <a:spLocks noGrp="1"/>
          </p:cNvSpPr>
          <p:nvPr>
            <p:ph type="body" sz="quarter" idx="17"/>
          </p:nvPr>
        </p:nvSpPr>
        <p:spPr/>
        <p:txBody>
          <a:bodyPr>
            <a:normAutofit fontScale="40000" lnSpcReduction="20000"/>
          </a:bodyPr>
          <a:lstStyle/>
          <a:p>
            <a:endParaRPr lang="en-US" dirty="0"/>
          </a:p>
          <a:p>
            <a:endParaRPr lang="uk-UA" dirty="0"/>
          </a:p>
          <a:p>
            <a:r>
              <a:rPr lang="en-US" sz="2500" dirty="0"/>
              <a:t>Abernathy, Roeder, Boyd &amp; Hullett, P.C.</a:t>
            </a:r>
          </a:p>
          <a:p>
            <a:endParaRPr lang="en-US" dirty="0"/>
          </a:p>
        </p:txBody>
      </p:sp>
    </p:spTree>
    <p:extLst>
      <p:ext uri="{BB962C8B-B14F-4D97-AF65-F5344CB8AC3E}">
        <p14:creationId xmlns:p14="http://schemas.microsoft.com/office/powerpoint/2010/main" val="3575072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Decision	</a:t>
            </a:r>
          </a:p>
        </p:txBody>
      </p:sp>
      <p:sp>
        <p:nvSpPr>
          <p:cNvPr id="3" name="Text Placeholder 2"/>
          <p:cNvSpPr>
            <a:spLocks noGrp="1"/>
          </p:cNvSpPr>
          <p:nvPr>
            <p:ph type="body" sz="quarter" idx="17"/>
          </p:nvPr>
        </p:nvSpPr>
        <p:spPr/>
        <p:txBody>
          <a:bodyPr>
            <a:normAutofit fontScale="85000" lnSpcReduction="20000"/>
          </a:bodyPr>
          <a:lstStyle/>
          <a:p>
            <a:endParaRPr lang="en-US" dirty="0"/>
          </a:p>
          <a:p>
            <a:r>
              <a:rPr lang="en-US" sz="1200" dirty="0"/>
              <a:t>Abernathy, Roeder, Boyd &amp; Hullett, P.C.</a:t>
            </a:r>
            <a:endParaRPr lang="uk-UA" sz="1200" dirty="0"/>
          </a:p>
          <a:p>
            <a:endParaRPr lang="en-US" dirty="0"/>
          </a:p>
        </p:txBody>
      </p:sp>
      <p:pic>
        <p:nvPicPr>
          <p:cNvPr id="15362" name="Picture 2" descr="Medical Futility Cases – Importance of Written Decisions fro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275606"/>
            <a:ext cx="5040560" cy="335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253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Written Decisions</a:t>
            </a:r>
            <a:endParaRPr lang="en-US" dirty="0"/>
          </a:p>
        </p:txBody>
      </p:sp>
      <p:sp>
        <p:nvSpPr>
          <p:cNvPr id="6" name="Content Placeholder 5"/>
          <p:cNvSpPr>
            <a:spLocks noGrp="1"/>
          </p:cNvSpPr>
          <p:nvPr>
            <p:ph idx="1"/>
          </p:nvPr>
        </p:nvSpPr>
        <p:spPr/>
        <p:txBody>
          <a:bodyPr>
            <a:noAutofit/>
          </a:bodyPr>
          <a:lstStyle/>
          <a:p>
            <a:pPr marL="0" indent="0" algn="just">
              <a:buNone/>
            </a:pPr>
            <a:r>
              <a:rPr lang="en-US" sz="2400" dirty="0">
                <a:solidFill>
                  <a:srgbClr val="1B5A41"/>
                </a:solidFill>
              </a:rPr>
              <a:t>The written decision must include the following:</a:t>
            </a:r>
          </a:p>
          <a:p>
            <a:pPr marL="0" indent="0" algn="just">
              <a:buNone/>
            </a:pPr>
            <a:endParaRPr lang="en-US" sz="2000" dirty="0">
              <a:solidFill>
                <a:srgbClr val="1B5A41"/>
              </a:solidFill>
            </a:endParaRPr>
          </a:p>
          <a:p>
            <a:pPr algn="just">
              <a:buFont typeface="Wingdings" panose="05000000000000000000" pitchFamily="2" charset="2"/>
              <a:buChar char="ü"/>
            </a:pPr>
            <a:r>
              <a:rPr lang="en-US" sz="2000" dirty="0">
                <a:solidFill>
                  <a:srgbClr val="1B5A41"/>
                </a:solidFill>
              </a:rPr>
              <a:t>The portion of the College’s policy that was violated.</a:t>
            </a:r>
          </a:p>
          <a:p>
            <a:pPr algn="just">
              <a:buFont typeface="Wingdings" panose="05000000000000000000" pitchFamily="2" charset="2"/>
              <a:buChar char="ü"/>
            </a:pPr>
            <a:r>
              <a:rPr lang="en-US" sz="2000" dirty="0">
                <a:solidFill>
                  <a:srgbClr val="1B5A41"/>
                </a:solidFill>
              </a:rPr>
              <a:t>A description of all the procedural steps taken by the College. This includes all the interviews that were conducted.</a:t>
            </a:r>
          </a:p>
          <a:p>
            <a:pPr algn="just">
              <a:buFont typeface="Wingdings" panose="05000000000000000000" pitchFamily="2" charset="2"/>
              <a:buChar char="ü"/>
            </a:pPr>
            <a:r>
              <a:rPr lang="en-US" sz="2000" dirty="0">
                <a:solidFill>
                  <a:srgbClr val="1B5A41"/>
                </a:solidFill>
              </a:rPr>
              <a:t>A findings of facts section.</a:t>
            </a:r>
          </a:p>
          <a:p>
            <a:pPr algn="just">
              <a:buFont typeface="Wingdings" panose="05000000000000000000" pitchFamily="2" charset="2"/>
              <a:buChar char="ü"/>
            </a:pPr>
            <a:r>
              <a:rPr lang="en-US" sz="2000" dirty="0">
                <a:solidFill>
                  <a:srgbClr val="1B5A41"/>
                </a:solidFill>
              </a:rPr>
              <a:t>A section that draws a conclusion after the finding of facts.</a:t>
            </a:r>
          </a:p>
          <a:p>
            <a:pPr algn="just">
              <a:buFont typeface="Wingdings" panose="05000000000000000000" pitchFamily="2" charset="2"/>
              <a:buChar char="ü"/>
            </a:pPr>
            <a:r>
              <a:rPr lang="en-US" sz="2000" dirty="0">
                <a:solidFill>
                  <a:srgbClr val="1B5A41"/>
                </a:solidFill>
              </a:rPr>
              <a:t>A statement or rationale for the ultimate determination.</a:t>
            </a:r>
          </a:p>
        </p:txBody>
      </p:sp>
      <p:sp>
        <p:nvSpPr>
          <p:cNvPr id="3" name="Text Placeholder 2"/>
          <p:cNvSpPr>
            <a:spLocks noGrp="1"/>
          </p:cNvSpPr>
          <p:nvPr>
            <p:ph type="body" sz="quarter" idx="17"/>
          </p:nvPr>
        </p:nvSpPr>
        <p:spPr/>
        <p:txBody>
          <a:bodyPr>
            <a:normAutofit fontScale="40000" lnSpcReduction="20000"/>
          </a:bodyPr>
          <a:lstStyle/>
          <a:p>
            <a:endParaRPr lang="en-US" dirty="0"/>
          </a:p>
          <a:p>
            <a:endParaRPr lang="uk-UA" dirty="0"/>
          </a:p>
          <a:p>
            <a:r>
              <a:rPr lang="en-US" sz="2500" dirty="0"/>
              <a:t>Abernathy, Roeder, Boyd &amp; Hullett, P.C.</a:t>
            </a:r>
          </a:p>
          <a:p>
            <a:endParaRPr lang="en-US" dirty="0"/>
          </a:p>
        </p:txBody>
      </p:sp>
    </p:spTree>
    <p:extLst>
      <p:ext uri="{BB962C8B-B14F-4D97-AF65-F5344CB8AC3E}">
        <p14:creationId xmlns:p14="http://schemas.microsoft.com/office/powerpoint/2010/main" val="1960829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Decisions</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sp>
        <p:nvSpPr>
          <p:cNvPr id="4" name="Rectangle 3"/>
          <p:cNvSpPr/>
          <p:nvPr/>
        </p:nvSpPr>
        <p:spPr>
          <a:xfrm>
            <a:off x="611560" y="1779662"/>
            <a:ext cx="8136904" cy="2400657"/>
          </a:xfrm>
          <a:prstGeom prst="rect">
            <a:avLst/>
          </a:prstGeom>
        </p:spPr>
        <p:txBody>
          <a:bodyPr wrap="square">
            <a:spAutoFit/>
          </a:bodyPr>
          <a:lstStyle/>
          <a:p>
            <a:pPr marL="342900" indent="-342900" algn="just">
              <a:spcAft>
                <a:spcPts val="600"/>
              </a:spcAft>
              <a:buFont typeface="Wingdings" panose="05000000000000000000" pitchFamily="2" charset="2"/>
              <a:buChar char="ü"/>
            </a:pPr>
            <a:r>
              <a:rPr lang="en-US" sz="2000" dirty="0">
                <a:solidFill>
                  <a:srgbClr val="1B5A41"/>
                </a:solidFill>
              </a:rPr>
              <a:t>Any disciplinary actions the College will impose on the respondent, and state if any remedies are provided to the complainant.</a:t>
            </a:r>
          </a:p>
          <a:p>
            <a:pPr marL="342900" indent="-342900" algn="just">
              <a:spcAft>
                <a:spcPts val="600"/>
              </a:spcAft>
              <a:buFont typeface="Wingdings" panose="05000000000000000000" pitchFamily="2" charset="2"/>
              <a:buChar char="ü"/>
            </a:pPr>
            <a:r>
              <a:rPr lang="en-US" sz="2000" dirty="0">
                <a:solidFill>
                  <a:srgbClr val="1B5A41"/>
                </a:solidFill>
              </a:rPr>
              <a:t>A statement and rationale for any remedies provided to the complainant, and an explanation of how that remedy will restore or preserve equal access to education.</a:t>
            </a:r>
          </a:p>
          <a:p>
            <a:pPr marL="342900" indent="-342900" algn="just">
              <a:spcAft>
                <a:spcPts val="600"/>
              </a:spcAft>
              <a:buFont typeface="Wingdings" panose="05000000000000000000" pitchFamily="2" charset="2"/>
              <a:buChar char="ü"/>
            </a:pPr>
            <a:r>
              <a:rPr lang="en-US" sz="2000" dirty="0">
                <a:solidFill>
                  <a:srgbClr val="1B5A41"/>
                </a:solidFill>
              </a:rPr>
              <a:t>A statement of the procedures, the right to appeal, and permissible basis for appeal.</a:t>
            </a:r>
          </a:p>
        </p:txBody>
      </p:sp>
    </p:spTree>
    <p:extLst>
      <p:ext uri="{BB962C8B-B14F-4D97-AF65-F5344CB8AC3E}">
        <p14:creationId xmlns:p14="http://schemas.microsoft.com/office/powerpoint/2010/main" val="2153238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Decisions – Procedural Steps</a:t>
            </a:r>
          </a:p>
        </p:txBody>
      </p:sp>
      <p:sp>
        <p:nvSpPr>
          <p:cNvPr id="4" name="Content Placeholder 3"/>
          <p:cNvSpPr>
            <a:spLocks noGrp="1"/>
          </p:cNvSpPr>
          <p:nvPr>
            <p:ph idx="1"/>
          </p:nvPr>
        </p:nvSpPr>
        <p:spPr>
          <a:xfrm>
            <a:off x="457200" y="1203324"/>
            <a:ext cx="4114800" cy="3528665"/>
          </a:xfrm>
        </p:spPr>
        <p:txBody>
          <a:bodyPr>
            <a:normAutofit/>
          </a:bodyPr>
          <a:lstStyle/>
          <a:p>
            <a:pPr algn="just"/>
            <a:r>
              <a:rPr lang="en-US" sz="2400" dirty="0">
                <a:solidFill>
                  <a:srgbClr val="175B41"/>
                </a:solidFill>
              </a:rPr>
              <a:t>The procedural steps give the parties a thorough understanding of the investigative process and information considered by the decision maker in reaching his or her conclusions.</a:t>
            </a:r>
          </a:p>
        </p:txBody>
      </p:sp>
      <p:sp>
        <p:nvSpPr>
          <p:cNvPr id="3" name="Text Placeholder 2"/>
          <p:cNvSpPr>
            <a:spLocks noGrp="1"/>
          </p:cNvSpPr>
          <p:nvPr>
            <p:ph type="body" sz="quarter" idx="17"/>
          </p:nvPr>
        </p:nvSpPr>
        <p:spPr/>
        <p:txBody>
          <a:bodyPr>
            <a:normAutofit fontScale="40000" lnSpcReduction="20000"/>
          </a:bodyPr>
          <a:lstStyle/>
          <a:p>
            <a:endParaRPr lang="en-US" dirty="0"/>
          </a:p>
          <a:p>
            <a:endParaRPr lang="en-US" dirty="0"/>
          </a:p>
          <a:p>
            <a:r>
              <a:rPr lang="en-US" sz="2500" dirty="0"/>
              <a:t>Abernathy, Roeder, Boyd &amp; Hullett, P.C.</a:t>
            </a:r>
          </a:p>
          <a:p>
            <a:endParaRPr lang="en-US" dirty="0"/>
          </a:p>
          <a:p>
            <a:endParaRPr lang="en-US" dirty="0"/>
          </a:p>
        </p:txBody>
      </p:sp>
      <p:pic>
        <p:nvPicPr>
          <p:cNvPr id="17412" name="Picture 4" descr="STEPS TO SEEKING ACCOMMODATION - ADHD: Accommodation Strategies t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63638"/>
            <a:ext cx="3703562" cy="277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88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Decisions – Findings of Facts</a:t>
            </a:r>
          </a:p>
        </p:txBody>
      </p:sp>
      <p:sp>
        <p:nvSpPr>
          <p:cNvPr id="4" name="Content Placeholder 3"/>
          <p:cNvSpPr>
            <a:spLocks noGrp="1"/>
          </p:cNvSpPr>
          <p:nvPr>
            <p:ph idx="1"/>
          </p:nvPr>
        </p:nvSpPr>
        <p:spPr>
          <a:xfrm>
            <a:off x="457200" y="1203325"/>
            <a:ext cx="3970784" cy="3391298"/>
          </a:xfrm>
        </p:spPr>
        <p:txBody>
          <a:bodyPr>
            <a:normAutofit lnSpcReduction="10000"/>
          </a:bodyPr>
          <a:lstStyle/>
          <a:p>
            <a:pPr marL="0" indent="0">
              <a:buNone/>
            </a:pPr>
            <a:r>
              <a:rPr lang="en-US" sz="1800" dirty="0">
                <a:solidFill>
                  <a:srgbClr val="175B41"/>
                </a:solidFill>
              </a:rPr>
              <a:t>What are findings of facts?</a:t>
            </a:r>
          </a:p>
          <a:p>
            <a:pPr algn="just"/>
            <a:r>
              <a:rPr lang="en-US" sz="1800" dirty="0">
                <a:solidFill>
                  <a:srgbClr val="175B41"/>
                </a:solidFill>
              </a:rPr>
              <a:t>First, include all of the undisputed facts that the parties both agree on.</a:t>
            </a:r>
          </a:p>
          <a:p>
            <a:pPr algn="just"/>
            <a:r>
              <a:rPr lang="en-US" sz="1800" dirty="0">
                <a:solidFill>
                  <a:srgbClr val="175B41"/>
                </a:solidFill>
              </a:rPr>
              <a:t>List out the disputed facts and see what parts of it the parties agree on.</a:t>
            </a:r>
          </a:p>
          <a:p>
            <a:pPr algn="just"/>
            <a:r>
              <a:rPr lang="en-US" sz="1800" dirty="0">
                <a:solidFill>
                  <a:srgbClr val="175B41"/>
                </a:solidFill>
              </a:rPr>
              <a:t>Weigh the evidence for each relevant disputed fact.</a:t>
            </a:r>
          </a:p>
          <a:p>
            <a:pPr lvl="1" algn="just"/>
            <a:r>
              <a:rPr lang="en-US" sz="1600" dirty="0">
                <a:solidFill>
                  <a:srgbClr val="175B41"/>
                </a:solidFill>
              </a:rPr>
              <a:t>The outcome of this should result in the disputed facts you would include in your findings of facts.</a:t>
            </a:r>
          </a:p>
          <a:p>
            <a:endParaRPr lang="en-US" dirty="0"/>
          </a:p>
          <a:p>
            <a:endParaRPr lang="en-US" dirty="0"/>
          </a:p>
          <a:p>
            <a:pPr marL="0" indent="0">
              <a:buNone/>
            </a:pPr>
            <a:endParaRPr lang="en-US" dirty="0"/>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dirty="0"/>
              <a:t>Abernathy, Roeder, Boyd &amp; Hullett, P.C.</a:t>
            </a:r>
          </a:p>
          <a:p>
            <a:endParaRPr lang="en-US" dirty="0"/>
          </a:p>
        </p:txBody>
      </p:sp>
      <p:pic>
        <p:nvPicPr>
          <p:cNvPr id="16390" name="Picture 6" descr="Drafting Findings of Fact - ppt video online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851670"/>
            <a:ext cx="3268971" cy="245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43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Written Decision – Conclusions drawn</a:t>
            </a:r>
          </a:p>
        </p:txBody>
      </p:sp>
      <p:sp>
        <p:nvSpPr>
          <p:cNvPr id="4" name="Content Placeholder 3"/>
          <p:cNvSpPr>
            <a:spLocks noGrp="1"/>
          </p:cNvSpPr>
          <p:nvPr>
            <p:ph idx="1"/>
          </p:nvPr>
        </p:nvSpPr>
        <p:spPr>
          <a:xfrm>
            <a:off x="483531" y="1563638"/>
            <a:ext cx="3898776" cy="2304529"/>
          </a:xfrm>
        </p:spPr>
        <p:txBody>
          <a:bodyPr>
            <a:normAutofit/>
          </a:bodyPr>
          <a:lstStyle/>
          <a:p>
            <a:pPr algn="just"/>
            <a:r>
              <a:rPr lang="en-US" sz="2400" dirty="0">
                <a:solidFill>
                  <a:srgbClr val="175B41"/>
                </a:solidFill>
              </a:rPr>
              <a:t>The Decision Maker must describe in writing any conclusions reached and the reasons for those conclusion</a:t>
            </a:r>
            <a:r>
              <a:rPr lang="en-US" dirty="0"/>
              <a:t>.</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r>
              <a:rPr lang="en-US" dirty="0"/>
              <a:t>.</a:t>
            </a:r>
          </a:p>
          <a:p>
            <a:endParaRPr lang="en-US" dirty="0"/>
          </a:p>
        </p:txBody>
      </p:sp>
      <p:pic>
        <p:nvPicPr>
          <p:cNvPr id="18436" name="Picture 4" descr="How to write an excellent thesis conclusion - Paperp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31590"/>
            <a:ext cx="3305944" cy="330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2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Title IX Flow Chart</a:t>
            </a:r>
          </a:p>
        </p:txBody>
      </p:sp>
      <p:sp>
        <p:nvSpPr>
          <p:cNvPr id="3" name="Text Placeholder 2"/>
          <p:cNvSpPr>
            <a:spLocks noGrp="1"/>
          </p:cNvSpPr>
          <p:nvPr>
            <p:ph type="body" sz="quarter" idx="17"/>
          </p:nvPr>
        </p:nvSpPr>
        <p:spPr/>
        <p:txBody>
          <a:bodyPr/>
          <a:lstStyle/>
          <a:p>
            <a:r>
              <a:rPr lang="en-US" dirty="0"/>
              <a:t>Abernathy, Roeder, Boyd &amp; Hullett, P.C.</a:t>
            </a:r>
          </a:p>
        </p:txBody>
      </p:sp>
      <p:graphicFrame>
        <p:nvGraphicFramePr>
          <p:cNvPr id="4" name="Diagram 3"/>
          <p:cNvGraphicFramePr/>
          <p:nvPr>
            <p:extLst>
              <p:ext uri="{D42A27DB-BD31-4B8C-83A1-F6EECF244321}">
                <p14:modId xmlns:p14="http://schemas.microsoft.com/office/powerpoint/2010/main" val="800173025"/>
              </p:ext>
            </p:extLst>
          </p:nvPr>
        </p:nvGraphicFramePr>
        <p:xfrm>
          <a:off x="473776" y="1131590"/>
          <a:ext cx="8201912"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2627784" y="3615135"/>
            <a:ext cx="1944215" cy="115212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088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Written Decision – Disciplinary Actions	</a:t>
            </a:r>
          </a:p>
        </p:txBody>
      </p:sp>
      <p:sp>
        <p:nvSpPr>
          <p:cNvPr id="4" name="Content Placeholder 3"/>
          <p:cNvSpPr>
            <a:spLocks noGrp="1"/>
          </p:cNvSpPr>
          <p:nvPr>
            <p:ph idx="1"/>
          </p:nvPr>
        </p:nvSpPr>
        <p:spPr>
          <a:xfrm>
            <a:off x="457200" y="1275606"/>
            <a:ext cx="4330824" cy="3456384"/>
          </a:xfrm>
        </p:spPr>
        <p:txBody>
          <a:bodyPr>
            <a:normAutofit lnSpcReduction="10000"/>
          </a:bodyPr>
          <a:lstStyle/>
          <a:p>
            <a:pPr algn="just"/>
            <a:r>
              <a:rPr lang="en-US" sz="2000" dirty="0">
                <a:solidFill>
                  <a:srgbClr val="175B41"/>
                </a:solidFill>
              </a:rPr>
              <a:t>The written decision must include a determination of responsibility.</a:t>
            </a:r>
          </a:p>
          <a:p>
            <a:pPr algn="just"/>
            <a:r>
              <a:rPr lang="en-US" sz="2000" dirty="0">
                <a:solidFill>
                  <a:srgbClr val="175B41"/>
                </a:solidFill>
              </a:rPr>
              <a:t>If a respondent is found to be responsible, the written determination must list any disciplinary actions taken.</a:t>
            </a:r>
          </a:p>
          <a:p>
            <a:pPr algn="just"/>
            <a:r>
              <a:rPr lang="en-US" sz="2000" dirty="0">
                <a:solidFill>
                  <a:srgbClr val="175B41"/>
                </a:solidFill>
              </a:rPr>
              <a:t>The written decision must include any remedies provided to the complainant to restore or preserve his or her equal access to education.</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dirty="0"/>
          </a:p>
        </p:txBody>
      </p:sp>
      <p:pic>
        <p:nvPicPr>
          <p:cNvPr id="19460" name="Picture 4" descr="Real Estate Disciplines - Illinois REALT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051" y="1779662"/>
            <a:ext cx="356611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162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Written Decisions - Practical Considerations</a:t>
            </a:r>
          </a:p>
        </p:txBody>
      </p:sp>
      <p:sp>
        <p:nvSpPr>
          <p:cNvPr id="4" name="Content Placeholder 3"/>
          <p:cNvSpPr>
            <a:spLocks noGrp="1"/>
          </p:cNvSpPr>
          <p:nvPr>
            <p:ph idx="1"/>
          </p:nvPr>
        </p:nvSpPr>
        <p:spPr/>
        <p:txBody>
          <a:bodyPr>
            <a:normAutofit/>
          </a:bodyPr>
          <a:lstStyle/>
          <a:p>
            <a:pPr algn="just"/>
            <a:r>
              <a:rPr lang="en-US" sz="2400" dirty="0">
                <a:solidFill>
                  <a:srgbClr val="175B41"/>
                </a:solidFill>
              </a:rPr>
              <a:t>Be mindful of the terminology used (i.e. using victim instead of complainant).</a:t>
            </a:r>
          </a:p>
          <a:p>
            <a:pPr algn="just"/>
            <a:r>
              <a:rPr lang="en-US" sz="2400" dirty="0">
                <a:solidFill>
                  <a:srgbClr val="175B41"/>
                </a:solidFill>
              </a:rPr>
              <a:t>Be clear as to the source of the information (i.e. Robert stated this happened.)</a:t>
            </a:r>
          </a:p>
          <a:p>
            <a:pPr algn="just"/>
            <a:r>
              <a:rPr lang="en-US" sz="2400" dirty="0">
                <a:solidFill>
                  <a:srgbClr val="175B41"/>
                </a:solidFill>
              </a:rPr>
              <a:t>Make no assumptions in your decision. </a:t>
            </a:r>
          </a:p>
          <a:p>
            <a:pPr algn="just"/>
            <a:r>
              <a:rPr lang="en-US" sz="2400" dirty="0">
                <a:solidFill>
                  <a:srgbClr val="175B41"/>
                </a:solidFill>
              </a:rPr>
              <a:t>Write so that someone who is unfamiliar with the facts can pick up the decision and understand what happened.</a:t>
            </a:r>
          </a:p>
          <a:p>
            <a:pPr algn="just"/>
            <a:r>
              <a:rPr lang="en-US" sz="2400" dirty="0">
                <a:solidFill>
                  <a:srgbClr val="175B41"/>
                </a:solidFill>
              </a:rPr>
              <a:t>Maintain a neutral, evidence driven tone.</a:t>
            </a:r>
          </a:p>
          <a:p>
            <a:endParaRPr lang="en-US" dirty="0"/>
          </a:p>
          <a:p>
            <a:endParaRPr lang="en-US" dirty="0"/>
          </a:p>
          <a:p>
            <a:endParaRPr lang="en-US" dirty="0"/>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dirty="0"/>
          </a:p>
        </p:txBody>
      </p:sp>
    </p:spTree>
    <p:extLst>
      <p:ext uri="{BB962C8B-B14F-4D97-AF65-F5344CB8AC3E}">
        <p14:creationId xmlns:p14="http://schemas.microsoft.com/office/powerpoint/2010/main" val="3195898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Decision Exercise </a:t>
            </a:r>
          </a:p>
        </p:txBody>
      </p:sp>
      <p:sp>
        <p:nvSpPr>
          <p:cNvPr id="4" name="Content Placeholder 3"/>
          <p:cNvSpPr>
            <a:spLocks noGrp="1"/>
          </p:cNvSpPr>
          <p:nvPr>
            <p:ph idx="1"/>
          </p:nvPr>
        </p:nvSpPr>
        <p:spPr/>
        <p:txBody>
          <a:bodyPr/>
          <a:lstStyle/>
          <a:p>
            <a:pPr marL="0" indent="0">
              <a:buNone/>
            </a:pPr>
            <a:r>
              <a:rPr lang="en-US" sz="2800" dirty="0">
                <a:solidFill>
                  <a:srgbClr val="175B41"/>
                </a:solidFill>
              </a:rPr>
              <a:t>How would you edit the following sentences:</a:t>
            </a:r>
          </a:p>
          <a:p>
            <a:pPr marL="0" indent="0">
              <a:buNone/>
            </a:pPr>
            <a:endParaRPr lang="en-US" sz="2800" dirty="0">
              <a:solidFill>
                <a:srgbClr val="175B41"/>
              </a:solidFill>
            </a:endParaRPr>
          </a:p>
          <a:p>
            <a:r>
              <a:rPr lang="en-US" sz="2800" dirty="0">
                <a:solidFill>
                  <a:srgbClr val="175B41"/>
                </a:solidFill>
              </a:rPr>
              <a:t>Respondent visibly winced when Complainant said “no.”</a:t>
            </a:r>
          </a:p>
          <a:p>
            <a:pPr marL="228600" indent="-228600">
              <a:buFont typeface="+mj-lt"/>
              <a:buAutoNum type="arabicPeriod"/>
            </a:pPr>
            <a:endParaRPr lang="en-US" dirty="0"/>
          </a:p>
          <a:p>
            <a:pPr>
              <a:buFont typeface="+mj-lt"/>
              <a:buAutoNum type="arabicPeriod"/>
            </a:pPr>
            <a:endParaRPr lang="en-US" dirty="0"/>
          </a:p>
        </p:txBody>
      </p:sp>
      <p:sp>
        <p:nvSpPr>
          <p:cNvPr id="3" name="Text Placeholder 2"/>
          <p:cNvSpPr>
            <a:spLocks noGrp="1"/>
          </p:cNvSpPr>
          <p:nvPr>
            <p:ph type="body" sz="quarter" idx="17"/>
          </p:nvPr>
        </p:nvSpPr>
        <p:spPr/>
        <p:txBody>
          <a:bodyPr/>
          <a:lstStyle/>
          <a:p>
            <a:r>
              <a:rPr lang="en-US" dirty="0"/>
              <a:t>Abernathy, Roeder, Boyd &amp; Hullett, P.C.</a:t>
            </a:r>
          </a:p>
        </p:txBody>
      </p:sp>
    </p:spTree>
    <p:extLst>
      <p:ext uri="{BB962C8B-B14F-4D97-AF65-F5344CB8AC3E}">
        <p14:creationId xmlns:p14="http://schemas.microsoft.com/office/powerpoint/2010/main" val="2059697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Written Decision Exercise </a:t>
            </a:r>
          </a:p>
        </p:txBody>
      </p:sp>
      <p:sp>
        <p:nvSpPr>
          <p:cNvPr id="5" name="Content Placeholder 4"/>
          <p:cNvSpPr>
            <a:spLocks noGrp="1"/>
          </p:cNvSpPr>
          <p:nvPr>
            <p:ph idx="1"/>
          </p:nvPr>
        </p:nvSpPr>
        <p:spPr>
          <a:xfrm>
            <a:off x="441007" y="1203598"/>
            <a:ext cx="8229600" cy="3391298"/>
          </a:xfrm>
        </p:spPr>
        <p:txBody>
          <a:bodyPr/>
          <a:lstStyle/>
          <a:p>
            <a:endParaRPr lang="en-US" sz="2400" dirty="0">
              <a:solidFill>
                <a:srgbClr val="175B41"/>
              </a:solidFill>
            </a:endParaRPr>
          </a:p>
          <a:p>
            <a:endParaRPr lang="en-US" sz="2400" dirty="0">
              <a:solidFill>
                <a:srgbClr val="175B41"/>
              </a:solidFill>
            </a:endParaRPr>
          </a:p>
          <a:p>
            <a:r>
              <a:rPr lang="en-US" sz="2800" dirty="0">
                <a:solidFill>
                  <a:srgbClr val="175B41"/>
                </a:solidFill>
              </a:rPr>
              <a:t>On a scale of 1 to 10, Respondent was a “level 5 kind of drunk.”</a:t>
            </a:r>
          </a:p>
        </p:txBody>
      </p:sp>
      <p:sp>
        <p:nvSpPr>
          <p:cNvPr id="6" name="Text Placeholder 5"/>
          <p:cNvSpPr>
            <a:spLocks noGrp="1"/>
          </p:cNvSpPr>
          <p:nvPr>
            <p:ph type="body" sz="quarter" idx="17"/>
          </p:nvPr>
        </p:nvSpPr>
        <p:spPr/>
        <p:txBody>
          <a:bodyPr>
            <a:normAutofit fontScale="92500" lnSpcReduction="20000"/>
          </a:bodyPr>
          <a:lstStyle/>
          <a:p>
            <a:endParaRPr lang="en-US" dirty="0"/>
          </a:p>
          <a:p>
            <a:r>
              <a:rPr lang="en-US" dirty="0"/>
              <a:t>Abernathy, Roeder, Boyd &amp; Hullett, P.C.</a:t>
            </a:r>
          </a:p>
          <a:p>
            <a:endParaRPr lang="en-US" dirty="0"/>
          </a:p>
        </p:txBody>
      </p:sp>
    </p:spTree>
    <p:extLst>
      <p:ext uri="{BB962C8B-B14F-4D97-AF65-F5344CB8AC3E}">
        <p14:creationId xmlns:p14="http://schemas.microsoft.com/office/powerpoint/2010/main" val="2340431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Decision Exercise </a:t>
            </a:r>
          </a:p>
        </p:txBody>
      </p:sp>
      <p:sp>
        <p:nvSpPr>
          <p:cNvPr id="4" name="Content Placeholder 3"/>
          <p:cNvSpPr>
            <a:spLocks noGrp="1"/>
          </p:cNvSpPr>
          <p:nvPr>
            <p:ph idx="1"/>
          </p:nvPr>
        </p:nvSpPr>
        <p:spPr>
          <a:xfrm>
            <a:off x="457200" y="1779661"/>
            <a:ext cx="8229600" cy="2814961"/>
          </a:xfrm>
        </p:spPr>
        <p:txBody>
          <a:bodyPr>
            <a:normAutofit/>
          </a:bodyPr>
          <a:lstStyle/>
          <a:p>
            <a:pPr algn="just"/>
            <a:r>
              <a:rPr lang="en-US" sz="2800" dirty="0">
                <a:solidFill>
                  <a:srgbClr val="175B41"/>
                </a:solidFill>
              </a:rPr>
              <a:t>When the Respondent asked if the Complainant wanted to hook up, the Complainant said “That’s OK”.  Clearly, that shows Complainant's consent.</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dirty="0"/>
              <a:t>Abernathy, Roeder, Boyd &amp; Hullett, P.C.</a:t>
            </a:r>
          </a:p>
          <a:p>
            <a:endParaRPr lang="en-US" dirty="0"/>
          </a:p>
        </p:txBody>
      </p:sp>
    </p:spTree>
    <p:extLst>
      <p:ext uri="{BB962C8B-B14F-4D97-AF65-F5344CB8AC3E}">
        <p14:creationId xmlns:p14="http://schemas.microsoft.com/office/powerpoint/2010/main" val="3567528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 – AFTER DETERMINATION </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pic>
        <p:nvPicPr>
          <p:cNvPr id="1026" name="Picture 2" descr="When the Judge Is Dead Wrong - How Soon Must I Appeal ? | DADvocacy™ Law  Firm">
            <a:extLst>
              <a:ext uri="{FF2B5EF4-FFF2-40B4-BE49-F238E27FC236}">
                <a16:creationId xmlns:a16="http://schemas.microsoft.com/office/drawing/2014/main" id="{B412C65B-3905-70E1-9F02-E173CA70E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13" y="1195964"/>
            <a:ext cx="5245174" cy="374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58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 – AFTER DETERMINATION </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sp>
        <p:nvSpPr>
          <p:cNvPr id="4" name="Rectangle 3"/>
          <p:cNvSpPr/>
          <p:nvPr/>
        </p:nvSpPr>
        <p:spPr>
          <a:xfrm>
            <a:off x="683568" y="1347614"/>
            <a:ext cx="8136904" cy="2123658"/>
          </a:xfrm>
          <a:prstGeom prst="rect">
            <a:avLst/>
          </a:prstGeom>
        </p:spPr>
        <p:txBody>
          <a:bodyPr wrap="square">
            <a:spAutoFit/>
          </a:bodyPr>
          <a:lstStyle/>
          <a:p>
            <a:r>
              <a:rPr lang="en-US" sz="2000" dirty="0"/>
              <a:t>Both, complainant and respondent have the opportunity to appeal a determination based on the following reasons:</a:t>
            </a:r>
          </a:p>
          <a:p>
            <a:endParaRPr lang="en-US" sz="2000" dirty="0"/>
          </a:p>
          <a:p>
            <a:pPr marL="342900" indent="-342900">
              <a:buFont typeface="Arial" panose="020B0604020202020204" pitchFamily="34" charset="0"/>
              <a:buChar char="•"/>
            </a:pPr>
            <a:r>
              <a:rPr lang="en-US" dirty="0">
                <a:effectLst/>
              </a:rPr>
              <a:t>(A) </a:t>
            </a:r>
            <a:r>
              <a:rPr lang="en-US" b="1" dirty="0">
                <a:effectLst/>
              </a:rPr>
              <a:t>Procedural irregularity </a:t>
            </a:r>
            <a:r>
              <a:rPr lang="en-US" dirty="0">
                <a:effectLst/>
              </a:rPr>
              <a:t>that affected the outcome of the matter;</a:t>
            </a:r>
          </a:p>
          <a:p>
            <a:pPr marL="342900" indent="-342900">
              <a:buFont typeface="Arial" panose="020B0604020202020204" pitchFamily="34" charset="0"/>
              <a:buChar char="•"/>
            </a:pPr>
            <a:r>
              <a:rPr lang="en-US" dirty="0">
                <a:effectLst/>
              </a:rPr>
              <a:t>(B) </a:t>
            </a:r>
            <a:r>
              <a:rPr lang="en-US" b="1" dirty="0">
                <a:effectLst/>
              </a:rPr>
              <a:t>New evidence </a:t>
            </a:r>
            <a:r>
              <a:rPr lang="en-US" dirty="0">
                <a:effectLst/>
              </a:rPr>
              <a:t>that was not reasonably available; and</a:t>
            </a:r>
          </a:p>
          <a:p>
            <a:pPr marL="342900" indent="-342900">
              <a:buFont typeface="Arial" panose="020B0604020202020204" pitchFamily="34" charset="0"/>
              <a:buChar char="•"/>
            </a:pPr>
            <a:r>
              <a:rPr lang="en-US" dirty="0">
                <a:effectLst/>
              </a:rPr>
              <a:t>(C) The Title IX Coordinator, investigator(s), or decision-maker(s) had a </a:t>
            </a:r>
            <a:r>
              <a:rPr lang="en-US" b="1" dirty="0">
                <a:effectLst/>
              </a:rPr>
              <a:t>conflict of interest or bias </a:t>
            </a:r>
            <a:r>
              <a:rPr lang="en-US" dirty="0">
                <a:effectLst/>
              </a:rPr>
              <a:t>for or against complainants or respondents.</a:t>
            </a:r>
          </a:p>
        </p:txBody>
      </p:sp>
    </p:spTree>
    <p:extLst>
      <p:ext uri="{BB962C8B-B14F-4D97-AF65-F5344CB8AC3E}">
        <p14:creationId xmlns:p14="http://schemas.microsoft.com/office/powerpoint/2010/main" val="3382829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 – AFTER DETERMINATION </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sp>
        <p:nvSpPr>
          <p:cNvPr id="4" name="Rectangle 3"/>
          <p:cNvSpPr/>
          <p:nvPr/>
        </p:nvSpPr>
        <p:spPr>
          <a:xfrm>
            <a:off x="683568" y="1347614"/>
            <a:ext cx="8136904" cy="2646878"/>
          </a:xfrm>
          <a:prstGeom prst="rect">
            <a:avLst/>
          </a:prstGeom>
        </p:spPr>
        <p:txBody>
          <a:bodyPr wrap="square">
            <a:spAutoFit/>
          </a:bodyPr>
          <a:lstStyle/>
          <a:p>
            <a:r>
              <a:rPr lang="en-US" sz="2000" u="sng" dirty="0">
                <a:effectLst/>
              </a:rPr>
              <a:t>As to all appeals, the college must:</a:t>
            </a:r>
          </a:p>
          <a:p>
            <a:endParaRPr lang="en-US" sz="2000" dirty="0">
              <a:effectLst/>
            </a:endParaRPr>
          </a:p>
          <a:p>
            <a:pPr marL="285750" indent="-285750">
              <a:buFont typeface="Wingdings" panose="05000000000000000000" pitchFamily="2" charset="2"/>
              <a:buChar char="ü"/>
            </a:pPr>
            <a:r>
              <a:rPr lang="en-US" sz="1400" dirty="0">
                <a:effectLst/>
              </a:rPr>
              <a:t>Notify the other party in writing when an appeal is filed and implement appeal procedures equally for both parties;</a:t>
            </a:r>
          </a:p>
          <a:p>
            <a:pPr marL="285750" indent="-285750">
              <a:buFont typeface="Wingdings" panose="05000000000000000000" pitchFamily="2" charset="2"/>
              <a:buChar char="ü"/>
            </a:pPr>
            <a:r>
              <a:rPr lang="en-US" sz="1400" dirty="0">
                <a:effectLst/>
              </a:rPr>
              <a:t>Ensure that the Appeal Officer is not the same person as the:</a:t>
            </a:r>
          </a:p>
          <a:p>
            <a:pPr marL="742950" lvl="1" indent="-285750">
              <a:buFont typeface="Wingdings" panose="05000000000000000000" pitchFamily="2" charset="2"/>
              <a:buChar char="§"/>
            </a:pPr>
            <a:r>
              <a:rPr lang="en-US" sz="1400" dirty="0"/>
              <a:t>D</a:t>
            </a:r>
            <a:r>
              <a:rPr lang="en-US" sz="1400" dirty="0">
                <a:effectLst/>
              </a:rPr>
              <a:t>ecision-maker(s) </a:t>
            </a:r>
          </a:p>
          <a:p>
            <a:pPr marL="742950" lvl="1" indent="-285750">
              <a:buFont typeface="Wingdings" panose="05000000000000000000" pitchFamily="2" charset="2"/>
              <a:buChar char="§"/>
            </a:pPr>
            <a:r>
              <a:rPr lang="en-US" sz="1400" dirty="0"/>
              <a:t>I</a:t>
            </a:r>
            <a:r>
              <a:rPr lang="en-US" sz="1400" dirty="0">
                <a:effectLst/>
              </a:rPr>
              <a:t>nvestigator(s), or </a:t>
            </a:r>
          </a:p>
          <a:p>
            <a:pPr marL="742950" lvl="1" indent="-285750">
              <a:buFont typeface="Wingdings" panose="05000000000000000000" pitchFamily="2" charset="2"/>
              <a:buChar char="§"/>
            </a:pPr>
            <a:r>
              <a:rPr lang="en-US" sz="1400" dirty="0">
                <a:effectLst/>
              </a:rPr>
              <a:t>the Title IX Coordinator;</a:t>
            </a:r>
          </a:p>
          <a:p>
            <a:pPr marL="285750" indent="-285750">
              <a:buFont typeface="Wingdings" panose="05000000000000000000" pitchFamily="2" charset="2"/>
              <a:buChar char="ü"/>
            </a:pPr>
            <a:r>
              <a:rPr lang="en-US" sz="1400" dirty="0">
                <a:effectLst/>
              </a:rPr>
              <a:t>Allow parties to submit a written statement;</a:t>
            </a:r>
          </a:p>
          <a:p>
            <a:pPr marL="285750" indent="-285750">
              <a:buFont typeface="Wingdings" panose="05000000000000000000" pitchFamily="2" charset="2"/>
              <a:buChar char="ü"/>
            </a:pPr>
            <a:r>
              <a:rPr lang="en-US" sz="1400" dirty="0">
                <a:effectLst/>
              </a:rPr>
              <a:t>Issue a written decision describing the result of the appeal and the rationale for the result; and</a:t>
            </a:r>
          </a:p>
          <a:p>
            <a:pPr marL="285750" indent="-285750">
              <a:buFont typeface="Wingdings" panose="05000000000000000000" pitchFamily="2" charset="2"/>
              <a:buChar char="ü"/>
            </a:pPr>
            <a:r>
              <a:rPr lang="en-US" sz="1400" dirty="0">
                <a:effectLst/>
              </a:rPr>
              <a:t>Provide the written decision simultaneously to both parties.</a:t>
            </a:r>
          </a:p>
        </p:txBody>
      </p:sp>
    </p:spTree>
    <p:extLst>
      <p:ext uri="{BB962C8B-B14F-4D97-AF65-F5344CB8AC3E}">
        <p14:creationId xmlns:p14="http://schemas.microsoft.com/office/powerpoint/2010/main" val="4186669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 – Scenarios</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sz="1100" dirty="0"/>
          </a:p>
        </p:txBody>
      </p:sp>
      <p:sp>
        <p:nvSpPr>
          <p:cNvPr id="4" name="Rectangle 3"/>
          <p:cNvSpPr/>
          <p:nvPr/>
        </p:nvSpPr>
        <p:spPr>
          <a:xfrm>
            <a:off x="683568" y="1347614"/>
            <a:ext cx="8136904" cy="2862322"/>
          </a:xfrm>
          <a:prstGeom prst="rect">
            <a:avLst/>
          </a:prstGeom>
        </p:spPr>
        <p:txBody>
          <a:bodyPr wrap="square">
            <a:spAutoFit/>
          </a:bodyPr>
          <a:lstStyle/>
          <a:p>
            <a:pPr marL="457200" indent="-457200">
              <a:buFont typeface="Arial" panose="020B0604020202020204" pitchFamily="34" charset="0"/>
              <a:buChar char="•"/>
            </a:pPr>
            <a:r>
              <a:rPr lang="en-US" sz="2000" dirty="0">
                <a:effectLst/>
              </a:rPr>
              <a:t>Becky (Complainant) received a mostly favorable decision by the decision-maker. Becky wants to appeal only part of the decision-maker’s determination, can she do that?</a:t>
            </a:r>
          </a:p>
          <a:p>
            <a:pPr marL="342900" indent="-342900">
              <a:buFont typeface="Arial" panose="020B0604020202020204" pitchFamily="34" charset="0"/>
              <a:buChar char="•"/>
            </a:pPr>
            <a:endParaRPr lang="en-US" sz="2000" dirty="0">
              <a:effectLst/>
            </a:endParaRPr>
          </a:p>
          <a:p>
            <a:pPr marL="457200" indent="-457200">
              <a:buFont typeface="Arial" panose="020B0604020202020204" pitchFamily="34" charset="0"/>
              <a:buChar char="•"/>
            </a:pPr>
            <a:r>
              <a:rPr lang="en-US" sz="2000" dirty="0"/>
              <a:t>Parker is a Respondent for a Title IX complaint that was filed 6 months ago over an incident that happened 7 months ago. Parker wants to appeal the determination on the basis of new evidence claiming that Complainant retaliated against her two days ago. Is that permissible?</a:t>
            </a:r>
            <a:endParaRPr lang="en-US" sz="2000" dirty="0">
              <a:effectLst/>
            </a:endParaRPr>
          </a:p>
        </p:txBody>
      </p:sp>
    </p:spTree>
    <p:extLst>
      <p:ext uri="{BB962C8B-B14F-4D97-AF65-F5344CB8AC3E}">
        <p14:creationId xmlns:p14="http://schemas.microsoft.com/office/powerpoint/2010/main" val="2566373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Questions?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49</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206401"/>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en-US" sz="1700" dirty="0">
              <a:solidFill>
                <a:srgbClr val="1B5A41"/>
              </a:solidFill>
            </a:endParaRPr>
          </a:p>
          <a:p>
            <a:pPr algn="just">
              <a:buFont typeface="+mj-lt"/>
              <a:buAutoNum type="alphaLcPeriod" startAt="3"/>
            </a:pPr>
            <a:endParaRPr lang="en-US" sz="1800" dirty="0">
              <a:solidFill>
                <a:srgbClr val="1B5A41"/>
              </a:solidFill>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881" y="1060445"/>
            <a:ext cx="3678238" cy="3678238"/>
          </a:xfrm>
          <a:prstGeom prst="rect">
            <a:avLst/>
          </a:prstGeom>
        </p:spPr>
      </p:pic>
    </p:spTree>
    <p:extLst>
      <p:ext uri="{BB962C8B-B14F-4D97-AF65-F5344CB8AC3E}">
        <p14:creationId xmlns:p14="http://schemas.microsoft.com/office/powerpoint/2010/main" val="539811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Compliance Date</a:t>
            </a:r>
            <a:endParaRPr lang="uk-UA" sz="2400" b="1"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5</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pic>
        <p:nvPicPr>
          <p:cNvPr id="10" name="Picture 2" descr="August 14, 2020 Calendar with Holidays &amp; Count Down - 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20788"/>
            <a:ext cx="6984777" cy="368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5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6965" y="987574"/>
            <a:ext cx="3070071" cy="646331"/>
          </a:xfrm>
          <a:prstGeom prst="rect">
            <a:avLst/>
          </a:prstGeom>
        </p:spPr>
        <p:txBody>
          <a:bodyPr wrap="none">
            <a:spAutoFit/>
          </a:bodyPr>
          <a:lstStyle/>
          <a:p>
            <a:pPr algn="r">
              <a:spcBef>
                <a:spcPts val="600"/>
              </a:spcBef>
            </a:pPr>
            <a:r>
              <a:rPr lang="en-US" sz="3600" dirty="0">
                <a:solidFill>
                  <a:srgbClr val="323232"/>
                </a:solidFill>
                <a:latin typeface="+mj-lt"/>
                <a:ea typeface="Roboto" pitchFamily="2" charset="0"/>
              </a:rPr>
              <a:t>THANK YOU!</a:t>
            </a:r>
          </a:p>
        </p:txBody>
      </p:sp>
      <p:pic>
        <p:nvPicPr>
          <p:cNvPr id="3" name="Picture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59" r="-235"/>
          <a:stretch/>
        </p:blipFill>
        <p:spPr>
          <a:xfrm>
            <a:off x="3203848" y="1995686"/>
            <a:ext cx="2700300" cy="1349939"/>
          </a:xfrm>
          <a:prstGeom prst="rect">
            <a:avLst/>
          </a:prstGeom>
        </p:spPr>
      </p:pic>
    </p:spTree>
    <p:extLst>
      <p:ext uri="{BB962C8B-B14F-4D97-AF65-F5344CB8AC3E}">
        <p14:creationId xmlns:p14="http://schemas.microsoft.com/office/powerpoint/2010/main" val="2482580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Presentation Agenda</a:t>
            </a:r>
            <a:endParaRPr lang="uk-UA" sz="2400" b="1"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6</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36266" y="1304529"/>
            <a:ext cx="8928222" cy="29026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None/>
            </a:pPr>
            <a:r>
              <a:rPr lang="en-US" sz="1800" dirty="0">
                <a:solidFill>
                  <a:srgbClr val="1B5A41"/>
                </a:solidFill>
              </a:rPr>
              <a:t>Definitions</a:t>
            </a:r>
          </a:p>
          <a:p>
            <a:pPr marL="457200" lvl="1" indent="0" algn="ctr">
              <a:buNone/>
            </a:pPr>
            <a:r>
              <a:rPr lang="en-US" sz="1800" dirty="0">
                <a:solidFill>
                  <a:srgbClr val="1B5A41"/>
                </a:solidFill>
              </a:rPr>
              <a:t>Role of a Decision Maker</a:t>
            </a:r>
          </a:p>
          <a:p>
            <a:pPr marL="457200" lvl="1" indent="0" algn="ctr">
              <a:buNone/>
            </a:pPr>
            <a:r>
              <a:rPr lang="en-US" sz="1800" dirty="0">
                <a:solidFill>
                  <a:srgbClr val="1B5A41"/>
                </a:solidFill>
              </a:rPr>
              <a:t>Jurisdiction</a:t>
            </a:r>
          </a:p>
          <a:p>
            <a:pPr marL="457200" lvl="1" indent="0" algn="ctr">
              <a:buNone/>
            </a:pPr>
            <a:r>
              <a:rPr lang="en-US" sz="1800" dirty="0">
                <a:solidFill>
                  <a:srgbClr val="1B5A41"/>
                </a:solidFill>
              </a:rPr>
              <a:t>Impartiality</a:t>
            </a:r>
          </a:p>
          <a:p>
            <a:pPr marL="457200" lvl="1" indent="0" algn="ctr">
              <a:buNone/>
            </a:pPr>
            <a:r>
              <a:rPr lang="en-US" sz="1800" dirty="0">
                <a:solidFill>
                  <a:srgbClr val="1B5A41"/>
                </a:solidFill>
              </a:rPr>
              <a:t>Avoiding Bias</a:t>
            </a:r>
          </a:p>
          <a:p>
            <a:pPr marL="457200" lvl="1" indent="0" algn="ctr">
              <a:buNone/>
            </a:pPr>
            <a:r>
              <a:rPr lang="en-US" sz="1800" dirty="0">
                <a:solidFill>
                  <a:srgbClr val="1B5A41"/>
                </a:solidFill>
              </a:rPr>
              <a:t>Conflict of Interest</a:t>
            </a:r>
          </a:p>
          <a:p>
            <a:pPr marL="457200" lvl="1" indent="0" algn="ctr">
              <a:buNone/>
            </a:pPr>
            <a:r>
              <a:rPr lang="en-US" sz="1800" dirty="0">
                <a:solidFill>
                  <a:srgbClr val="1B5A41"/>
                </a:solidFill>
              </a:rPr>
              <a:t>Relevancy</a:t>
            </a:r>
          </a:p>
          <a:p>
            <a:pPr marL="457200" lvl="1" indent="0" algn="ctr">
              <a:buNone/>
            </a:pPr>
            <a:r>
              <a:rPr lang="en-US" sz="1800" dirty="0">
                <a:solidFill>
                  <a:srgbClr val="1B5A41"/>
                </a:solidFill>
              </a:rPr>
              <a:t>Evaluating Evidence</a:t>
            </a:r>
          </a:p>
          <a:p>
            <a:pPr marL="457200" lvl="1" indent="0" algn="ctr">
              <a:buNone/>
            </a:pPr>
            <a:r>
              <a:rPr lang="en-US" sz="1800" dirty="0">
                <a:solidFill>
                  <a:srgbClr val="1B5A41"/>
                </a:solidFill>
              </a:rPr>
              <a:t>Hearings</a:t>
            </a:r>
          </a:p>
          <a:p>
            <a:pPr marL="457200" lvl="1" indent="0" algn="ctr">
              <a:buNone/>
            </a:pPr>
            <a:r>
              <a:rPr lang="en-US" sz="1800" dirty="0">
                <a:solidFill>
                  <a:srgbClr val="1B5A41"/>
                </a:solidFill>
              </a:rPr>
              <a:t>Written Decisions</a:t>
            </a:r>
          </a:p>
          <a:p>
            <a:pPr marL="457200" lvl="1" indent="0" algn="ctr">
              <a:buNone/>
            </a:pPr>
            <a:endParaRPr lang="en-US" sz="1800" dirty="0">
              <a:solidFill>
                <a:srgbClr val="1B5A41"/>
              </a:solidFill>
            </a:endParaRPr>
          </a:p>
        </p:txBody>
      </p:sp>
      <p:sp>
        <p:nvSpPr>
          <p:cNvPr id="21" name="Content Placeholder 45"/>
          <p:cNvSpPr txBox="1">
            <a:spLocks/>
          </p:cNvSpPr>
          <p:nvPr/>
        </p:nvSpPr>
        <p:spPr>
          <a:xfrm>
            <a:off x="5220072" y="1685251"/>
            <a:ext cx="5183806" cy="29026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1800" dirty="0">
              <a:solidFill>
                <a:srgbClr val="1B5A41"/>
              </a:solidFill>
            </a:endParaRPr>
          </a:p>
        </p:txBody>
      </p:sp>
    </p:spTree>
    <p:extLst>
      <p:ext uri="{BB962C8B-B14F-4D97-AF65-F5344CB8AC3E}">
        <p14:creationId xmlns:p14="http://schemas.microsoft.com/office/powerpoint/2010/main" val="2594751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Terminology</a:t>
            </a:r>
          </a:p>
        </p:txBody>
      </p:sp>
      <p:sp>
        <p:nvSpPr>
          <p:cNvPr id="6" name="Content Placeholder 5"/>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sz="1600" dirty="0">
                <a:solidFill>
                  <a:srgbClr val="238D44"/>
                </a:solidFill>
              </a:rPr>
              <a:t>A parent may act on behalf of a minor student who is a complainant or respondent.</a:t>
            </a:r>
          </a:p>
          <a:p>
            <a:pPr marL="0" indent="0" algn="ctr">
              <a:buNone/>
            </a:pPr>
            <a:endParaRPr lang="en-US" dirty="0"/>
          </a:p>
        </p:txBody>
      </p:sp>
      <p:sp>
        <p:nvSpPr>
          <p:cNvPr id="3" name="Text Placeholder 2"/>
          <p:cNvSpPr>
            <a:spLocks noGrp="1"/>
          </p:cNvSpPr>
          <p:nvPr>
            <p:ph type="body" sz="quarter" idx="17"/>
          </p:nvPr>
        </p:nvSpPr>
        <p:spPr/>
        <p:txBody>
          <a:bodyPr/>
          <a:lstStyle/>
          <a:p>
            <a:r>
              <a:rPr lang="en-US" dirty="0"/>
              <a:t>Abernathy, Roeder, Boyd &amp; Hullett, P.C</a:t>
            </a:r>
          </a:p>
        </p:txBody>
      </p:sp>
      <p:graphicFrame>
        <p:nvGraphicFramePr>
          <p:cNvPr id="4" name="Table 3"/>
          <p:cNvGraphicFramePr>
            <a:graphicFrameLocks noGrp="1"/>
          </p:cNvGraphicFramePr>
          <p:nvPr>
            <p:extLst>
              <p:ext uri="{D42A27DB-BD31-4B8C-83A1-F6EECF244321}">
                <p14:modId xmlns:p14="http://schemas.microsoft.com/office/powerpoint/2010/main" val="3841025536"/>
              </p:ext>
            </p:extLst>
          </p:nvPr>
        </p:nvGraphicFramePr>
        <p:xfrm>
          <a:off x="1187624" y="1635646"/>
          <a:ext cx="6096000" cy="162076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32048">
                <a:tc gridSpan="2">
                  <a:txBody>
                    <a:bodyPr/>
                    <a:lstStyle/>
                    <a:p>
                      <a:pPr algn="ctr"/>
                      <a:r>
                        <a:rPr lang="en-US" baseline="0" dirty="0">
                          <a:solidFill>
                            <a:schemeClr val="bg1"/>
                          </a:solidFill>
                        </a:rPr>
                        <a:t>Terminology</a:t>
                      </a:r>
                      <a:endParaRPr lang="en-US" dirty="0">
                        <a:solidFill>
                          <a:schemeClr val="bg1"/>
                        </a:solidFill>
                      </a:endParaRPr>
                    </a:p>
                  </a:txBody>
                  <a:tcPr>
                    <a:solidFill>
                      <a:srgbClr val="175B41"/>
                    </a:solidFill>
                  </a:tcPr>
                </a:tc>
                <a:tc hMerge="1">
                  <a:txBody>
                    <a:bodyPr/>
                    <a:lstStyle/>
                    <a:p>
                      <a:endParaRPr lang="en-US" dirty="0"/>
                    </a:p>
                  </a:txBody>
                  <a:tcPr>
                    <a:solidFill>
                      <a:srgbClr val="175B41"/>
                    </a:solidFill>
                  </a:tcPr>
                </a:tc>
                <a:extLst>
                  <a:ext uri="{0D108BD9-81ED-4DB2-BD59-A6C34878D82A}">
                    <a16:rowId xmlns:a16="http://schemas.microsoft.com/office/drawing/2014/main" val="10000"/>
                  </a:ext>
                </a:extLst>
              </a:tr>
              <a:tr h="1044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schemeClr val="bg1"/>
                          </a:solidFill>
                        </a:rPr>
                        <a:t>Complainant:</a:t>
                      </a:r>
                      <a:r>
                        <a:rPr lang="en-US" i="1" baseline="0" dirty="0">
                          <a:solidFill>
                            <a:schemeClr val="bg1"/>
                          </a:solidFill>
                        </a:rPr>
                        <a:t> </a:t>
                      </a:r>
                      <a:r>
                        <a:rPr lang="en-US" i="0" baseline="0" dirty="0">
                          <a:solidFill>
                            <a:schemeClr val="bg1"/>
                          </a:solidFill>
                        </a:rPr>
                        <a:t>Person alleged to be the victim of sexual harassment.</a:t>
                      </a:r>
                      <a:endParaRPr lang="en-US" i="1" dirty="0">
                        <a:solidFill>
                          <a:schemeClr val="bg1"/>
                        </a:solidFill>
                      </a:endParaRPr>
                    </a:p>
                    <a:p>
                      <a:pPr algn="ctr"/>
                      <a:endParaRPr lang="en-US" dirty="0"/>
                    </a:p>
                  </a:txBody>
                  <a:tcPr>
                    <a:solidFill>
                      <a:srgbClr val="238D4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schemeClr val="bg1"/>
                          </a:solidFill>
                        </a:rPr>
                        <a:t>Respondent: </a:t>
                      </a:r>
                      <a:r>
                        <a:rPr lang="en-US" i="0" dirty="0">
                          <a:solidFill>
                            <a:schemeClr val="bg1"/>
                          </a:solidFill>
                        </a:rPr>
                        <a:t>Person alleged to be the perpetrator</a:t>
                      </a:r>
                      <a:r>
                        <a:rPr lang="en-US" i="0" baseline="0" dirty="0">
                          <a:solidFill>
                            <a:schemeClr val="bg1"/>
                          </a:solidFill>
                        </a:rPr>
                        <a:t> of sexual harassment.</a:t>
                      </a:r>
                      <a:endParaRPr lang="en-US" i="0" dirty="0">
                        <a:solidFill>
                          <a:schemeClr val="bg1"/>
                        </a:solidFill>
                      </a:endParaRPr>
                    </a:p>
                    <a:p>
                      <a:pPr algn="ctr"/>
                      <a:endParaRPr lang="en-US" dirty="0"/>
                    </a:p>
                  </a:txBody>
                  <a:tcPr>
                    <a:solidFill>
                      <a:srgbClr val="238D4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393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5410944" cy="612887"/>
          </a:xfrm>
        </p:spPr>
        <p:txBody>
          <a:bodyPr>
            <a:noAutofit/>
          </a:bodyPr>
          <a:lstStyle/>
          <a:p>
            <a:r>
              <a:rPr lang="en-US" sz="2800" dirty="0"/>
              <a:t>Definition – Sexual Harassment</a:t>
            </a:r>
          </a:p>
        </p:txBody>
      </p:sp>
      <p:graphicFrame>
        <p:nvGraphicFramePr>
          <p:cNvPr id="6" name="Diagram 5"/>
          <p:cNvGraphicFramePr/>
          <p:nvPr>
            <p:extLst>
              <p:ext uri="{D42A27DB-BD31-4B8C-83A1-F6EECF244321}">
                <p14:modId xmlns:p14="http://schemas.microsoft.com/office/powerpoint/2010/main" val="2274885945"/>
              </p:ext>
            </p:extLst>
          </p:nvPr>
        </p:nvGraphicFramePr>
        <p:xfrm>
          <a:off x="1547664" y="1079500"/>
          <a:ext cx="5976664" cy="3940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2"/>
          <p:cNvSpPr>
            <a:spLocks noGrp="1"/>
          </p:cNvSpPr>
          <p:nvPr>
            <p:ph type="body" sz="quarter" idx="17"/>
          </p:nvPr>
        </p:nvSpPr>
        <p:spPr/>
        <p:txBody>
          <a:bodyPr/>
          <a:lstStyle/>
          <a:p>
            <a:r>
              <a:rPr lang="en-US" dirty="0"/>
              <a:t>Abernathy, Roeder, Boyd &amp; Hullett, P.C.</a:t>
            </a:r>
            <a:endParaRPr lang="uk-UA" dirty="0"/>
          </a:p>
        </p:txBody>
      </p:sp>
    </p:spTree>
    <p:extLst>
      <p:ext uri="{BB962C8B-B14F-4D97-AF65-F5344CB8AC3E}">
        <p14:creationId xmlns:p14="http://schemas.microsoft.com/office/powerpoint/2010/main" val="164035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Role of a Decision Maker</a:t>
            </a:r>
          </a:p>
        </p:txBody>
      </p:sp>
      <p:sp>
        <p:nvSpPr>
          <p:cNvPr id="5" name="Content Placeholder 4"/>
          <p:cNvSpPr>
            <a:spLocks noGrp="1"/>
          </p:cNvSpPr>
          <p:nvPr>
            <p:ph idx="1"/>
          </p:nvPr>
        </p:nvSpPr>
        <p:spPr/>
        <p:txBody>
          <a:bodyPr>
            <a:normAutofit/>
          </a:bodyPr>
          <a:lstStyle/>
          <a:p>
            <a:pPr algn="just"/>
            <a:r>
              <a:rPr lang="en-US" sz="2400" dirty="0">
                <a:solidFill>
                  <a:srgbClr val="175B41"/>
                </a:solidFill>
              </a:rPr>
              <a:t>Decision Makers must adjudicate grievance proceedings involving sexual harassment. Their duties include:</a:t>
            </a:r>
          </a:p>
          <a:p>
            <a:pPr lvl="1"/>
            <a:r>
              <a:rPr lang="en-US" sz="2000" dirty="0">
                <a:solidFill>
                  <a:srgbClr val="175B41"/>
                </a:solidFill>
              </a:rPr>
              <a:t>Evaluate evidence;</a:t>
            </a:r>
          </a:p>
          <a:p>
            <a:pPr lvl="1"/>
            <a:r>
              <a:rPr lang="en-US" sz="2000" dirty="0">
                <a:solidFill>
                  <a:srgbClr val="175B41"/>
                </a:solidFill>
              </a:rPr>
              <a:t>Decide if evidence is relevant;</a:t>
            </a:r>
          </a:p>
          <a:p>
            <a:pPr lvl="1"/>
            <a:r>
              <a:rPr lang="en-US" sz="2000" dirty="0">
                <a:solidFill>
                  <a:srgbClr val="175B41"/>
                </a:solidFill>
              </a:rPr>
              <a:t>Reach conclusions regarding whether or not the respondent is responsible;</a:t>
            </a:r>
          </a:p>
          <a:p>
            <a:pPr lvl="1"/>
            <a:r>
              <a:rPr lang="en-US" sz="2000" dirty="0">
                <a:solidFill>
                  <a:srgbClr val="175B41"/>
                </a:solidFill>
              </a:rPr>
              <a:t>Determine if any remedies need to be offered;</a:t>
            </a:r>
          </a:p>
          <a:p>
            <a:pPr lvl="1"/>
            <a:r>
              <a:rPr lang="en-US" sz="2000" dirty="0">
                <a:solidFill>
                  <a:srgbClr val="175B41"/>
                </a:solidFill>
              </a:rPr>
              <a:t>Determine if any disciplinary actions are necessary; and</a:t>
            </a:r>
          </a:p>
          <a:p>
            <a:pPr lvl="1"/>
            <a:r>
              <a:rPr lang="en-US" sz="2000" dirty="0">
                <a:solidFill>
                  <a:srgbClr val="175B41"/>
                </a:solidFill>
              </a:rPr>
              <a:t>Write decisions.</a:t>
            </a:r>
          </a:p>
          <a:p>
            <a:pPr lvl="1"/>
            <a:endParaRPr lang="en-US" dirty="0"/>
          </a:p>
          <a:p>
            <a:endParaRPr lang="en-US" dirty="0"/>
          </a:p>
          <a:p>
            <a:endParaRPr lang="en-US" dirty="0"/>
          </a:p>
        </p:txBody>
      </p:sp>
      <p:sp>
        <p:nvSpPr>
          <p:cNvPr id="6" name="Text Placeholder 5"/>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uk-UA" sz="1100" dirty="0"/>
          </a:p>
          <a:p>
            <a:endParaRPr lang="en-US" dirty="0"/>
          </a:p>
        </p:txBody>
      </p:sp>
    </p:spTree>
    <p:extLst>
      <p:ext uri="{BB962C8B-B14F-4D97-AF65-F5344CB8AC3E}">
        <p14:creationId xmlns:p14="http://schemas.microsoft.com/office/powerpoint/2010/main" val="2598371031"/>
      </p:ext>
    </p:extLst>
  </p:cSld>
  <p:clrMapOvr>
    <a:masterClrMapping/>
  </p:clrMapOvr>
</p:sld>
</file>

<file path=ppt/theme/theme1.xml><?xml version="1.0" encoding="utf-8"?>
<a:theme xmlns:a="http://schemas.openxmlformats.org/drawingml/2006/main" name="Office Theme">
  <a:themeElements>
    <a:clrScheme name="AA">
      <a:dk1>
        <a:srgbClr val="323232"/>
      </a:dk1>
      <a:lt1>
        <a:srgbClr val="FFFFFF"/>
      </a:lt1>
      <a:dk2>
        <a:srgbClr val="323232"/>
      </a:dk2>
      <a:lt2>
        <a:srgbClr val="C0C0C0"/>
      </a:lt2>
      <a:accent1>
        <a:srgbClr val="9FCE4D"/>
      </a:accent1>
      <a:accent2>
        <a:srgbClr val="E9A922"/>
      </a:accent2>
      <a:accent3>
        <a:srgbClr val="67B9E1"/>
      </a:accent3>
      <a:accent4>
        <a:srgbClr val="F25859"/>
      </a:accent4>
      <a:accent5>
        <a:srgbClr val="A1A1AF"/>
      </a:accent5>
      <a:accent6>
        <a:srgbClr val="E673BA"/>
      </a:accent6>
      <a:hlink>
        <a:srgbClr val="4BACC6"/>
      </a:hlink>
      <a:folHlink>
        <a:srgbClr val="5F497A"/>
      </a:folHlink>
    </a:clrScheme>
    <a:fontScheme name="A">
      <a:majorFont>
        <a:latin typeface="Georgia"/>
        <a:ea typeface=""/>
        <a:cs typeface=""/>
      </a:majorFont>
      <a:minorFont>
        <a:latin typeface="Robo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 L E G A L ! 4 5 6 6 7 2 8 . 1 < / d o c u m e n t i d >  
     < s e n d e r i d > A S A N D E R < / s e n d e r i d >  
     < s e n d e r e m a i l > a s a n d e r @ a b e r n a t h y - l a w . c o m < / s e n d e r e m a i l >  
     < l a s t m o d i f i e d > 2 0 2 4 - 1 0 - 0 3 T 1 0 : 4 3 : 3 9 . 0 0 0 0 0 0 0 - 0 5 : 0 0 < / l a s t m o d i f i e d >  
     < d a t a b a s e > L E G A L < / d a t a b a s e >  
 < / p r o p e r t i e s > 
</file>

<file path=docProps/app.xml><?xml version="1.0" encoding="utf-8"?>
<Properties xmlns="http://schemas.openxmlformats.org/officeDocument/2006/extended-properties" xmlns:vt="http://schemas.openxmlformats.org/officeDocument/2006/docPropsVTypes">
  <Template>Ion Boardroom</Template>
  <TotalTime>33903</TotalTime>
  <Words>3008</Words>
  <Application>Microsoft Office PowerPoint</Application>
  <PresentationFormat>On-screen Show (16:9)</PresentationFormat>
  <Paragraphs>361</Paragraphs>
  <Slides>50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Georgia</vt:lpstr>
      <vt:lpstr>Roboto Light</vt:lpstr>
      <vt:lpstr>Wingdings</vt:lpstr>
      <vt:lpstr>Office Theme</vt:lpstr>
      <vt:lpstr>About Us</vt:lpstr>
      <vt:lpstr>TITLE IX</vt:lpstr>
      <vt:lpstr>Decision Makers</vt:lpstr>
      <vt:lpstr>Title IX Flow Chart</vt:lpstr>
      <vt:lpstr>Compliance Date</vt:lpstr>
      <vt:lpstr>Presentation Agenda</vt:lpstr>
      <vt:lpstr>New Terminology</vt:lpstr>
      <vt:lpstr>Definition – Sexual Harassment</vt:lpstr>
      <vt:lpstr>Role of a Decision Maker</vt:lpstr>
      <vt:lpstr>Jurisdiction</vt:lpstr>
      <vt:lpstr>Impartiality </vt:lpstr>
      <vt:lpstr>Impartiality </vt:lpstr>
      <vt:lpstr>Bias</vt:lpstr>
      <vt:lpstr>Bias</vt:lpstr>
      <vt:lpstr>Bias</vt:lpstr>
      <vt:lpstr>Bias  </vt:lpstr>
      <vt:lpstr>Bias </vt:lpstr>
      <vt:lpstr>Bias – Avoiding Sex Stereotypes </vt:lpstr>
      <vt:lpstr>Conflict of Interest</vt:lpstr>
      <vt:lpstr>Relevancy</vt:lpstr>
      <vt:lpstr>Relevancy </vt:lpstr>
      <vt:lpstr>Relevancy – Rape Shield </vt:lpstr>
      <vt:lpstr>Relevancy – Rape Shield </vt:lpstr>
      <vt:lpstr>Relevancy – Treatment Records</vt:lpstr>
      <vt:lpstr>Relevancy – Hypothetical </vt:lpstr>
      <vt:lpstr>Relevancy – Hypothetical</vt:lpstr>
      <vt:lpstr>Relevancy - Hypothetical</vt:lpstr>
      <vt:lpstr>Evaluating Evidence </vt:lpstr>
      <vt:lpstr>Evaluating Evidence </vt:lpstr>
      <vt:lpstr>Evaluating Evidence </vt:lpstr>
      <vt:lpstr>Hearings</vt:lpstr>
      <vt:lpstr>Hearings</vt:lpstr>
      <vt:lpstr>Hearings</vt:lpstr>
      <vt:lpstr>Written Decision </vt:lpstr>
      <vt:lpstr>Written Decisions</vt:lpstr>
      <vt:lpstr>Written Decisions</vt:lpstr>
      <vt:lpstr>Written Decisions – Procedural Steps</vt:lpstr>
      <vt:lpstr>Written Decisions – Findings of Facts</vt:lpstr>
      <vt:lpstr>Written Decision – Conclusions drawn</vt:lpstr>
      <vt:lpstr>Written Decision – Disciplinary Actions </vt:lpstr>
      <vt:lpstr>Written Decisions - Practical Considerations</vt:lpstr>
      <vt:lpstr>Written Decision Exercise </vt:lpstr>
      <vt:lpstr>Written Decision Exercise </vt:lpstr>
      <vt:lpstr>Written Decision Exercise </vt:lpstr>
      <vt:lpstr>APPEALS – AFTER DETERMINATION </vt:lpstr>
      <vt:lpstr>APPEALS – AFTER DETERMINATION </vt:lpstr>
      <vt:lpstr>APPEALS – AFTER DETERMINATION </vt:lpstr>
      <vt:lpstr>APPEALS – Scenarios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dc:creator>
  <cp:lastModifiedBy>Angie Sander</cp:lastModifiedBy>
  <cp:revision>397</cp:revision>
  <cp:lastPrinted>2020-08-05T18:49:14Z</cp:lastPrinted>
  <dcterms:created xsi:type="dcterms:W3CDTF">2014-09-29T08:45:48Z</dcterms:created>
  <dcterms:modified xsi:type="dcterms:W3CDTF">2024-10-03T15:43:39Z</dcterms:modified>
</cp:coreProperties>
</file>